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6" r:id="rId9"/>
    <p:sldMasterId id="2147483657" r:id="rId10"/>
    <p:sldMasterId id="2147483658" r:id="rId11"/>
    <p:sldMasterId id="2147483659" r:id="rId12"/>
    <p:sldMasterId id="2147483660" r:id="rId13"/>
    <p:sldMasterId id="2147483661" r:id="rId14"/>
  </p:sldMasterIdLst>
  <p:notesMasterIdLst>
    <p:notesMasterId r:id="rId62"/>
  </p:notesMasterIdLst>
  <p:sldIdLst>
    <p:sldId id="256" r:id="rId15"/>
    <p:sldId id="257" r:id="rId16"/>
    <p:sldId id="258" r:id="rId17"/>
    <p:sldId id="259" r:id="rId18"/>
    <p:sldId id="260" r:id="rId19"/>
    <p:sldId id="261" r:id="rId20"/>
    <p:sldId id="262" r:id="rId21"/>
    <p:sldId id="263" r:id="rId22"/>
    <p:sldId id="264" r:id="rId23"/>
    <p:sldId id="265" r:id="rId24"/>
    <p:sldId id="266" r:id="rId25"/>
    <p:sldId id="267" r:id="rId26"/>
    <p:sldId id="268" r:id="rId27"/>
    <p:sldId id="269" r:id="rId28"/>
    <p:sldId id="270" r:id="rId29"/>
    <p:sldId id="271" r:id="rId30"/>
    <p:sldId id="272" r:id="rId31"/>
    <p:sldId id="273" r:id="rId32"/>
    <p:sldId id="274" r:id="rId33"/>
    <p:sldId id="275" r:id="rId34"/>
    <p:sldId id="276" r:id="rId35"/>
    <p:sldId id="277" r:id="rId36"/>
    <p:sldId id="278" r:id="rId37"/>
    <p:sldId id="279" r:id="rId38"/>
    <p:sldId id="280" r:id="rId39"/>
    <p:sldId id="281" r:id="rId40"/>
    <p:sldId id="282" r:id="rId41"/>
    <p:sldId id="283" r:id="rId42"/>
    <p:sldId id="284" r:id="rId43"/>
    <p:sldId id="285" r:id="rId44"/>
    <p:sldId id="294" r:id="rId45"/>
    <p:sldId id="286" r:id="rId46"/>
    <p:sldId id="287" r:id="rId47"/>
    <p:sldId id="288" r:id="rId48"/>
    <p:sldId id="289" r:id="rId49"/>
    <p:sldId id="290" r:id="rId50"/>
    <p:sldId id="291" r:id="rId51"/>
    <p:sldId id="295" r:id="rId52"/>
    <p:sldId id="298" r:id="rId53"/>
    <p:sldId id="299" r:id="rId54"/>
    <p:sldId id="300" r:id="rId55"/>
    <p:sldId id="301" r:id="rId56"/>
    <p:sldId id="302" r:id="rId57"/>
    <p:sldId id="303" r:id="rId58"/>
    <p:sldId id="292" r:id="rId59"/>
    <p:sldId id="296" r:id="rId60"/>
    <p:sldId id="297" r:id="rId61"/>
  </p:sldIdLst>
  <p:sldSz cx="9144000" cy="6858000" type="screen4x3"/>
  <p:notesSz cx="6858000" cy="9144000"/>
  <p:defaultTextStyle>
    <a:defPPr>
      <a:defRPr lang="en-US"/>
    </a:defPPr>
    <a:lvl1pPr algn="ctr" rtl="0" fontAlgn="base">
      <a:spcBef>
        <a:spcPct val="0"/>
      </a:spcBef>
      <a:spcAft>
        <a:spcPct val="0"/>
      </a:spcAft>
      <a:defRPr sz="2800" kern="1200">
        <a:solidFill>
          <a:srgbClr val="000000"/>
        </a:solidFill>
        <a:latin typeface="Gill Sans" charset="0"/>
        <a:ea typeface="ヒラギノ角ゴ ProN W3" charset="0"/>
        <a:cs typeface="ヒラギノ角ゴ ProN W3" charset="0"/>
        <a:sym typeface="Gill Sans" charset="0"/>
      </a:defRPr>
    </a:lvl1pPr>
    <a:lvl2pPr marL="457200" algn="ctr" rtl="0" fontAlgn="base">
      <a:spcBef>
        <a:spcPct val="0"/>
      </a:spcBef>
      <a:spcAft>
        <a:spcPct val="0"/>
      </a:spcAft>
      <a:defRPr sz="2800" kern="1200">
        <a:solidFill>
          <a:srgbClr val="000000"/>
        </a:solidFill>
        <a:latin typeface="Gill Sans" charset="0"/>
        <a:ea typeface="ヒラギノ角ゴ ProN W3" charset="0"/>
        <a:cs typeface="ヒラギノ角ゴ ProN W3" charset="0"/>
        <a:sym typeface="Gill Sans" charset="0"/>
      </a:defRPr>
    </a:lvl2pPr>
    <a:lvl3pPr marL="914400" algn="ctr" rtl="0" fontAlgn="base">
      <a:spcBef>
        <a:spcPct val="0"/>
      </a:spcBef>
      <a:spcAft>
        <a:spcPct val="0"/>
      </a:spcAft>
      <a:defRPr sz="2800" kern="1200">
        <a:solidFill>
          <a:srgbClr val="000000"/>
        </a:solidFill>
        <a:latin typeface="Gill Sans" charset="0"/>
        <a:ea typeface="ヒラギノ角ゴ ProN W3" charset="0"/>
        <a:cs typeface="ヒラギノ角ゴ ProN W3" charset="0"/>
        <a:sym typeface="Gill Sans" charset="0"/>
      </a:defRPr>
    </a:lvl3pPr>
    <a:lvl4pPr marL="1371600" algn="ctr" rtl="0" fontAlgn="base">
      <a:spcBef>
        <a:spcPct val="0"/>
      </a:spcBef>
      <a:spcAft>
        <a:spcPct val="0"/>
      </a:spcAft>
      <a:defRPr sz="2800" kern="1200">
        <a:solidFill>
          <a:srgbClr val="000000"/>
        </a:solidFill>
        <a:latin typeface="Gill Sans" charset="0"/>
        <a:ea typeface="ヒラギノ角ゴ ProN W3" charset="0"/>
        <a:cs typeface="ヒラギノ角ゴ ProN W3" charset="0"/>
        <a:sym typeface="Gill Sans" charset="0"/>
      </a:defRPr>
    </a:lvl4pPr>
    <a:lvl5pPr marL="1828800" algn="ctr" rtl="0" fontAlgn="base">
      <a:spcBef>
        <a:spcPct val="0"/>
      </a:spcBef>
      <a:spcAft>
        <a:spcPct val="0"/>
      </a:spcAft>
      <a:defRPr sz="2800" kern="1200">
        <a:solidFill>
          <a:srgbClr val="000000"/>
        </a:solidFill>
        <a:latin typeface="Gill Sans" charset="0"/>
        <a:ea typeface="ヒラギノ角ゴ ProN W3" charset="0"/>
        <a:cs typeface="ヒラギノ角ゴ ProN W3" charset="0"/>
        <a:sym typeface="Gill Sans" charset="0"/>
      </a:defRPr>
    </a:lvl5pPr>
    <a:lvl6pPr marL="2286000" algn="l" defTabSz="457200" rtl="0" eaLnBrk="1" latinLnBrk="0" hangingPunct="1">
      <a:defRPr sz="2800" kern="1200">
        <a:solidFill>
          <a:srgbClr val="000000"/>
        </a:solidFill>
        <a:latin typeface="Gill Sans" charset="0"/>
        <a:ea typeface="ヒラギノ角ゴ ProN W3" charset="0"/>
        <a:cs typeface="ヒラギノ角ゴ ProN W3" charset="0"/>
        <a:sym typeface="Gill Sans" charset="0"/>
      </a:defRPr>
    </a:lvl6pPr>
    <a:lvl7pPr marL="2743200" algn="l" defTabSz="457200" rtl="0" eaLnBrk="1" latinLnBrk="0" hangingPunct="1">
      <a:defRPr sz="2800" kern="1200">
        <a:solidFill>
          <a:srgbClr val="000000"/>
        </a:solidFill>
        <a:latin typeface="Gill Sans" charset="0"/>
        <a:ea typeface="ヒラギノ角ゴ ProN W3" charset="0"/>
        <a:cs typeface="ヒラギノ角ゴ ProN W3" charset="0"/>
        <a:sym typeface="Gill Sans" charset="0"/>
      </a:defRPr>
    </a:lvl7pPr>
    <a:lvl8pPr marL="3200400" algn="l" defTabSz="457200" rtl="0" eaLnBrk="1" latinLnBrk="0" hangingPunct="1">
      <a:defRPr sz="2800" kern="1200">
        <a:solidFill>
          <a:srgbClr val="000000"/>
        </a:solidFill>
        <a:latin typeface="Gill Sans" charset="0"/>
        <a:ea typeface="ヒラギノ角ゴ ProN W3" charset="0"/>
        <a:cs typeface="ヒラギノ角ゴ ProN W3" charset="0"/>
        <a:sym typeface="Gill Sans" charset="0"/>
      </a:defRPr>
    </a:lvl8pPr>
    <a:lvl9pPr marL="3657600" algn="l" defTabSz="457200" rtl="0" eaLnBrk="1" latinLnBrk="0" hangingPunct="1">
      <a:defRPr sz="2800" kern="1200">
        <a:solidFill>
          <a:srgbClr val="000000"/>
        </a:solidFill>
        <a:latin typeface="Gill Sans" charset="0"/>
        <a:ea typeface="ヒラギノ角ゴ ProN W3" charset="0"/>
        <a:cs typeface="ヒラギノ角ゴ ProN W3" charset="0"/>
        <a:sym typeface="Gill Sans"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5" d="100"/>
          <a:sy n="95" d="100"/>
        </p:scale>
        <p:origin x="-69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 Target="slides/slide1.xml"/><Relationship Id="rId16" Type="http://schemas.openxmlformats.org/officeDocument/2006/relationships/slide" Target="slides/slide2.xml"/><Relationship Id="rId17" Type="http://schemas.openxmlformats.org/officeDocument/2006/relationships/slide" Target="slides/slide3.xml"/><Relationship Id="rId18" Type="http://schemas.openxmlformats.org/officeDocument/2006/relationships/slide" Target="slides/slide4.xml"/><Relationship Id="rId19" Type="http://schemas.openxmlformats.org/officeDocument/2006/relationships/slide" Target="slides/slide5.xml"/><Relationship Id="rId63" Type="http://schemas.openxmlformats.org/officeDocument/2006/relationships/printerSettings" Target="printerSettings/printerSettings1.bin"/><Relationship Id="rId64" Type="http://schemas.openxmlformats.org/officeDocument/2006/relationships/presProps" Target="presProps.xml"/><Relationship Id="rId65" Type="http://schemas.openxmlformats.org/officeDocument/2006/relationships/viewProps" Target="viewProps.xml"/><Relationship Id="rId66" Type="http://schemas.openxmlformats.org/officeDocument/2006/relationships/theme" Target="theme/theme1.xml"/><Relationship Id="rId67" Type="http://schemas.openxmlformats.org/officeDocument/2006/relationships/tableStyles" Target="tableStyles.xml"/><Relationship Id="rId50" Type="http://schemas.openxmlformats.org/officeDocument/2006/relationships/slide" Target="slides/slide36.xml"/><Relationship Id="rId51" Type="http://schemas.openxmlformats.org/officeDocument/2006/relationships/slide" Target="slides/slide37.xml"/><Relationship Id="rId52" Type="http://schemas.openxmlformats.org/officeDocument/2006/relationships/slide" Target="slides/slide38.xml"/><Relationship Id="rId53" Type="http://schemas.openxmlformats.org/officeDocument/2006/relationships/slide" Target="slides/slide39.xml"/><Relationship Id="rId54" Type="http://schemas.openxmlformats.org/officeDocument/2006/relationships/slide" Target="slides/slide40.xml"/><Relationship Id="rId55" Type="http://schemas.openxmlformats.org/officeDocument/2006/relationships/slide" Target="slides/slide41.xml"/><Relationship Id="rId56" Type="http://schemas.openxmlformats.org/officeDocument/2006/relationships/slide" Target="slides/slide42.xml"/><Relationship Id="rId57" Type="http://schemas.openxmlformats.org/officeDocument/2006/relationships/slide" Target="slides/slide43.xml"/><Relationship Id="rId58" Type="http://schemas.openxmlformats.org/officeDocument/2006/relationships/slide" Target="slides/slide44.xml"/><Relationship Id="rId59" Type="http://schemas.openxmlformats.org/officeDocument/2006/relationships/slide" Target="slides/slide45.xml"/><Relationship Id="rId40" Type="http://schemas.openxmlformats.org/officeDocument/2006/relationships/slide" Target="slides/slide26.xml"/><Relationship Id="rId41" Type="http://schemas.openxmlformats.org/officeDocument/2006/relationships/slide" Target="slides/slide27.xml"/><Relationship Id="rId42" Type="http://schemas.openxmlformats.org/officeDocument/2006/relationships/slide" Target="slides/slide28.xml"/><Relationship Id="rId43" Type="http://schemas.openxmlformats.org/officeDocument/2006/relationships/slide" Target="slides/slide29.xml"/><Relationship Id="rId44" Type="http://schemas.openxmlformats.org/officeDocument/2006/relationships/slide" Target="slides/slide30.xml"/><Relationship Id="rId45" Type="http://schemas.openxmlformats.org/officeDocument/2006/relationships/slide" Target="slides/slide31.xml"/><Relationship Id="rId46" Type="http://schemas.openxmlformats.org/officeDocument/2006/relationships/slide" Target="slides/slide32.xml"/><Relationship Id="rId47" Type="http://schemas.openxmlformats.org/officeDocument/2006/relationships/slide" Target="slides/slide33.xml"/><Relationship Id="rId48" Type="http://schemas.openxmlformats.org/officeDocument/2006/relationships/slide" Target="slides/slide34.xml"/><Relationship Id="rId49" Type="http://schemas.openxmlformats.org/officeDocument/2006/relationships/slide" Target="slides/slide3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30" Type="http://schemas.openxmlformats.org/officeDocument/2006/relationships/slide" Target="slides/slide16.xml"/><Relationship Id="rId31" Type="http://schemas.openxmlformats.org/officeDocument/2006/relationships/slide" Target="slides/slide17.xml"/><Relationship Id="rId32" Type="http://schemas.openxmlformats.org/officeDocument/2006/relationships/slide" Target="slides/slide18.xml"/><Relationship Id="rId33" Type="http://schemas.openxmlformats.org/officeDocument/2006/relationships/slide" Target="slides/slide19.xml"/><Relationship Id="rId34" Type="http://schemas.openxmlformats.org/officeDocument/2006/relationships/slide" Target="slides/slide20.xml"/><Relationship Id="rId35" Type="http://schemas.openxmlformats.org/officeDocument/2006/relationships/slide" Target="slides/slide21.xml"/><Relationship Id="rId36" Type="http://schemas.openxmlformats.org/officeDocument/2006/relationships/slide" Target="slides/slide22.xml"/><Relationship Id="rId37" Type="http://schemas.openxmlformats.org/officeDocument/2006/relationships/slide" Target="slides/slide23.xml"/><Relationship Id="rId38" Type="http://schemas.openxmlformats.org/officeDocument/2006/relationships/slide" Target="slides/slide24.xml"/><Relationship Id="rId39" Type="http://schemas.openxmlformats.org/officeDocument/2006/relationships/slide" Target="slides/slide25.xml"/><Relationship Id="rId20" Type="http://schemas.openxmlformats.org/officeDocument/2006/relationships/slide" Target="slides/slide6.xml"/><Relationship Id="rId21" Type="http://schemas.openxmlformats.org/officeDocument/2006/relationships/slide" Target="slides/slide7.xml"/><Relationship Id="rId22" Type="http://schemas.openxmlformats.org/officeDocument/2006/relationships/slide" Target="slides/slide8.xml"/><Relationship Id="rId23" Type="http://schemas.openxmlformats.org/officeDocument/2006/relationships/slide" Target="slides/slide9.xml"/><Relationship Id="rId24" Type="http://schemas.openxmlformats.org/officeDocument/2006/relationships/slide" Target="slides/slide10.xml"/><Relationship Id="rId25" Type="http://schemas.openxmlformats.org/officeDocument/2006/relationships/slide" Target="slides/slide11.xml"/><Relationship Id="rId26" Type="http://schemas.openxmlformats.org/officeDocument/2006/relationships/slide" Target="slides/slide12.xml"/><Relationship Id="rId27" Type="http://schemas.openxmlformats.org/officeDocument/2006/relationships/slide" Target="slides/slide13.xml"/><Relationship Id="rId28" Type="http://schemas.openxmlformats.org/officeDocument/2006/relationships/slide" Target="slides/slide14.xml"/><Relationship Id="rId29" Type="http://schemas.openxmlformats.org/officeDocument/2006/relationships/slide" Target="slides/slide15.xml"/><Relationship Id="rId60" Type="http://schemas.openxmlformats.org/officeDocument/2006/relationships/slide" Target="slides/slide46.xml"/><Relationship Id="rId61" Type="http://schemas.openxmlformats.org/officeDocument/2006/relationships/slide" Target="slides/slide47.xml"/><Relationship Id="rId62" Type="http://schemas.openxmlformats.org/officeDocument/2006/relationships/notesMaster" Target="notesMasters/notesMaster1.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69" name="Rectangle 1"/>
          <p:cNvSpPr>
            <a:spLocks noRo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32770"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74841555"/>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Gill Sans" charset="0"/>
        <a:ea typeface="ＭＳ Ｐゴシック" charset="0"/>
        <a:cs typeface="+mn-cs"/>
      </a:defRPr>
    </a:lvl1pPr>
    <a:lvl2pPr marL="457200" algn="l" rtl="0" fontAlgn="base">
      <a:spcBef>
        <a:spcPct val="0"/>
      </a:spcBef>
      <a:spcAft>
        <a:spcPct val="0"/>
      </a:spcAft>
      <a:defRPr sz="1200" kern="1200">
        <a:solidFill>
          <a:schemeClr val="tx1"/>
        </a:solidFill>
        <a:latin typeface="Gill Sans" charset="0"/>
        <a:ea typeface="ＭＳ Ｐゴシック" charset="0"/>
        <a:cs typeface="+mn-cs"/>
      </a:defRPr>
    </a:lvl2pPr>
    <a:lvl3pPr marL="914400" algn="l" rtl="0" fontAlgn="base">
      <a:spcBef>
        <a:spcPct val="0"/>
      </a:spcBef>
      <a:spcAft>
        <a:spcPct val="0"/>
      </a:spcAft>
      <a:defRPr sz="1200" kern="1200">
        <a:solidFill>
          <a:schemeClr val="tx1"/>
        </a:solidFill>
        <a:latin typeface="Gill Sans" charset="0"/>
        <a:ea typeface="ＭＳ Ｐゴシック" charset="0"/>
        <a:cs typeface="+mn-cs"/>
      </a:defRPr>
    </a:lvl3pPr>
    <a:lvl4pPr marL="1371600" algn="l" rtl="0" fontAlgn="base">
      <a:spcBef>
        <a:spcPct val="0"/>
      </a:spcBef>
      <a:spcAft>
        <a:spcPct val="0"/>
      </a:spcAft>
      <a:defRPr sz="1200" kern="1200">
        <a:solidFill>
          <a:schemeClr val="tx1"/>
        </a:solidFill>
        <a:latin typeface="Gill Sans" charset="0"/>
        <a:ea typeface="ＭＳ Ｐゴシック" charset="0"/>
        <a:cs typeface="+mn-cs"/>
      </a:defRPr>
    </a:lvl4pPr>
    <a:lvl5pPr marL="1828800" algn="l" rtl="0" fontAlgn="base">
      <a:spcBef>
        <a:spcPct val="0"/>
      </a:spcBef>
      <a:spcAft>
        <a:spcPct val="0"/>
      </a:spcAft>
      <a:defRPr sz="1200" kern="1200">
        <a:solidFill>
          <a:schemeClr val="tx1"/>
        </a:solidFill>
        <a:latin typeface="Gill Sans"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3794" name="Rectangle 2"/>
          <p:cNvSpPr>
            <a:spLocks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Lst>
            </a:pPr>
            <a:r>
              <a:rPr lang="en-US" sz="1400">
                <a:latin typeface="Times" charset="0"/>
                <a:cs typeface="Times" charset="0"/>
                <a:sym typeface="Times" charset="0"/>
              </a:rPr>
              <a:t>For example, if the prior probability that I have a cavity is 0.1, then we would write</a:t>
            </a:r>
            <a:r>
              <a:rPr lang="en-US" sz="1500">
                <a:latin typeface="Helvetica" charset="0"/>
                <a:cs typeface="Helvetica" charset="0"/>
                <a:sym typeface="Helvetica" charset="0"/>
              </a:rPr>
              <a:t> </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Lst>
            </a:pPr>
            <a:r>
              <a:rPr lang="en-US" sz="1000">
                <a:latin typeface="Times" charset="0"/>
                <a:cs typeface="Times" charset="0"/>
                <a:sym typeface="Times" charset="0"/>
              </a:rPr>
              <a:t>􏰸</a:t>
            </a:r>
            <a:r>
              <a:rPr lang="en-US" sz="1500">
                <a:latin typeface="Helvetica" charset="0"/>
                <a:cs typeface="Helvetica" charset="0"/>
                <a:sym typeface="Helvetica" charset="0"/>
              </a:rPr>
              <a:t> </a:t>
            </a:r>
            <a:r>
              <a:rPr lang="en-US" sz="1000">
                <a:latin typeface="Times" charset="0"/>
                <a:cs typeface="Times" charset="0"/>
                <a:sym typeface="Times" charset="0"/>
              </a:rPr>
              <a:t>􏰏􏰬 􏰧􏰭􏰆􏰣􏰢</a:t>
            </a:r>
            <a:r>
              <a:rPr lang="en-US" sz="1500">
                <a:latin typeface="Helvetica" charset="0"/>
                <a:cs typeface="Helvetica" charset="0"/>
                <a:sym typeface="Helvetica" charset="0"/>
              </a:rPr>
              <a:t> </a:t>
            </a:r>
            <a:r>
              <a:rPr lang="en-US" sz="1000">
                <a:latin typeface="Times" charset="0"/>
                <a:cs typeface="Times" charset="0"/>
                <a:sym typeface="Times" charset="0"/>
              </a:rPr>
              <a:t>􏰓</a:t>
            </a:r>
            <a:r>
              <a:rPr lang="en-US" sz="1500">
                <a:latin typeface="Helvetica" charset="0"/>
                <a:cs typeface="Helvetica" charset="0"/>
                <a:sym typeface="Helvetica" charset="0"/>
              </a:rPr>
              <a:t> </a:t>
            </a:r>
            <a:r>
              <a:rPr lang="en-US" sz="1000">
                <a:latin typeface="Times" charset="0"/>
                <a:cs typeface="Times" charset="0"/>
                <a:sym typeface="Times" charset="0"/>
              </a:rPr>
              <a:t>􏰣􏰱􏰯􏰩􏰁 􏰓 􏰖􏰇􏰐</a:t>
            </a:r>
            <a:r>
              <a:rPr lang="en-US" sz="1500">
                <a:latin typeface="Helvetica" charset="0"/>
                <a:cs typeface="Helvetica" charset="0"/>
                <a:sym typeface="Helvetica" charset="0"/>
              </a:rPr>
              <a:t> </a:t>
            </a:r>
            <a:r>
              <a:rPr lang="en-US" sz="1400">
                <a:latin typeface="Times" charset="0"/>
                <a:cs typeface="Times" charset="0"/>
                <a:sym typeface="Times" charset="0"/>
              </a:rPr>
              <a:t>or</a:t>
            </a:r>
            <a:r>
              <a:rPr lang="en-US" sz="1500">
                <a:latin typeface="Helvetica" charset="0"/>
                <a:cs typeface="Helvetica" charset="0"/>
                <a:sym typeface="Helvetica" charset="0"/>
              </a:rPr>
              <a:t> </a:t>
            </a:r>
            <a:r>
              <a:rPr lang="en-US" sz="1000">
                <a:latin typeface="Times" charset="0"/>
                <a:cs typeface="Times" charset="0"/>
                <a:sym typeface="Times" charset="0"/>
              </a:rPr>
              <a:t>􏰸</a:t>
            </a:r>
            <a:r>
              <a:rPr lang="en-US" sz="1500">
                <a:latin typeface="Helvetica" charset="0"/>
                <a:cs typeface="Helvetica" charset="0"/>
                <a:sym typeface="Helvetica" charset="0"/>
              </a:rPr>
              <a:t> </a:t>
            </a:r>
            <a:r>
              <a:rPr lang="en-US" sz="1000">
                <a:latin typeface="Times" charset="0"/>
                <a:cs typeface="Times" charset="0"/>
                <a:sym typeface="Times" charset="0"/>
              </a:rPr>
              <a:t>􏰏􏰨􏰧􏰭􏰆􏰣􏰢􏰁 􏰓 􏰖􏰇􏰐</a:t>
            </a:r>
            <a:r>
              <a:rPr lang="en-US" sz="1500">
                <a:latin typeface="Helvetica" charset="0"/>
                <a:cs typeface="Helvetica" charset="0"/>
                <a:sym typeface="Helvetica" charset="0"/>
              </a:rPr>
              <a:t> </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Lst>
            </a:pPr>
            <a:r>
              <a:rPr lang="en-US" sz="1400">
                <a:latin typeface="Times" charset="0"/>
                <a:cs typeface="Times" charset="0"/>
                <a:sym typeface="Times" charset="0"/>
              </a:rPr>
              <a:t>It is important to remember that</a:t>
            </a:r>
            <a:r>
              <a:rPr lang="en-US" sz="1500">
                <a:latin typeface="Helvetica" charset="0"/>
                <a:cs typeface="Helvetica" charset="0"/>
                <a:sym typeface="Helvetica" charset="0"/>
              </a:rPr>
              <a:t> </a:t>
            </a:r>
            <a:r>
              <a:rPr lang="en-US" sz="1000">
                <a:latin typeface="Times" charset="0"/>
                <a:cs typeface="Times" charset="0"/>
                <a:sym typeface="Times" charset="0"/>
              </a:rPr>
              <a:t>􏰸</a:t>
            </a:r>
            <a:r>
              <a:rPr lang="en-US" sz="1500">
                <a:latin typeface="Helvetica" charset="0"/>
                <a:cs typeface="Helvetica" charset="0"/>
                <a:sym typeface="Helvetica" charset="0"/>
              </a:rPr>
              <a:t> </a:t>
            </a:r>
            <a:r>
              <a:rPr lang="en-US" sz="1000">
                <a:latin typeface="Times" charset="0"/>
                <a:cs typeface="Times" charset="0"/>
                <a:sym typeface="Times" charset="0"/>
              </a:rPr>
              <a:t>􏰏􏰧􏰁</a:t>
            </a:r>
            <a:r>
              <a:rPr lang="en-US" sz="1500">
                <a:latin typeface="Helvetica" charset="0"/>
                <a:cs typeface="Helvetica" charset="0"/>
                <a:sym typeface="Helvetica" charset="0"/>
              </a:rPr>
              <a:t> </a:t>
            </a:r>
            <a:r>
              <a:rPr lang="en-US" sz="1400">
                <a:latin typeface="Times" charset="0"/>
                <a:cs typeface="Times" charset="0"/>
                <a:sym typeface="Times" charset="0"/>
              </a:rPr>
              <a:t>can only be used when there is no other information.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3730" name="Rectangle 2"/>
          <p:cNvSpPr>
            <a:spLocks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a:latin typeface="Helvetica" charset="0"/>
                <a:cs typeface="Helvetica" charset="0"/>
                <a:sym typeface="Helvetica" charset="0"/>
              </a:rPr>
              <a:t>Now, there are just four terms in the summation over the fringe variables </a:t>
            </a:r>
            <a:r>
              <a:rPr lang="en-US" i="1">
                <a:latin typeface="Helvetica" charset="0"/>
                <a:cs typeface="Helvetica" charset="0"/>
                <a:sym typeface="Helvetica" charset="0"/>
              </a:rPr>
              <a:t>P2,2</a:t>
            </a:r>
            <a:r>
              <a:rPr lang="en-US">
                <a:latin typeface="Helvetica" charset="0"/>
                <a:cs typeface="Helvetica" charset="0"/>
                <a:sym typeface="Helvetica" charset="0"/>
              </a:rPr>
              <a:t> and </a:t>
            </a:r>
            <a:r>
              <a:rPr lang="en-US" i="1">
                <a:latin typeface="Helvetica" charset="0"/>
                <a:cs typeface="Helvetica" charset="0"/>
                <a:sym typeface="Helvetica" charset="0"/>
              </a:rPr>
              <a:t>P3,1</a:t>
            </a:r>
            <a:r>
              <a:rPr lang="en-US">
                <a:latin typeface="Helvetica" charset="0"/>
                <a:cs typeface="Helvetica" charset="0"/>
                <a:sym typeface="Helvetica" charset="0"/>
              </a:rPr>
              <a:t> . The use of independence and conditional independence has completely eliminated the other squares from consideration. Notice also that the expression P(b|known,P13,fringe) is 1 when the fringe is consistent with the breeze observations, and 0 otherwise. Thus, for each value of P13 , we sum over the </a:t>
            </a:r>
            <a:r>
              <a:rPr lang="en-US" i="1">
                <a:latin typeface="Helvetica" charset="0"/>
                <a:cs typeface="Helvetica" charset="0"/>
                <a:sym typeface="Helvetica" charset="0"/>
              </a:rPr>
              <a:t>logical models</a:t>
            </a:r>
            <a:r>
              <a:rPr lang="en-US">
                <a:latin typeface="Helvetica" charset="0"/>
                <a:cs typeface="Helvetica" charset="0"/>
                <a:sym typeface="Helvetica" charset="0"/>
              </a:rPr>
              <a:t> for the fringe variables that are consistent with the known facts.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5778" name="Rectangle 2"/>
          <p:cNvSpPr>
            <a:spLocks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a:latin typeface="Helvetica" charset="0"/>
                <a:cs typeface="Helvetica" charset="0"/>
                <a:sym typeface="Helvetica" charset="0"/>
              </a:rPr>
              <a:t>That is, [1,3] (and [3,1] by symmetry) contains a pit with roughly 31% probability. A similar calculation, which the reader may wish to perform, shows that [2,2] contains a pit with roughly 86% probability. The wumpus agent should deﬁnitely avoid [2,2]! </a:t>
            </a:r>
          </a:p>
          <a:p>
            <a:r>
              <a:rPr lang="en-US">
                <a:latin typeface="Helvetica" charset="0"/>
                <a:cs typeface="Helvetica" charset="0"/>
                <a:sym typeface="Helvetica" charset="0"/>
              </a:rPr>
              <a:t>What this section has shown is that even seemingly complicated problems can be for- mulated precisely in probability theory and solved using simple algorithms. To get efﬁcient solutions, independence and conditional independence relationships can be used to simplify the summations required. These relationships often correspond to our natural understanding of how the problem should be decomposed. In the next chapter, we will develop formal rep- resentations for such relationships as well as algorithms that operate on these representations to perform probabilistic inference efﬁciently.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6866" name="Rectangle 2"/>
          <p:cNvSpPr>
            <a:spLocks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Lst>
            </a:pPr>
            <a:r>
              <a:rPr lang="en-US" sz="1700">
                <a:latin typeface="Times" charset="0"/>
                <a:cs typeface="Times" charset="0"/>
                <a:sym typeface="Times" charset="0"/>
              </a:rPr>
              <a:t>For continuous variables, it is not possible to write out the entire distribution as a table</a:t>
            </a:r>
            <a:r>
              <a:rPr lang="en-US" sz="1800">
                <a:latin typeface="Helvetica" charset="0"/>
                <a:cs typeface="Helvetica" charset="0"/>
                <a:sym typeface="Helvetica" charset="0"/>
              </a:rPr>
              <a:t> </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Lst>
            </a:pPr>
            <a:r>
              <a:rPr lang="en-US" sz="1700">
                <a:latin typeface="Times" charset="0"/>
                <a:cs typeface="Times" charset="0"/>
                <a:sym typeface="Times" charset="0"/>
              </a:rPr>
              <a:t>because there are inﬁnitely many values. Instead, one usually deﬁnes the probability that a</a:t>
            </a:r>
            <a:r>
              <a:rPr lang="en-US" sz="1800">
                <a:latin typeface="Helvetica" charset="0"/>
                <a:cs typeface="Helvetica" charset="0"/>
                <a:sym typeface="Helvetica" charset="0"/>
              </a:rPr>
              <a:t> </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Lst>
            </a:pPr>
            <a:r>
              <a:rPr lang="en-US" sz="1700">
                <a:latin typeface="Times" charset="0"/>
                <a:cs typeface="Times" charset="0"/>
                <a:sym typeface="Times" charset="0"/>
              </a:rPr>
              <a:t>random variable takes on some value </a:t>
            </a:r>
            <a:r>
              <a:rPr lang="en-US" sz="1700" i="1">
                <a:latin typeface="Times" charset="0"/>
                <a:cs typeface="Times" charset="0"/>
                <a:sym typeface="Times" charset="0"/>
              </a:rPr>
              <a:t>x</a:t>
            </a:r>
            <a:r>
              <a:rPr lang="en-US" sz="1800">
                <a:latin typeface="Helvetica" charset="0"/>
                <a:cs typeface="Helvetica" charset="0"/>
                <a:sym typeface="Helvetica" charset="0"/>
              </a:rPr>
              <a:t> </a:t>
            </a:r>
            <a:r>
              <a:rPr lang="en-US" sz="1700">
                <a:latin typeface="Times" charset="0"/>
                <a:cs typeface="Times" charset="0"/>
                <a:sym typeface="Times" charset="0"/>
              </a:rPr>
              <a:t>as a parameterized function of</a:t>
            </a:r>
            <a:r>
              <a:rPr lang="en-US" sz="1800">
                <a:latin typeface="Helvetica" charset="0"/>
                <a:cs typeface="Helvetica" charset="0"/>
                <a:sym typeface="Helvetica" charset="0"/>
              </a:rPr>
              <a:t> </a:t>
            </a:r>
            <a:r>
              <a:rPr lang="en-US" sz="1300" i="1">
                <a:latin typeface="Times" charset="0"/>
                <a:cs typeface="Times" charset="0"/>
                <a:sym typeface="Times" charset="0"/>
              </a:rPr>
              <a:t>x</a:t>
            </a:r>
            <a:r>
              <a:rPr lang="en-US" sz="1700">
                <a:latin typeface="Times" charset="0"/>
                <a:cs typeface="Times" charset="0"/>
                <a:sym typeface="Times" charset="0"/>
              </a:rPr>
              <a:t>. For example, let the</a:t>
            </a:r>
            <a:r>
              <a:rPr lang="en-US" sz="1800">
                <a:latin typeface="Helvetica" charset="0"/>
                <a:cs typeface="Helvetica" charset="0"/>
                <a:sym typeface="Helvetica" charset="0"/>
              </a:rPr>
              <a:t> </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Lst>
            </a:pPr>
            <a:r>
              <a:rPr lang="en-US" sz="1700">
                <a:latin typeface="Times" charset="0"/>
                <a:cs typeface="Times" charset="0"/>
                <a:sym typeface="Times" charset="0"/>
              </a:rPr>
              <a:t>random variable</a:t>
            </a:r>
            <a:r>
              <a:rPr lang="en-US" sz="1800">
                <a:latin typeface="Helvetica" charset="0"/>
                <a:cs typeface="Helvetica" charset="0"/>
                <a:sym typeface="Helvetica" charset="0"/>
              </a:rPr>
              <a:t> </a:t>
            </a:r>
            <a:r>
              <a:rPr lang="en-US" sz="1800" i="1">
                <a:latin typeface="Helvetica" charset="0"/>
                <a:cs typeface="Helvetica" charset="0"/>
                <a:sym typeface="Helvetica" charset="0"/>
              </a:rPr>
              <a:t>X</a:t>
            </a:r>
            <a:r>
              <a:rPr lang="en-US" sz="1800">
                <a:latin typeface="Helvetica" charset="0"/>
                <a:cs typeface="Helvetica" charset="0"/>
                <a:sym typeface="Helvetica" charset="0"/>
              </a:rPr>
              <a:t> </a:t>
            </a:r>
            <a:r>
              <a:rPr lang="en-US" sz="1700">
                <a:latin typeface="Times" charset="0"/>
                <a:cs typeface="Times" charset="0"/>
                <a:sym typeface="Times" charset="0"/>
              </a:rPr>
              <a:t>denote tomorrow</a:t>
            </a:r>
            <a:r>
              <a:rPr lang="ja-JP" altLang="en-US" sz="1700">
                <a:latin typeface="Arial"/>
                <a:cs typeface="Times" charset="0"/>
                <a:sym typeface="Times" charset="0"/>
              </a:rPr>
              <a:t>’</a:t>
            </a:r>
            <a:r>
              <a:rPr lang="en-US" sz="1700">
                <a:latin typeface="Times" charset="0"/>
                <a:cs typeface="Times" charset="0"/>
                <a:sym typeface="Times" charset="0"/>
              </a:rPr>
              <a:t>s maximum temperature in Berkeley. Then the sentence</a:t>
            </a:r>
            <a:r>
              <a:rPr lang="en-US" sz="1800">
                <a:latin typeface="Helvetica" charset="0"/>
                <a:cs typeface="Helvetica" charset="0"/>
                <a:sym typeface="Helvetica" charset="0"/>
              </a:rPr>
              <a:t> P(X=x)=U[18,26](x) </a:t>
            </a:r>
            <a:r>
              <a:rPr lang="en-US" sz="1600">
                <a:latin typeface="Times" charset="0"/>
                <a:cs typeface="Times" charset="0"/>
                <a:sym typeface="Times" charset="0"/>
              </a:rPr>
              <a:t>expresses the belief that</a:t>
            </a:r>
            <a:r>
              <a:rPr lang="en-US" sz="1700">
                <a:latin typeface="Helvetica" charset="0"/>
                <a:cs typeface="Helvetica" charset="0"/>
                <a:sym typeface="Helvetica" charset="0"/>
              </a:rPr>
              <a:t> x </a:t>
            </a:r>
            <a:r>
              <a:rPr lang="en-US" sz="1600">
                <a:latin typeface="Times" charset="0"/>
                <a:cs typeface="Times" charset="0"/>
                <a:sym typeface="Times" charset="0"/>
              </a:rPr>
              <a:t>is distributed uniformly between 18 and 26 degrees Celsius. Probability distributions for</a:t>
            </a:r>
            <a:r>
              <a:rPr lang="en-US" sz="1700">
                <a:latin typeface="Helvetica" charset="0"/>
                <a:cs typeface="Helvetica" charset="0"/>
                <a:sym typeface="Helvetica" charset="0"/>
              </a:rPr>
              <a:t> </a:t>
            </a:r>
            <a:r>
              <a:rPr lang="en-US" sz="1600">
                <a:latin typeface="Times" charset="0"/>
                <a:cs typeface="Times" charset="0"/>
                <a:sym typeface="Times" charset="0"/>
              </a:rPr>
              <a:t>continuous variables are called</a:t>
            </a:r>
            <a:r>
              <a:rPr lang="en-US" sz="1700">
                <a:latin typeface="Helvetica" charset="0"/>
                <a:cs typeface="Helvetica" charset="0"/>
                <a:sym typeface="Helvetica" charset="0"/>
              </a:rPr>
              <a:t> </a:t>
            </a:r>
            <a:r>
              <a:rPr lang="en-US" sz="1600" b="1">
                <a:latin typeface="Times" charset="0"/>
                <a:cs typeface="Times" charset="0"/>
                <a:sym typeface="Times" charset="0"/>
              </a:rPr>
              <a:t>probability density functions</a:t>
            </a:r>
            <a:r>
              <a:rPr lang="en-US" sz="1600">
                <a:latin typeface="Times" charset="0"/>
                <a:cs typeface="Times" charset="0"/>
                <a:sym typeface="Times" charset="0"/>
              </a:rPr>
              <a:t>. Density functions differ in</a:t>
            </a:r>
            <a:r>
              <a:rPr lang="en-US" sz="1700">
                <a:latin typeface="Helvetica" charset="0"/>
                <a:cs typeface="Helvetica" charset="0"/>
                <a:sym typeface="Helvetica" charset="0"/>
              </a:rPr>
              <a:t> </a:t>
            </a:r>
            <a:r>
              <a:rPr lang="en-US" sz="1600">
                <a:latin typeface="Times" charset="0"/>
                <a:cs typeface="Times" charset="0"/>
                <a:sym typeface="Times" charset="0"/>
              </a:rPr>
              <a:t>meaning from discrete distributions. For example, using the temperature distribution given</a:t>
            </a:r>
            <a:r>
              <a:rPr lang="en-US" sz="1700">
                <a:latin typeface="Helvetica" charset="0"/>
                <a:cs typeface="Helvetica" charset="0"/>
                <a:sym typeface="Helvetica" charset="0"/>
              </a:rPr>
              <a:t> </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Lst>
            </a:pPr>
            <a:r>
              <a:rPr lang="en-US" sz="1600">
                <a:latin typeface="Times" charset="0"/>
                <a:cs typeface="Times" charset="0"/>
                <a:sym typeface="Times" charset="0"/>
              </a:rPr>
              <a:t>earlier, we ﬁnd that</a:t>
            </a:r>
            <a:r>
              <a:rPr lang="en-US" sz="1700">
                <a:latin typeface="Helvetica" charset="0"/>
                <a:cs typeface="Helvetica" charset="0"/>
                <a:sym typeface="Helvetica" charset="0"/>
              </a:rPr>
              <a:t> P(X=20.5)=U[22,30](20.5)=0.125</a:t>
            </a:r>
            <a:r>
              <a:rPr lang="en-US" sz="1600">
                <a:latin typeface="Times" charset="0"/>
                <a:cs typeface="Times" charset="0"/>
                <a:sym typeface="Times" charset="0"/>
              </a:rPr>
              <a:t>. This does</a:t>
            </a:r>
            <a:r>
              <a:rPr lang="en-US" sz="1700">
                <a:latin typeface="Helvetica" charset="0"/>
                <a:cs typeface="Helvetica" charset="0"/>
                <a:sym typeface="Helvetica" charset="0"/>
              </a:rPr>
              <a:t> </a:t>
            </a:r>
            <a:r>
              <a:rPr lang="en-US" sz="1600" i="1">
                <a:latin typeface="Times" charset="0"/>
                <a:cs typeface="Times" charset="0"/>
                <a:sym typeface="Times" charset="0"/>
              </a:rPr>
              <a:t>not</a:t>
            </a:r>
            <a:r>
              <a:rPr lang="en-US" sz="1700">
                <a:latin typeface="Helvetica" charset="0"/>
                <a:cs typeface="Helvetica" charset="0"/>
                <a:sym typeface="Helvetica" charset="0"/>
              </a:rPr>
              <a:t> </a:t>
            </a:r>
            <a:r>
              <a:rPr lang="en-US" sz="1600">
                <a:latin typeface="Times" charset="0"/>
                <a:cs typeface="Times" charset="0"/>
                <a:sym typeface="Times" charset="0"/>
              </a:rPr>
              <a:t>mean that there</a:t>
            </a:r>
            <a:r>
              <a:rPr lang="ja-JP" altLang="en-US" sz="1600">
                <a:latin typeface="Arial"/>
                <a:cs typeface="Times" charset="0"/>
                <a:sym typeface="Times" charset="0"/>
              </a:rPr>
              <a:t>’</a:t>
            </a:r>
            <a:r>
              <a:rPr lang="en-US" sz="1600">
                <a:latin typeface="Times" charset="0"/>
                <a:cs typeface="Times" charset="0"/>
                <a:sym typeface="Times" charset="0"/>
              </a:rPr>
              <a:t>s</a:t>
            </a:r>
            <a:r>
              <a:rPr lang="en-US" sz="1700">
                <a:latin typeface="Helvetica" charset="0"/>
                <a:cs typeface="Helvetica" charset="0"/>
                <a:sym typeface="Helvetica" charset="0"/>
              </a:rPr>
              <a:t> </a:t>
            </a:r>
            <a:r>
              <a:rPr lang="en-US" sz="1600">
                <a:latin typeface="Times" charset="0"/>
                <a:cs typeface="Times" charset="0"/>
                <a:sym typeface="Times" charset="0"/>
              </a:rPr>
              <a:t>a 12.5% chance that the maximum temperature will be exactly 20.5 degrees tomorrow; the</a:t>
            </a:r>
            <a:r>
              <a:rPr lang="en-US" sz="1700">
                <a:latin typeface="Helvetica" charset="0"/>
                <a:cs typeface="Helvetica" charset="0"/>
                <a:sym typeface="Helvetica" charset="0"/>
              </a:rPr>
              <a:t> </a:t>
            </a:r>
            <a:r>
              <a:rPr lang="en-US" sz="1600">
                <a:latin typeface="Times" charset="0"/>
                <a:cs typeface="Times" charset="0"/>
                <a:sym typeface="Times" charset="0"/>
              </a:rPr>
              <a:t>probability that this will happen is of course zero. The technical meaning is that the probability that the temperature is in a small region around 20.5 degrees is equal, in the limit, to</a:t>
            </a:r>
            <a:r>
              <a:rPr lang="en-US" sz="1700">
                <a:latin typeface="Helvetica" charset="0"/>
                <a:cs typeface="Helvetica" charset="0"/>
                <a:sym typeface="Helvetica" charset="0"/>
              </a:rPr>
              <a:t> </a:t>
            </a:r>
            <a:r>
              <a:rPr lang="en-US" sz="1600">
                <a:latin typeface="Times" charset="0"/>
                <a:cs typeface="Times" charset="0"/>
                <a:sym typeface="Times" charset="0"/>
              </a:rPr>
              <a:t>0.125 times the width of the region:</a:t>
            </a:r>
            <a:r>
              <a:rPr lang="en-US" sz="1700">
                <a:latin typeface="Helvetica" charset="0"/>
                <a:cs typeface="Helvetica" charset="0"/>
                <a:sym typeface="Helvetica" charset="0"/>
              </a:rPr>
              <a:t> </a:t>
            </a:r>
            <a:endParaRPr lang="en-US">
              <a:latin typeface="Helvetica" charset="0"/>
              <a:cs typeface="Helvetica" charset="0"/>
              <a:sym typeface="Helvetica" charset="0"/>
            </a:endParaRP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Lst>
            </a:pPr>
            <a:endParaRPr lang="en-US" sz="1800">
              <a:latin typeface="Helvetica" charset="0"/>
              <a:cs typeface="Helvetica" charset="0"/>
              <a:sym typeface="Helvetica" charset="0"/>
            </a:endParaRP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Lst>
            </a:pPr>
            <a:endParaRPr lang="en-US" sz="1800">
              <a:latin typeface="Helvetica" charset="0"/>
              <a:cs typeface="Helvetica" charset="0"/>
              <a:sym typeface="Helvetica"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8914" name="Rectangle 2"/>
          <p:cNvSpPr>
            <a:spLocks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700">
                <a:latin typeface="Times" charset="0"/>
                <a:cs typeface="Times" charset="0"/>
                <a:sym typeface="Times" charset="0"/>
              </a:rPr>
              <a:t>The product rule is perhaps easier to remember: it comes</a:t>
            </a:r>
            <a:r>
              <a:rPr lang="en-US" sz="1800">
                <a:latin typeface="Helvetica" charset="0"/>
                <a:cs typeface="Helvetica" charset="0"/>
                <a:sym typeface="Helvetica" charset="0"/>
              </a:rPr>
              <a:t> </a:t>
            </a:r>
            <a:r>
              <a:rPr lang="en-US" sz="1700">
                <a:latin typeface="Times" charset="0"/>
                <a:cs typeface="Times" charset="0"/>
                <a:sym typeface="Times" charset="0"/>
              </a:rPr>
              <a:t>from the fact that for</a:t>
            </a:r>
            <a:r>
              <a:rPr lang="en-US" sz="1800">
                <a:latin typeface="Helvetica" charset="0"/>
                <a:cs typeface="Helvetica" charset="0"/>
                <a:sym typeface="Helvetica" charset="0"/>
              </a:rPr>
              <a:t> a </a:t>
            </a:r>
            <a:r>
              <a:rPr lang="en-US" sz="1700">
                <a:latin typeface="Times" charset="0"/>
                <a:cs typeface="Times" charset="0"/>
                <a:sym typeface="Times" charset="0"/>
              </a:rPr>
              <a:t>and</a:t>
            </a:r>
            <a:r>
              <a:rPr lang="en-US" sz="1800">
                <a:latin typeface="Helvetica" charset="0"/>
                <a:cs typeface="Helvetica" charset="0"/>
                <a:sym typeface="Helvetica" charset="0"/>
              </a:rPr>
              <a:t> b </a:t>
            </a:r>
            <a:r>
              <a:rPr lang="en-US" sz="1700">
                <a:latin typeface="Times" charset="0"/>
                <a:cs typeface="Times" charset="0"/>
                <a:sym typeface="Times" charset="0"/>
              </a:rPr>
              <a:t>to be true, we need</a:t>
            </a:r>
            <a:r>
              <a:rPr lang="en-US" sz="1800">
                <a:latin typeface="Helvetica" charset="0"/>
                <a:cs typeface="Helvetica" charset="0"/>
                <a:sym typeface="Helvetica" charset="0"/>
              </a:rPr>
              <a:t> b </a:t>
            </a:r>
            <a:r>
              <a:rPr lang="en-US" sz="1700">
                <a:latin typeface="Times" charset="0"/>
                <a:cs typeface="Times" charset="0"/>
                <a:sym typeface="Times" charset="0"/>
              </a:rPr>
              <a:t>to be true, and then</a:t>
            </a:r>
            <a:r>
              <a:rPr lang="en-US" sz="1800">
                <a:latin typeface="Helvetica" charset="0"/>
                <a:cs typeface="Helvetica" charset="0"/>
                <a:sym typeface="Helvetica" charset="0"/>
              </a:rPr>
              <a:t> a </a:t>
            </a:r>
            <a:r>
              <a:rPr lang="en-US" sz="1700">
                <a:latin typeface="Times" charset="0"/>
                <a:cs typeface="Times" charset="0"/>
                <a:sym typeface="Times" charset="0"/>
              </a:rPr>
              <a:t>to be true given</a:t>
            </a:r>
            <a:r>
              <a:rPr lang="en-US" sz="1800">
                <a:latin typeface="Helvetica" charset="0"/>
                <a:cs typeface="Helvetica" charset="0"/>
                <a:sym typeface="Helvetica" charset="0"/>
              </a:rPr>
              <a:t> </a:t>
            </a:r>
            <a:r>
              <a:rPr lang="en-US" sz="1300">
                <a:latin typeface="Times" charset="0"/>
                <a:cs typeface="Times" charset="0"/>
                <a:sym typeface="Times" charset="0"/>
              </a:rPr>
              <a:t>b</a:t>
            </a:r>
            <a:r>
              <a:rPr lang="en-US" sz="1700">
                <a:latin typeface="Times" charset="0"/>
                <a:cs typeface="Times" charset="0"/>
                <a:sym typeface="Times" charset="0"/>
              </a:rPr>
              <a:t>.</a:t>
            </a:r>
            <a:r>
              <a:rPr lang="en-US" sz="1800">
                <a:latin typeface="Helvetica" charset="0"/>
                <a:cs typeface="Helvetica" charset="0"/>
                <a:sym typeface="Helvetica" charset="0"/>
              </a:rPr>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0962" name="Rectangle 2"/>
          <p:cNvSpPr>
            <a:spLocks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500">
                <a:latin typeface="Times" charset="0"/>
                <a:cs typeface="Times" charset="0"/>
                <a:sym typeface="Times" charset="0"/>
              </a:rPr>
              <a:t>All probabilities are between 0 and 1. For any proposition</a:t>
            </a:r>
            <a:r>
              <a:rPr lang="en-US" sz="1600">
                <a:latin typeface="Helvetica" charset="0"/>
                <a:cs typeface="Helvetica" charset="0"/>
                <a:sym typeface="Helvetica" charset="0"/>
              </a:rPr>
              <a:t> </a:t>
            </a:r>
            <a:r>
              <a:rPr lang="en-US" sz="1500">
                <a:latin typeface="Times" charset="0"/>
                <a:cs typeface="Times" charset="0"/>
                <a:sym typeface="Times" charset="0"/>
              </a:rPr>
              <a:t>2. Necessarily true (i.e., valid) propositions have probability 1, and necessarily false (i.e.,</a:t>
            </a:r>
            <a:r>
              <a:rPr lang="en-US" sz="1600">
                <a:latin typeface="Helvetica" charset="0"/>
                <a:cs typeface="Helvetica" charset="0"/>
                <a:sym typeface="Helvetica" charset="0"/>
              </a:rPr>
              <a:t> </a:t>
            </a:r>
            <a:r>
              <a:rPr lang="en-US" sz="1500">
                <a:latin typeface="Times" charset="0"/>
                <a:cs typeface="Times" charset="0"/>
                <a:sym typeface="Times" charset="0"/>
              </a:rPr>
              <a:t>unsatisﬁable) propositions have probability 0.</a:t>
            </a:r>
            <a:r>
              <a:rPr lang="en-US" sz="1600">
                <a:latin typeface="Helvetica" charset="0"/>
                <a:cs typeface="Helvetica" charset="0"/>
                <a:sym typeface="Helvetica" charset="0"/>
              </a:rPr>
              <a:t> </a:t>
            </a:r>
            <a:r>
              <a:rPr lang="en-US" sz="1500">
                <a:latin typeface="Times" charset="0"/>
                <a:cs typeface="Times" charset="0"/>
                <a:sym typeface="Times" charset="0"/>
              </a:rPr>
              <a:t>Next, we need an axiom that connects the probabilities of logically related propositions. The</a:t>
            </a:r>
            <a:r>
              <a:rPr lang="en-US" sz="1600">
                <a:latin typeface="Helvetica" charset="0"/>
                <a:cs typeface="Helvetica" charset="0"/>
                <a:sym typeface="Helvetica" charset="0"/>
              </a:rPr>
              <a:t> </a:t>
            </a:r>
            <a:r>
              <a:rPr lang="en-US" sz="1500">
                <a:latin typeface="Times" charset="0"/>
                <a:cs typeface="Times" charset="0"/>
                <a:sym typeface="Times" charset="0"/>
              </a:rPr>
              <a:t>simplest way to do this is to deﬁne the probability of a disjunction as follows:</a:t>
            </a:r>
            <a:r>
              <a:rPr lang="en-US" sz="1600">
                <a:latin typeface="Helvetica" charset="0"/>
                <a:cs typeface="Helvetica" charset="0"/>
                <a:sym typeface="Helvetica" charset="0"/>
              </a:rPr>
              <a:t> </a:t>
            </a:r>
            <a:r>
              <a:rPr lang="en-US" sz="1500">
                <a:latin typeface="Times" charset="0"/>
                <a:cs typeface="Times" charset="0"/>
                <a:sym typeface="Times" charset="0"/>
              </a:rPr>
              <a:t>3. The probability of a disjunction is given by</a:t>
            </a:r>
            <a:r>
              <a:rPr lang="en-US" sz="1600">
                <a:latin typeface="Helvetica" charset="0"/>
                <a:cs typeface="Helvetica" charset="0"/>
                <a:sym typeface="Helvetica" charset="0"/>
              </a:rPr>
              <a:t> ... </a:t>
            </a:r>
            <a:r>
              <a:rPr lang="en-US" sz="1500">
                <a:latin typeface="Times" charset="0"/>
                <a:cs typeface="Times" charset="0"/>
                <a:sym typeface="Times" charset="0"/>
              </a:rPr>
              <a:t>This rule is easily remembered by noting that the cases where</a:t>
            </a:r>
            <a:r>
              <a:rPr lang="en-US" sz="1600">
                <a:latin typeface="Helvetica" charset="0"/>
                <a:cs typeface="Helvetica" charset="0"/>
                <a:sym typeface="Helvetica" charset="0"/>
              </a:rPr>
              <a:t> </a:t>
            </a:r>
            <a:r>
              <a:rPr lang="en-US" sz="1500" i="1">
                <a:latin typeface="Times" charset="0"/>
                <a:cs typeface="Times" charset="0"/>
                <a:sym typeface="Times" charset="0"/>
              </a:rPr>
              <a:t>a</a:t>
            </a:r>
            <a:r>
              <a:rPr lang="en-US" sz="1500">
                <a:latin typeface="Times" charset="0"/>
                <a:cs typeface="Times" charset="0"/>
                <a:sym typeface="Times" charset="0"/>
              </a:rPr>
              <a:t> holds together with the cases where</a:t>
            </a:r>
            <a:r>
              <a:rPr lang="en-US" sz="1600">
                <a:latin typeface="Helvetica" charset="0"/>
                <a:cs typeface="Helvetica" charset="0"/>
                <a:sym typeface="Helvetica" charset="0"/>
              </a:rPr>
              <a:t> b</a:t>
            </a:r>
            <a:r>
              <a:rPr lang="en-US" sz="1500">
                <a:latin typeface="Times" charset="0"/>
                <a:cs typeface="Times" charset="0"/>
                <a:sym typeface="Times" charset="0"/>
              </a:rPr>
              <a:t> holds certainly cover all the cases where</a:t>
            </a:r>
            <a:r>
              <a:rPr lang="en-US" sz="1600">
                <a:latin typeface="Helvetica" charset="0"/>
                <a:cs typeface="Helvetica" charset="0"/>
                <a:sym typeface="Helvetica" charset="0"/>
              </a:rPr>
              <a:t> a or b </a:t>
            </a:r>
            <a:r>
              <a:rPr lang="en-US" sz="1500">
                <a:latin typeface="Times" charset="0"/>
                <a:cs typeface="Times" charset="0"/>
                <a:sym typeface="Times" charset="0"/>
              </a:rPr>
              <a:t>holds; but summing the two sets of</a:t>
            </a:r>
            <a:r>
              <a:rPr lang="en-US" sz="1600">
                <a:latin typeface="Helvetica" charset="0"/>
                <a:cs typeface="Helvetica" charset="0"/>
                <a:sym typeface="Helvetica" charset="0"/>
              </a:rPr>
              <a:t> </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500">
                <a:latin typeface="Times" charset="0"/>
                <a:cs typeface="Times" charset="0"/>
                <a:sym typeface="Times" charset="0"/>
              </a:rPr>
              <a:t>cases counts their intersection twice, so we need to subtract off</a:t>
            </a:r>
            <a:r>
              <a:rPr lang="en-US" sz="1600">
                <a:latin typeface="Helvetica" charset="0"/>
                <a:cs typeface="Helvetica" charset="0"/>
                <a:sym typeface="Helvetica" charset="0"/>
              </a:rPr>
              <a:t> </a:t>
            </a:r>
            <a:r>
              <a:rPr lang="en-US" sz="1500" b="1">
                <a:latin typeface="Times" charset="0"/>
                <a:cs typeface="Times" charset="0"/>
                <a:sym typeface="Times" charset="0"/>
              </a:rPr>
              <a:t>a and b</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4034" name="Rectangle 2"/>
          <p:cNvSpPr>
            <a:spLocks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Lst>
            </a:pPr>
            <a:r>
              <a:rPr lang="en-US" sz="1800">
                <a:latin typeface="Times" charset="0"/>
                <a:cs typeface="Times" charset="0"/>
                <a:sym typeface="Times" charset="0"/>
              </a:rPr>
              <a:t>We will not provide the proof of de Finetti</a:t>
            </a:r>
            <a:r>
              <a:rPr lang="ja-JP" altLang="en-US" sz="1800">
                <a:latin typeface="Arial"/>
                <a:cs typeface="Times" charset="0"/>
                <a:sym typeface="Times" charset="0"/>
              </a:rPr>
              <a:t>’</a:t>
            </a:r>
            <a:r>
              <a:rPr lang="en-US" sz="1800">
                <a:latin typeface="Times" charset="0"/>
                <a:cs typeface="Times" charset="0"/>
                <a:sym typeface="Times" charset="0"/>
              </a:rPr>
              <a:t>s theorem, but we will show an example. Suppose that Agent 1 has the set of degrees of belief from Equation (13.3). If Agent 2 chooses to bet $4 on a, $3 on b, and $2 on not (a or b) then Figure 13.2 shows that Agent 1 always loses money, regardless of the outcomes for a and b. </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Lst>
            </a:pPr>
            <a:r>
              <a:rPr lang="en-US" sz="1800">
                <a:latin typeface="Times" charset="0"/>
                <a:cs typeface="Times" charset="0"/>
                <a:sym typeface="Times" charset="0"/>
              </a:rPr>
              <a:t>Because Agent 1 has inconsistent beliefs, Agent 2 is able to devise a set of</a:t>
            </a:r>
            <a:r>
              <a:rPr lang="en-US" sz="2000">
                <a:latin typeface="Helvetica" charset="0"/>
                <a:cs typeface="Helvetica" charset="0"/>
                <a:sym typeface="Helvetica" charset="0"/>
              </a:rPr>
              <a:t> </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Lst>
            </a:pPr>
            <a:r>
              <a:rPr lang="en-US" sz="1800">
                <a:latin typeface="Times" charset="0"/>
                <a:cs typeface="Times" charset="0"/>
                <a:sym typeface="Times" charset="0"/>
              </a:rPr>
              <a:t>bets that guarantees a loss for Agent 1, no matter what the outcome of</a:t>
            </a:r>
            <a:r>
              <a:rPr lang="en-US" sz="2000">
                <a:latin typeface="Helvetica" charset="0"/>
                <a:cs typeface="Helvetica" charset="0"/>
                <a:sym typeface="Helvetica" charset="0"/>
              </a:rPr>
              <a:t> </a:t>
            </a:r>
            <a:r>
              <a:rPr lang="en-US" sz="1500">
                <a:latin typeface="Times" charset="0"/>
                <a:cs typeface="Times" charset="0"/>
                <a:sym typeface="Times" charset="0"/>
              </a:rPr>
              <a:t>􏰧</a:t>
            </a:r>
            <a:r>
              <a:rPr lang="en-US" sz="2000">
                <a:latin typeface="Helvetica" charset="0"/>
                <a:cs typeface="Helvetica" charset="0"/>
                <a:sym typeface="Helvetica" charset="0"/>
              </a:rPr>
              <a:t> </a:t>
            </a:r>
            <a:r>
              <a:rPr lang="en-US" sz="1800">
                <a:latin typeface="Times" charset="0"/>
                <a:cs typeface="Times" charset="0"/>
                <a:sym typeface="Times" charset="0"/>
              </a:rPr>
              <a:t>and</a:t>
            </a:r>
            <a:r>
              <a:rPr lang="en-US" sz="2000">
                <a:latin typeface="Helvetica" charset="0"/>
                <a:cs typeface="Helvetica" charset="0"/>
                <a:sym typeface="Helvetica" charset="0"/>
              </a:rPr>
              <a:t> </a:t>
            </a:r>
            <a:r>
              <a:rPr lang="en-US" sz="1500">
                <a:latin typeface="Times" charset="0"/>
                <a:cs typeface="Times" charset="0"/>
                <a:sym typeface="Times" charset="0"/>
              </a:rPr>
              <a:t>􏰰</a:t>
            </a:r>
            <a:r>
              <a:rPr lang="en-US" sz="1800">
                <a:latin typeface="Times" charset="0"/>
                <a:cs typeface="Times" charset="0"/>
                <a:sym typeface="Times" charset="0"/>
              </a:rPr>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6322" name="Rectangle 2"/>
          <p:cNvSpPr>
            <a:spLocks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a:latin typeface="Helvetica" charset="0"/>
                <a:cs typeface="Helvetica" charset="0"/>
                <a:sym typeface="Helvetica" charset="0"/>
              </a:rPr>
              <a:t>Read first point, then example on board, page 482</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8370" name="Rectangle 2"/>
          <p:cNvSpPr>
            <a:spLocks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1400">
                <a:latin typeface="Lucida Grande" charset="0"/>
                <a:cs typeface="Lucida Grande" charset="0"/>
                <a:sym typeface="Lucida Grande" charset="0"/>
              </a:rPr>
              <a:t>Independence assertions are usually made based on knowledge of the domain. As we have seen, they can reduce dramatically the amount of information necessary to specify the full joint distribution.</a:t>
            </a:r>
          </a:p>
          <a:p>
            <a:r>
              <a:rPr lang="en-US" sz="1400">
                <a:latin typeface="Lucida Grande" charset="0"/>
                <a:cs typeface="Lucida Grande" charset="0"/>
                <a:sym typeface="Lucida Grande" charset="0"/>
              </a:rPr>
              <a:t>When they are available, then, independence assertions can help in reducing the size of the domain representation and the complexity of the inference problem. Unfortunately, clean separation of entire sets of variables by independence is quite rare. Whenever a con- nection exists, however indirect, between two variables, then independence will fail to hold. Moreover, even independent subsets may be quite large—for example, dentistry might in- volve dozens of diseases and hundreds of symptoms, all of which are interrelated. To handle such problems, we will need methods that are more subtle than the straightforward concept of independence.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0418" name="Rectangle 2"/>
          <p:cNvSpPr>
            <a:spLocks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Lst>
            </a:pPr>
            <a:r>
              <a:rPr lang="en-US" sz="1500">
                <a:latin typeface="Times" charset="0"/>
                <a:cs typeface="Times" charset="0"/>
                <a:sym typeface="Times" charset="0"/>
              </a:rPr>
              <a:t>Equating the two right-hand sides and dividing by</a:t>
            </a:r>
            <a:r>
              <a:rPr lang="en-US" sz="1600">
                <a:latin typeface="Helvetica" charset="0"/>
                <a:cs typeface="Helvetica" charset="0"/>
                <a:sym typeface="Helvetica" charset="0"/>
              </a:rPr>
              <a:t> P(</a:t>
            </a:r>
            <a:r>
              <a:rPr lang="en-US" sz="1600" i="1">
                <a:latin typeface="Helvetica" charset="0"/>
                <a:cs typeface="Helvetica" charset="0"/>
                <a:sym typeface="Helvetica" charset="0"/>
              </a:rPr>
              <a:t>a</a:t>
            </a:r>
            <a:r>
              <a:rPr lang="en-US" sz="1600">
                <a:latin typeface="Helvetica" charset="0"/>
                <a:cs typeface="Helvetica" charset="0"/>
                <a:sym typeface="Helvetica" charset="0"/>
              </a:rPr>
              <a:t>)</a:t>
            </a:r>
            <a:r>
              <a:rPr lang="en-US" sz="1500">
                <a:latin typeface="Times" charset="0"/>
                <a:cs typeface="Times" charset="0"/>
                <a:sym typeface="Times" charset="0"/>
              </a:rPr>
              <a:t> we get the rule</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 pos="3200400" algn="l"/>
                <a:tab pos="3556000" algn="l"/>
                <a:tab pos="3911600" algn="l"/>
                <a:tab pos="4267200" algn="l"/>
                <a:tab pos="355600" algn="l"/>
                <a:tab pos="711200" algn="l"/>
                <a:tab pos="1066800" algn="l"/>
                <a:tab pos="1422400" algn="l"/>
                <a:tab pos="1778000" algn="l"/>
                <a:tab pos="2133600" algn="l"/>
                <a:tab pos="2489200" algn="l"/>
                <a:tab pos="2844800" algn="l"/>
              </a:tabLst>
            </a:pPr>
            <a:r>
              <a:rPr lang="en-US" sz="1500">
                <a:latin typeface="Times" charset="0"/>
                <a:cs typeface="Times" charset="0"/>
                <a:sym typeface="Times" charset="0"/>
              </a:rPr>
              <a:t>This equation is known as Bayes</a:t>
            </a:r>
            <a:r>
              <a:rPr lang="ja-JP" altLang="en-US" sz="1500">
                <a:latin typeface="Arial"/>
                <a:cs typeface="Times" charset="0"/>
                <a:sym typeface="Times" charset="0"/>
              </a:rPr>
              <a:t>’</a:t>
            </a:r>
            <a:r>
              <a:rPr lang="en-US" sz="1500">
                <a:latin typeface="Times" charset="0"/>
                <a:cs typeface="Times" charset="0"/>
                <a:sym typeface="Times" charset="0"/>
              </a:rPr>
              <a:t> rule (also Bayes</a:t>
            </a:r>
            <a:r>
              <a:rPr lang="ja-JP" altLang="en-US" sz="1500">
                <a:latin typeface="Arial"/>
                <a:cs typeface="Times" charset="0"/>
                <a:sym typeface="Times" charset="0"/>
              </a:rPr>
              <a:t>’</a:t>
            </a:r>
            <a:r>
              <a:rPr lang="en-US" sz="1500">
                <a:latin typeface="Times" charset="0"/>
                <a:cs typeface="Times" charset="0"/>
                <a:sym typeface="Times" charset="0"/>
              </a:rPr>
              <a:t> law or Bayes</a:t>
            </a:r>
            <a:r>
              <a:rPr lang="ja-JP" altLang="en-US" sz="1500">
                <a:latin typeface="Arial"/>
                <a:cs typeface="Times" charset="0"/>
                <a:sym typeface="Times" charset="0"/>
              </a:rPr>
              <a:t>’</a:t>
            </a:r>
            <a:r>
              <a:rPr lang="en-US" sz="1500">
                <a:latin typeface="Times" charset="0"/>
                <a:cs typeface="Times" charset="0"/>
                <a:sym typeface="Times" charset="0"/>
              </a:rPr>
              <a:t> theorem).8 This simple equation underlies all modern AI systems for probabilistic inference. The more general case of multivalued variables can be written using the P notation as follows: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1"/>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0658" name="Rectangle 2"/>
          <p:cNvSpPr>
            <a:spLocks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a:latin typeface="Helvetica" charset="0"/>
                <a:cs typeface="Helvetica" charset="0"/>
                <a:sym typeface="Helvetica" charset="0"/>
              </a:rPr>
              <a:t>To answer this query, we can follow the standard approach suggested by Equation (13.6) and implemented in the ENUME RAT E- J OI NT- AS K , namely, summing over entries from the full joint distribution. Let</a:t>
            </a:r>
            <a:r>
              <a:rPr lang="en-US" i="1">
                <a:latin typeface="Helvetica" charset="0"/>
                <a:cs typeface="Helvetica" charset="0"/>
                <a:sym typeface="Helvetica" charset="0"/>
              </a:rPr>
              <a:t> unknown</a:t>
            </a:r>
            <a:r>
              <a:rPr lang="en-US">
                <a:latin typeface="Helvetica" charset="0"/>
                <a:cs typeface="Helvetica" charset="0"/>
                <a:sym typeface="Helvetica" charset="0"/>
              </a:rPr>
              <a:t> be a composite variable consisting of the</a:t>
            </a:r>
            <a:r>
              <a:rPr lang="en-US" i="1">
                <a:latin typeface="Helvetica" charset="0"/>
                <a:cs typeface="Helvetica" charset="0"/>
                <a:sym typeface="Helvetica" charset="0"/>
              </a:rPr>
              <a:t>Pij </a:t>
            </a:r>
            <a:r>
              <a:rPr lang="en-US">
                <a:latin typeface="Helvetica" charset="0"/>
                <a:cs typeface="Helvetica" charset="0"/>
                <a:sym typeface="Helvetica" charset="0"/>
              </a:rPr>
              <a:t>vari- ables for squares other than the </a:t>
            </a:r>
            <a:r>
              <a:rPr lang="en-US" i="1">
                <a:latin typeface="Helvetica" charset="0"/>
                <a:cs typeface="Helvetica" charset="0"/>
                <a:sym typeface="Helvetica" charset="0"/>
              </a:rPr>
              <a:t>Known</a:t>
            </a:r>
            <a:r>
              <a:rPr lang="en-US">
                <a:latin typeface="Helvetica" charset="0"/>
                <a:cs typeface="Helvetica" charset="0"/>
                <a:sym typeface="Helvetica" charset="0"/>
              </a:rPr>
              <a:t> squares and the query square [1,3]. Then, by Equa- tion (13.6), we have </a:t>
            </a:r>
          </a:p>
          <a:p>
            <a:endParaRPr lang="en-US">
              <a:latin typeface="Helvetica" charset="0"/>
              <a:cs typeface="Helvetica" charset="0"/>
              <a:sym typeface="Helvetica" charset="0"/>
            </a:endParaRPr>
          </a:p>
          <a:p>
            <a:r>
              <a:rPr lang="en-US">
                <a:latin typeface="Helvetica" charset="0"/>
                <a:cs typeface="Helvetica" charset="0"/>
                <a:sym typeface="Helvetica" charset="0"/>
              </a:rPr>
              <a:t>The full joint probabilities are speciﬁed above, so we are done—that is, unless we care about computation. There are 12 unknown squares and hence the summation contains 2**12=4096 terms; in general, the summation grows exponentially with the number of squares. </a:t>
            </a:r>
          </a:p>
          <a:p>
            <a:r>
              <a:rPr lang="en-US">
                <a:latin typeface="Helvetica" charset="0"/>
                <a:cs typeface="Helvetica" charset="0"/>
                <a:sym typeface="Helvetica" charset="0"/>
              </a:rPr>
              <a:t>Intuition suggests that we are missing something here. Surely, one might ask, aren</a:t>
            </a:r>
            <a:r>
              <a:rPr lang="ja-JP" altLang="en-US">
                <a:latin typeface="Arial"/>
                <a:cs typeface="Helvetica" charset="0"/>
                <a:sym typeface="Helvetica" charset="0"/>
              </a:rPr>
              <a:t>’</a:t>
            </a:r>
            <a:r>
              <a:rPr lang="en-US">
                <a:latin typeface="Helvetica" charset="0"/>
                <a:cs typeface="Helvetica" charset="0"/>
                <a:sym typeface="Helvetica" charset="0"/>
              </a:rPr>
              <a:t>t the other squares irrelevant? The contents of [4,4] don</a:t>
            </a:r>
            <a:r>
              <a:rPr lang="ja-JP" altLang="en-US">
                <a:latin typeface="Arial"/>
                <a:cs typeface="Helvetica" charset="0"/>
                <a:sym typeface="Helvetica" charset="0"/>
              </a:rPr>
              <a:t>’</a:t>
            </a:r>
            <a:r>
              <a:rPr lang="en-US">
                <a:latin typeface="Helvetica" charset="0"/>
                <a:cs typeface="Helvetica" charset="0"/>
                <a:sym typeface="Helvetica" charset="0"/>
              </a:rPr>
              <a:t>t affect whether or not [1,3] has a pit! Indeed, this intuition is correct. Let </a:t>
            </a:r>
            <a:r>
              <a:rPr lang="en-US" i="1">
                <a:latin typeface="Helvetica" charset="0"/>
                <a:cs typeface="Helvetica" charset="0"/>
                <a:sym typeface="Helvetica" charset="0"/>
              </a:rPr>
              <a:t>Fringe</a:t>
            </a:r>
            <a:r>
              <a:rPr lang="en-US">
                <a:latin typeface="Helvetica" charset="0"/>
                <a:cs typeface="Helvetica" charset="0"/>
                <a:sym typeface="Helvetica" charset="0"/>
              </a:rPr>
              <a:t> be the variables (other than the query variable) that are adjacent to visited squares; in this case, just [2,2] and [3,1]. Also, let </a:t>
            </a:r>
            <a:r>
              <a:rPr lang="en-US" i="1">
                <a:latin typeface="Helvetica" charset="0"/>
                <a:cs typeface="Helvetica" charset="0"/>
                <a:sym typeface="Helvetica" charset="0"/>
              </a:rPr>
              <a:t>Others</a:t>
            </a:r>
            <a:r>
              <a:rPr lang="en-US">
                <a:latin typeface="Helvetica" charset="0"/>
                <a:cs typeface="Helvetica" charset="0"/>
                <a:sym typeface="Helvetica" charset="0"/>
              </a:rPr>
              <a:t> be the variables for the other unknown squares; in this case, there are 10 other squares, as shown in Figure 13.6(b). The key insight is that the observed breezes are conditionally independent of the other variables given the known, fringe, and query variables. The rest is, as they say, algebra.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534533917"/>
      </p:ext>
    </p:extLst>
  </p:cSld>
  <p:clrMapOvr>
    <a:masterClrMapping/>
  </p:clrMapOvr>
  <p:transition xmlns:p14="http://schemas.microsoft.com/office/powerpoint/2010/mai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19282616"/>
      </p:ext>
    </p:extLst>
  </p:cSld>
  <p:clrMapOvr>
    <a:masterClrMapping/>
  </p:clrMapOvr>
  <p:transition xmlns:p14="http://schemas.microsoft.com/office/powerpoint/2010/mai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584402061"/>
      </p:ext>
    </p:extLst>
  </p:cSld>
  <p:clrMapOvr>
    <a:masterClrMapping/>
  </p:clrMapOvr>
  <p:transition xmlns:p14="http://schemas.microsoft.com/office/powerpoint/2010/mai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8944257"/>
      </p:ext>
    </p:extLst>
  </p:cSld>
  <p:clrMapOvr>
    <a:masterClrMapping/>
  </p:clrMapOvr>
  <p:transition xmlns:p14="http://schemas.microsoft.com/office/powerpoint/2010/mai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411026311"/>
      </p:ext>
    </p:extLst>
  </p:cSld>
  <p:clrMapOvr>
    <a:masterClrMapping/>
  </p:clrMapOvr>
  <p:transition xmlns:p14="http://schemas.microsoft.com/office/powerpoint/2010/mai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54521688"/>
      </p:ext>
    </p:extLst>
  </p:cSld>
  <p:clrMapOvr>
    <a:masterClrMapping/>
  </p:clrMapOvr>
  <p:transition xmlns:p14="http://schemas.microsoft.com/office/powerpoint/2010/mai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5177038"/>
      </p:ext>
    </p:extLst>
  </p:cSld>
  <p:clrMapOvr>
    <a:masterClrMapping/>
  </p:clrMapOvr>
  <p:transition xmlns:p14="http://schemas.microsoft.com/office/powerpoint/2010/mai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581677326"/>
      </p:ext>
    </p:extLst>
  </p:cSld>
  <p:clrMapOvr>
    <a:masterClrMapping/>
  </p:clrMapOvr>
  <p:transition xmlns:p14="http://schemas.microsoft.com/office/powerpoint/2010/mai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7796025"/>
      </p:ext>
    </p:extLst>
  </p:cSld>
  <p:clrMapOvr>
    <a:masterClrMapping/>
  </p:clrMapOvr>
  <p:transition xmlns:p14="http://schemas.microsoft.com/office/powerpoint/2010/mai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80543728"/>
      </p:ext>
    </p:extLst>
  </p:cSld>
  <p:clrMapOvr>
    <a:masterClrMapping/>
  </p:clrMapOvr>
  <p:transition xmlns:p14="http://schemas.microsoft.com/office/powerpoint/2010/mai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96041357"/>
      </p:ext>
    </p:extLst>
  </p:cSld>
  <p:clrMapOvr>
    <a:masterClrMapping/>
  </p:clrMapOvr>
  <p:transition xmlns:p14="http://schemas.microsoft.com/office/powerpoint/2010/mai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31622333"/>
      </p:ext>
    </p:extLst>
  </p:cSld>
  <p:clrMapOvr>
    <a:masterClrMapping/>
  </p:clrMapOvr>
  <p:transition xmlns:p14="http://schemas.microsoft.com/office/powerpoint/2010/mai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7970244"/>
      </p:ext>
    </p:extLst>
  </p:cSld>
  <p:clrMapOvr>
    <a:masterClrMapping/>
  </p:clrMapOvr>
  <p:transition xmlns:p14="http://schemas.microsoft.com/office/powerpoint/2010/mai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52448593"/>
      </p:ext>
    </p:extLst>
  </p:cSld>
  <p:clrMapOvr>
    <a:masterClrMapping/>
  </p:clrMapOvr>
  <p:transition xmlns:p14="http://schemas.microsoft.com/office/powerpoint/2010/mai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129422014"/>
      </p:ext>
    </p:extLst>
  </p:cSld>
  <p:clrMapOvr>
    <a:masterClrMapping/>
  </p:clrMapOvr>
  <p:transition xmlns:p14="http://schemas.microsoft.com/office/powerpoint/2010/mai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38323093"/>
      </p:ext>
    </p:extLst>
  </p:cSld>
  <p:clrMapOvr>
    <a:masterClrMapping/>
  </p:clrMapOvr>
  <p:transition xmlns:p14="http://schemas.microsoft.com/office/powerpoint/2010/mai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46621470"/>
      </p:ext>
    </p:extLst>
  </p:cSld>
  <p:clrMapOvr>
    <a:masterClrMapping/>
  </p:clrMapOvr>
  <p:transition xmlns:p14="http://schemas.microsoft.com/office/powerpoint/2010/mai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73685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06269957"/>
      </p:ext>
    </p:extLst>
  </p:cSld>
  <p:clrMapOvr>
    <a:masterClrMapping/>
  </p:clrMapOvr>
  <p:transition xmlns:p14="http://schemas.microsoft.com/office/powerpoint/2010/mai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50821398"/>
      </p:ext>
    </p:extLst>
  </p:cSld>
  <p:clrMapOvr>
    <a:masterClrMapping/>
  </p:clrMapOvr>
  <p:transition xmlns:p14="http://schemas.microsoft.com/office/powerpoint/2010/mai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86505152"/>
      </p:ext>
    </p:extLst>
  </p:cSld>
  <p:clrMapOvr>
    <a:masterClrMapping/>
  </p:clrMapOvr>
  <p:transition xmlns:p14="http://schemas.microsoft.com/office/powerpoint/2010/mai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9323852"/>
      </p:ext>
    </p:extLst>
  </p:cSld>
  <p:clrMapOvr>
    <a:masterClrMapping/>
  </p:clrMapOvr>
  <p:transition xmlns:p14="http://schemas.microsoft.com/office/powerpoint/2010/mai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50564801"/>
      </p:ext>
    </p:extLst>
  </p:cSld>
  <p:clrMapOvr>
    <a:masterClrMapping/>
  </p:clrMapOvr>
  <p:transition xmlns:p14="http://schemas.microsoft.com/office/powerpoint/2010/mai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89680370"/>
      </p:ext>
    </p:extLst>
  </p:cSld>
  <p:clrMapOvr>
    <a:masterClrMapping/>
  </p:clrMapOvr>
  <p:transition xmlns:p14="http://schemas.microsoft.com/office/powerpoint/2010/mai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481179238"/>
      </p:ext>
    </p:extLst>
  </p:cSld>
  <p:clrMapOvr>
    <a:masterClrMapping/>
  </p:clrMapOvr>
  <p:transition xmlns:p14="http://schemas.microsoft.com/office/powerpoint/2010/mai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50099896"/>
      </p:ext>
    </p:extLst>
  </p:cSld>
  <p:clrMapOvr>
    <a:masterClrMapping/>
  </p:clrMapOvr>
  <p:transition xmlns:p14="http://schemas.microsoft.com/office/powerpoint/2010/mai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50101077"/>
      </p:ext>
    </p:extLst>
  </p:cSld>
  <p:clrMapOvr>
    <a:masterClrMapping/>
  </p:clrMapOvr>
  <p:transition xmlns:p14="http://schemas.microsoft.com/office/powerpoint/2010/mai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29675985"/>
      </p:ext>
    </p:extLst>
  </p:cSld>
  <p:clrMapOvr>
    <a:masterClrMapping/>
  </p:clrMapOvr>
  <p:transition xmlns:p14="http://schemas.microsoft.com/office/powerpoint/2010/mai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03282854"/>
      </p:ext>
    </p:extLst>
  </p:cSld>
  <p:clrMapOvr>
    <a:masterClrMapping/>
  </p:clrMapOvr>
  <p:transition xmlns:p14="http://schemas.microsoft.com/office/powerpoint/2010/mai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463354508"/>
      </p:ext>
    </p:extLst>
  </p:cSld>
  <p:clrMapOvr>
    <a:masterClrMapping/>
  </p:clrMapOvr>
  <p:transition xmlns:p14="http://schemas.microsoft.com/office/powerpoint/2010/mai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77420233"/>
      </p:ext>
    </p:extLst>
  </p:cSld>
  <p:clrMapOvr>
    <a:masterClrMapping/>
  </p:clrMapOvr>
  <p:transition xmlns:p14="http://schemas.microsoft.com/office/powerpoint/2010/mai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37791211"/>
      </p:ext>
    </p:extLst>
  </p:cSld>
  <p:clrMapOvr>
    <a:masterClrMapping/>
  </p:clrMapOvr>
  <p:transition xmlns:p14="http://schemas.microsoft.com/office/powerpoint/2010/mai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7758517"/>
      </p:ext>
    </p:extLst>
  </p:cSld>
  <p:clrMapOvr>
    <a:masterClrMapping/>
  </p:clrMapOvr>
  <p:transition xmlns:p14="http://schemas.microsoft.com/office/powerpoint/2010/mai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3279485"/>
      </p:ext>
    </p:extLst>
  </p:cSld>
  <p:clrMapOvr>
    <a:masterClrMapping/>
  </p:clrMapOvr>
  <p:transition xmlns:p14="http://schemas.microsoft.com/office/powerpoint/2010/mai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20734167"/>
      </p:ext>
    </p:extLst>
  </p:cSld>
  <p:clrMapOvr>
    <a:masterClrMapping/>
  </p:clrMapOvr>
  <p:transition xmlns:p14="http://schemas.microsoft.com/office/powerpoint/2010/mai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1093527"/>
      </p:ext>
    </p:extLst>
  </p:cSld>
  <p:clrMapOvr>
    <a:masterClrMapping/>
  </p:clrMapOvr>
  <p:transition xmlns:p14="http://schemas.microsoft.com/office/powerpoint/2010/mai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01689354"/>
      </p:ext>
    </p:extLst>
  </p:cSld>
  <p:clrMapOvr>
    <a:masterClrMapping/>
  </p:clrMapOvr>
  <p:transition xmlns:p14="http://schemas.microsoft.com/office/powerpoint/2010/mai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92140675"/>
      </p:ext>
    </p:extLst>
  </p:cSld>
  <p:clrMapOvr>
    <a:masterClrMapping/>
  </p:clrMapOvr>
  <p:transition xmlns:p14="http://schemas.microsoft.com/office/powerpoint/2010/mai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14637791"/>
      </p:ext>
    </p:extLst>
  </p:cSld>
  <p:clrMapOvr>
    <a:masterClrMapping/>
  </p:clrMapOvr>
  <p:transition xmlns:p14="http://schemas.microsoft.com/office/powerpoint/2010/mai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89889565"/>
      </p:ext>
    </p:extLst>
  </p:cSld>
  <p:clrMapOvr>
    <a:masterClrMapping/>
  </p:clrMapOvr>
  <p:transition xmlns:p14="http://schemas.microsoft.com/office/powerpoint/2010/mai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46180514"/>
      </p:ext>
    </p:extLst>
  </p:cSld>
  <p:clrMapOvr>
    <a:masterClrMapping/>
  </p:clrMapOvr>
  <p:transition xmlns:p14="http://schemas.microsoft.com/office/powerpoint/2010/mai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870747402"/>
      </p:ext>
    </p:extLst>
  </p:cSld>
  <p:clrMapOvr>
    <a:masterClrMapping/>
  </p:clrMapOvr>
  <p:transition xmlns:p14="http://schemas.microsoft.com/office/powerpoint/2010/mai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461000" y="1943100"/>
            <a:ext cx="1320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934200" y="1943100"/>
            <a:ext cx="1320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27080764"/>
      </p:ext>
    </p:extLst>
  </p:cSld>
  <p:clrMapOvr>
    <a:masterClrMapping/>
  </p:clrMapOvr>
  <p:transition xmlns:p14="http://schemas.microsoft.com/office/powerpoint/2010/mai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61078742"/>
      </p:ext>
    </p:extLst>
  </p:cSld>
  <p:clrMapOvr>
    <a:masterClrMapping/>
  </p:clrMapOvr>
  <p:transition xmlns:p14="http://schemas.microsoft.com/office/powerpoint/2010/mai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14366026"/>
      </p:ext>
    </p:extLst>
  </p:cSld>
  <p:clrMapOvr>
    <a:masterClrMapping/>
  </p:clrMapOvr>
  <p:transition xmlns:p14="http://schemas.microsoft.com/office/powerpoint/2010/mai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4447370"/>
      </p:ext>
    </p:extLst>
  </p:cSld>
  <p:clrMapOvr>
    <a:masterClrMapping/>
  </p:clrMapOvr>
  <p:transition xmlns:p14="http://schemas.microsoft.com/office/powerpoint/2010/mai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568690599"/>
      </p:ext>
    </p:extLst>
  </p:cSld>
  <p:clrMapOvr>
    <a:masterClrMapping/>
  </p:clrMapOvr>
  <p:transition xmlns:p14="http://schemas.microsoft.com/office/powerpoint/2010/mai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50941653"/>
      </p:ext>
    </p:extLst>
  </p:cSld>
  <p:clrMapOvr>
    <a:masterClrMapping/>
  </p:clrMapOvr>
  <p:transition xmlns:p14="http://schemas.microsoft.com/office/powerpoint/2010/mai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0792125"/>
      </p:ext>
    </p:extLst>
  </p:cSld>
  <p:clrMapOvr>
    <a:masterClrMapping/>
  </p:clrMapOvr>
  <p:transition xmlns:p14="http://schemas.microsoft.com/office/powerpoint/2010/mai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61844396"/>
      </p:ext>
    </p:extLst>
  </p:cSld>
  <p:clrMapOvr>
    <a:masterClrMapping/>
  </p:clrMapOvr>
  <p:transition xmlns:p14="http://schemas.microsoft.com/office/powerpoint/2010/mai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22421319"/>
      </p:ext>
    </p:extLst>
  </p:cSld>
  <p:clrMapOvr>
    <a:masterClrMapping/>
  </p:clrMapOvr>
  <p:transition xmlns:p14="http://schemas.microsoft.com/office/powerpoint/2010/mai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804594589"/>
      </p:ext>
    </p:extLst>
  </p:cSld>
  <p:clrMapOvr>
    <a:masterClrMapping/>
  </p:clrMapOvr>
  <p:transition xmlns:p14="http://schemas.microsoft.com/office/powerpoint/2010/mai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91138660"/>
      </p:ext>
    </p:extLst>
  </p:cSld>
  <p:clrMapOvr>
    <a:masterClrMapping/>
  </p:clrMapOvr>
  <p:transition xmlns:p14="http://schemas.microsoft.com/office/powerpoint/2010/mai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225769983"/>
      </p:ext>
    </p:extLst>
  </p:cSld>
  <p:clrMapOvr>
    <a:masterClrMapping/>
  </p:clrMapOvr>
  <p:transition xmlns:p14="http://schemas.microsoft.com/office/powerpoint/2010/mai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73685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64638565"/>
      </p:ext>
    </p:extLst>
  </p:cSld>
  <p:clrMapOvr>
    <a:masterClrMapping/>
  </p:clrMapOvr>
  <p:transition xmlns:p14="http://schemas.microsoft.com/office/powerpoint/2010/mai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04872884"/>
      </p:ext>
    </p:extLst>
  </p:cSld>
  <p:clrMapOvr>
    <a:masterClrMapping/>
  </p:clrMapOvr>
  <p:transition xmlns:p14="http://schemas.microsoft.com/office/powerpoint/2010/mai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87464484"/>
      </p:ext>
    </p:extLst>
  </p:cSld>
  <p:clrMapOvr>
    <a:masterClrMapping/>
  </p:clrMapOvr>
  <p:transition xmlns:p14="http://schemas.microsoft.com/office/powerpoint/2010/mai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889000" y="889000"/>
            <a:ext cx="3606800" cy="508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889000"/>
            <a:ext cx="3606800" cy="508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49731697"/>
      </p:ext>
    </p:extLst>
  </p:cSld>
  <p:clrMapOvr>
    <a:masterClrMapping/>
  </p:clrMapOvr>
  <p:transition xmlns:p14="http://schemas.microsoft.com/office/powerpoint/2010/mai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5210408"/>
      </p:ext>
    </p:extLst>
  </p:cSld>
  <p:clrMapOvr>
    <a:masterClrMapping/>
  </p:clrMapOvr>
  <p:transition xmlns:p14="http://schemas.microsoft.com/office/powerpoint/2010/mai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72330159"/>
      </p:ext>
    </p:extLst>
  </p:cSld>
  <p:clrMapOvr>
    <a:masterClrMapping/>
  </p:clrMapOvr>
  <p:transition xmlns:p14="http://schemas.microsoft.com/office/powerpoint/2010/mai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88151386"/>
      </p:ext>
    </p:extLst>
  </p:cSld>
  <p:clrMapOvr>
    <a:masterClrMapping/>
  </p:clrMapOvr>
  <p:transition xmlns:p14="http://schemas.microsoft.com/office/powerpoint/2010/mai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04153690"/>
      </p:ext>
    </p:extLst>
  </p:cSld>
  <p:clrMapOvr>
    <a:masterClrMapping/>
  </p:clrMapOvr>
  <p:transition xmlns:p14="http://schemas.microsoft.com/office/powerpoint/2010/mai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92101542"/>
      </p:ext>
    </p:extLst>
  </p:cSld>
  <p:clrMapOvr>
    <a:masterClrMapping/>
  </p:clrMapOvr>
  <p:transition xmlns:p14="http://schemas.microsoft.com/office/powerpoint/2010/mai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88783803"/>
      </p:ext>
    </p:extLst>
  </p:cSld>
  <p:clrMapOvr>
    <a:masterClrMapping/>
  </p:clrMapOvr>
  <p:transition xmlns:p14="http://schemas.microsoft.com/office/powerpoint/2010/mai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2225159181"/>
      </p:ext>
    </p:extLst>
  </p:cSld>
  <p:clrMapOvr>
    <a:masterClrMapping/>
  </p:clrMapOvr>
  <p:transition xmlns:p14="http://schemas.microsoft.com/office/powerpoint/2010/mai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4171460"/>
      </p:ext>
    </p:extLst>
  </p:cSld>
  <p:clrMapOvr>
    <a:masterClrMapping/>
  </p:clrMapOvr>
  <p:transition xmlns:p14="http://schemas.microsoft.com/office/powerpoint/2010/mai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60418829"/>
      </p:ext>
    </p:extLst>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17770227"/>
      </p:ext>
    </p:extLst>
  </p:cSld>
  <p:clrMapOvr>
    <a:masterClrMapping/>
  </p:clrMapOvr>
  <p:transition xmlns:p14="http://schemas.microsoft.com/office/powerpoint/2010/mai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79457220"/>
      </p:ext>
    </p:extLst>
  </p:cSld>
  <p:clrMapOvr>
    <a:masterClrMapping/>
  </p:clrMapOvr>
  <p:transition xmlns:p14="http://schemas.microsoft.com/office/powerpoint/2010/mai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6991352"/>
      </p:ext>
    </p:extLst>
  </p:cSld>
  <p:clrMapOvr>
    <a:masterClrMapping/>
  </p:clrMapOvr>
  <p:transition xmlns:p14="http://schemas.microsoft.com/office/powerpoint/2010/mai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694362"/>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694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6023369"/>
      </p:ext>
    </p:extLst>
  </p:cSld>
  <p:clrMapOvr>
    <a:masterClrMapping/>
  </p:clrMapOvr>
  <p:transition xmlns:p14="http://schemas.microsoft.com/office/powerpoint/2010/mai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741651803"/>
      </p:ext>
    </p:extLst>
  </p:cSld>
  <p:clrMapOvr>
    <a:masterClrMapping/>
  </p:clrMapOvr>
  <p:transition xmlns:p14="http://schemas.microsoft.com/office/powerpoint/2010/mai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84541540"/>
      </p:ext>
    </p:extLst>
  </p:cSld>
  <p:clrMapOvr>
    <a:masterClrMapping/>
  </p:clrMapOvr>
  <p:transition xmlns:p14="http://schemas.microsoft.com/office/powerpoint/2010/mai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23516821"/>
      </p:ext>
    </p:extLst>
  </p:cSld>
  <p:clrMapOvr>
    <a:masterClrMapping/>
  </p:clrMapOvr>
  <p:transition xmlns:p14="http://schemas.microsoft.com/office/powerpoint/2010/mai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24474154"/>
      </p:ext>
    </p:extLst>
  </p:cSld>
  <p:clrMapOvr>
    <a:masterClrMapping/>
  </p:clrMapOvr>
  <p:transition xmlns:p14="http://schemas.microsoft.com/office/powerpoint/2010/mai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92619400"/>
      </p:ext>
    </p:extLst>
  </p:cSld>
  <p:clrMapOvr>
    <a:masterClrMapping/>
  </p:clrMapOvr>
  <p:transition xmlns:p14="http://schemas.microsoft.com/office/powerpoint/2010/mai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24975734"/>
      </p:ext>
    </p:extLst>
  </p:cSld>
  <p:clrMapOvr>
    <a:masterClrMapping/>
  </p:clrMapOvr>
  <p:transition xmlns:p14="http://schemas.microsoft.com/office/powerpoint/2010/mai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1984516"/>
      </p:ext>
    </p:extLst>
  </p:cSld>
  <p:clrMapOvr>
    <a:masterClrMapping/>
  </p:clrMapOvr>
  <p:transition xmlns:p14="http://schemas.microsoft.com/office/powerpoint/2010/mai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105440944"/>
      </p:ext>
    </p:extLst>
  </p:cSld>
  <p:clrMapOvr>
    <a:masterClrMapping/>
  </p:clrMapOvr>
  <p:transition xmlns:p14="http://schemas.microsoft.com/office/powerpoint/2010/mai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89546946"/>
      </p:ext>
    </p:extLst>
  </p:cSld>
  <p:clrMapOvr>
    <a:masterClrMapping/>
  </p:clrMapOvr>
  <p:transition xmlns:p14="http://schemas.microsoft.com/office/powerpoint/2010/mai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19334755"/>
      </p:ext>
    </p:extLst>
  </p:cSld>
  <p:clrMapOvr>
    <a:masterClrMapping/>
  </p:clrMapOvr>
  <p:transition xmlns:p14="http://schemas.microsoft.com/office/powerpoint/2010/mai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64734567"/>
      </p:ext>
    </p:extLst>
  </p:cSld>
  <p:clrMapOvr>
    <a:masterClrMapping/>
  </p:clrMapOvr>
  <p:transition xmlns:p14="http://schemas.microsoft.com/office/powerpoint/2010/mai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0"/>
            <a:ext cx="2057400" cy="4525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60198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5273545"/>
      </p:ext>
    </p:extLst>
  </p:cSld>
  <p:clrMapOvr>
    <a:masterClrMapping/>
  </p:clrMapOvr>
  <p:transition xmlns:p14="http://schemas.microsoft.com/office/powerpoint/2010/mai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794016472"/>
      </p:ext>
    </p:extLst>
  </p:cSld>
  <p:clrMapOvr>
    <a:masterClrMapping/>
  </p:clrMapOvr>
  <p:transition xmlns:p14="http://schemas.microsoft.com/office/powerpoint/2010/mai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42986018"/>
      </p:ext>
    </p:extLst>
  </p:cSld>
  <p:clrMapOvr>
    <a:masterClrMapping/>
  </p:clrMapOvr>
  <p:transition xmlns:p14="http://schemas.microsoft.com/office/powerpoint/2010/mai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969618247"/>
      </p:ext>
    </p:extLst>
  </p:cSld>
  <p:clrMapOvr>
    <a:masterClrMapping/>
  </p:clrMapOvr>
  <p:transition xmlns:p14="http://schemas.microsoft.com/office/powerpoint/2010/mai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3530600"/>
            <a:ext cx="3606800" cy="800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3530600"/>
            <a:ext cx="3606800" cy="800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13535792"/>
      </p:ext>
    </p:extLst>
  </p:cSld>
  <p:clrMapOvr>
    <a:masterClrMapping/>
  </p:clrMapOvr>
  <p:transition xmlns:p14="http://schemas.microsoft.com/office/powerpoint/2010/mai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15586784"/>
      </p:ext>
    </p:extLst>
  </p:cSld>
  <p:clrMapOvr>
    <a:masterClrMapping/>
  </p:clrMapOvr>
  <p:transition xmlns:p14="http://schemas.microsoft.com/office/powerpoint/2010/mai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37705756"/>
      </p:ext>
    </p:extLst>
  </p:cSld>
  <p:clrMapOvr>
    <a:masterClrMapping/>
  </p:clrMapOvr>
  <p:transition xmlns:p14="http://schemas.microsoft.com/office/powerpoint/2010/mai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97531674"/>
      </p:ext>
    </p:extLst>
  </p:cSld>
  <p:clrMapOvr>
    <a:masterClrMapping/>
  </p:clrMapOvr>
  <p:transition xmlns:p14="http://schemas.microsoft.com/office/powerpoint/2010/mai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7764489"/>
      </p:ext>
    </p:extLst>
  </p:cSld>
  <p:clrMapOvr>
    <a:masterClrMapping/>
  </p:clrMapOvr>
  <p:transition xmlns:p14="http://schemas.microsoft.com/office/powerpoint/2010/mai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04659388"/>
      </p:ext>
    </p:extLst>
  </p:cSld>
  <p:clrMapOvr>
    <a:masterClrMapping/>
  </p:clrMapOvr>
  <p:transition xmlns:p14="http://schemas.microsoft.com/office/powerpoint/2010/mai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58033453"/>
      </p:ext>
    </p:extLst>
  </p:cSld>
  <p:clrMapOvr>
    <a:masterClrMapping/>
  </p:clrMapOvr>
  <p:transition xmlns:p14="http://schemas.microsoft.com/office/powerpoint/2010/mai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05449878"/>
      </p:ext>
    </p:extLst>
  </p:cSld>
  <p:clrMapOvr>
    <a:masterClrMapping/>
  </p:clrMapOvr>
  <p:transition xmlns:p14="http://schemas.microsoft.com/office/powerpoint/2010/mai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155700"/>
            <a:ext cx="1841500" cy="317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155700"/>
            <a:ext cx="5372100" cy="317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99246634"/>
      </p:ext>
    </p:extLst>
  </p:cSld>
  <p:clrMapOvr>
    <a:masterClrMapping/>
  </p:clrMapOvr>
  <p:transition xmlns:p14="http://schemas.microsoft.com/office/powerpoint/2010/mai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926465484"/>
      </p:ext>
    </p:extLst>
  </p:cSld>
  <p:clrMapOvr>
    <a:masterClrMapping/>
  </p:clrMapOvr>
  <p:transition xmlns:p14="http://schemas.microsoft.com/office/powerpoint/2010/mai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77231945"/>
      </p:ext>
    </p:extLst>
  </p:cSld>
  <p:clrMapOvr>
    <a:masterClrMapping/>
  </p:clrMapOvr>
  <p:transition xmlns:p14="http://schemas.microsoft.com/office/powerpoint/2010/mai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00035263"/>
      </p:ext>
    </p:extLst>
  </p:cSld>
  <p:clrMapOvr>
    <a:masterClrMapping/>
  </p:clrMapOvr>
  <p:transition xmlns:p14="http://schemas.microsoft.com/office/powerpoint/2010/mai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78932480"/>
      </p:ext>
    </p:extLst>
  </p:cSld>
  <p:clrMapOvr>
    <a:masterClrMapping/>
  </p:clrMapOvr>
  <p:transition xmlns:p14="http://schemas.microsoft.com/office/powerpoint/2010/mai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02520095"/>
      </p:ext>
    </p:extLst>
  </p:cSld>
  <p:clrMapOvr>
    <a:masterClrMapping/>
  </p:clrMapOvr>
  <p:transition xmlns:p14="http://schemas.microsoft.com/office/powerpoint/2010/mai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44260666"/>
      </p:ext>
    </p:extLst>
  </p:cSld>
  <p:clrMapOvr>
    <a:masterClrMapping/>
  </p:clrMapOvr>
  <p:transition xmlns:p14="http://schemas.microsoft.com/office/powerpoint/2010/mai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87865984"/>
      </p:ext>
    </p:extLst>
  </p:cSld>
  <p:clrMapOvr>
    <a:masterClrMapping/>
  </p:clrMapOvr>
  <p:transition xmlns:p14="http://schemas.microsoft.com/office/powerpoint/2010/mai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5163345"/>
      </p:ext>
    </p:extLst>
  </p:cSld>
  <p:clrMapOvr>
    <a:masterClrMapping/>
  </p:clrMapOvr>
  <p:transition xmlns:p14="http://schemas.microsoft.com/office/powerpoint/2010/mai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32434354"/>
      </p:ext>
    </p:extLst>
  </p:cSld>
  <p:clrMapOvr>
    <a:masterClrMapping/>
  </p:clrMapOvr>
  <p:transition xmlns:p14="http://schemas.microsoft.com/office/powerpoint/2010/mai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23809918"/>
      </p:ext>
    </p:extLst>
  </p:cSld>
  <p:clrMapOvr>
    <a:masterClrMapping/>
  </p:clrMapOvr>
  <p:transition xmlns:p14="http://schemas.microsoft.com/office/powerpoint/2010/mai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72907565"/>
      </p:ext>
    </p:extLst>
  </p:cSld>
  <p:clrMapOvr>
    <a:masterClrMapping/>
  </p:clrMapOvr>
  <p:transition xmlns:p14="http://schemas.microsoft.com/office/powerpoint/2010/mai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0"/>
            <a:ext cx="2057400"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6019800" cy="47879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96225821"/>
      </p:ext>
    </p:extLst>
  </p:cSld>
  <p:clrMapOvr>
    <a:masterClrMapping/>
  </p:clrMapOvr>
  <p:transition xmlns:p14="http://schemas.microsoft.com/office/powerpoint/2010/mai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883049631"/>
      </p:ext>
    </p:extLst>
  </p:cSld>
  <p:clrMapOvr>
    <a:masterClrMapping/>
  </p:clrMapOvr>
  <p:transition xmlns:p14="http://schemas.microsoft.com/office/powerpoint/2010/mai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57370032"/>
      </p:ext>
    </p:extLst>
  </p:cSld>
  <p:clrMapOvr>
    <a:masterClrMapping/>
  </p:clrMapOvr>
  <p:transition xmlns:p14="http://schemas.microsoft.com/office/powerpoint/2010/mai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514621980"/>
      </p:ext>
    </p:extLst>
  </p:cSld>
  <p:clrMapOvr>
    <a:masterClrMapping/>
  </p:clrMapOvr>
  <p:transition xmlns:p14="http://schemas.microsoft.com/office/powerpoint/2010/mai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03225128"/>
      </p:ext>
    </p:extLst>
  </p:cSld>
  <p:clrMapOvr>
    <a:masterClrMapping/>
  </p:clrMapOvr>
  <p:transition xmlns:p14="http://schemas.microsoft.com/office/powerpoint/2010/mai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96253355"/>
      </p:ext>
    </p:extLst>
  </p:cSld>
  <p:clrMapOvr>
    <a:masterClrMapping/>
  </p:clrMapOvr>
  <p:transition xmlns:p14="http://schemas.microsoft.com/office/powerpoint/2010/mai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58489306"/>
      </p:ext>
    </p:extLst>
  </p:cSld>
  <p:clrMapOvr>
    <a:masterClrMapping/>
  </p:clrMapOvr>
  <p:transition xmlns:p14="http://schemas.microsoft.com/office/powerpoint/2010/mai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9831403"/>
      </p:ext>
    </p:extLst>
  </p:cSld>
  <p:clrMapOvr>
    <a:masterClrMapping/>
  </p:clrMapOvr>
  <p:transition xmlns:p14="http://schemas.microsoft.com/office/powerpoint/2010/mai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822745"/>
      </p:ext>
    </p:extLst>
  </p:cSld>
  <p:clrMapOvr>
    <a:masterClrMapping/>
  </p:clrMapOvr>
  <p:transition xmlns:p14="http://schemas.microsoft.com/office/powerpoint/2010/mai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64392638"/>
      </p:ext>
    </p:extLst>
  </p:cSld>
  <p:clrMapOvr>
    <a:masterClrMapping/>
  </p:clrMapOvr>
  <p:transition xmlns:p14="http://schemas.microsoft.com/office/powerpoint/2010/mai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4194762"/>
      </p:ext>
    </p:extLst>
  </p:cSld>
  <p:clrMapOvr>
    <a:masterClrMapping/>
  </p:clrMapOvr>
  <p:transition xmlns:p14="http://schemas.microsoft.com/office/powerpoint/2010/mai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89260105"/>
      </p:ext>
    </p:extLst>
  </p:cSld>
  <p:clrMapOvr>
    <a:masterClrMapping/>
  </p:clrMapOvr>
  <p:transition xmlns:p14="http://schemas.microsoft.com/office/powerpoint/2010/mai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0"/>
            <a:ext cx="2057400"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6019800" cy="47879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00019682"/>
      </p:ext>
    </p:extLst>
  </p:cSld>
  <p:clrMapOvr>
    <a:masterClrMapping/>
  </p:clrMapOvr>
  <p:transition xmlns:p14="http://schemas.microsoft.com/office/powerpoint/2010/mai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2911248"/>
      </p:ext>
    </p:extLst>
  </p:cSld>
  <p:clrMapOvr>
    <a:masterClrMapping/>
  </p:clrMapOvr>
  <p:transition xmlns:p14="http://schemas.microsoft.com/office/powerpoint/2010/mai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27039846"/>
      </p:ext>
    </p:extLst>
  </p:cSld>
  <p:clrMapOvr>
    <a:masterClrMapping/>
  </p:clrMapOvr>
  <p:transition xmlns:p14="http://schemas.microsoft.com/office/powerpoint/2010/mai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54378087"/>
      </p:ext>
    </p:extLst>
  </p:cSld>
  <p:clrMapOvr>
    <a:masterClrMapping/>
  </p:clrMapOvr>
  <p:transition xmlns:p14="http://schemas.microsoft.com/office/powerpoint/2010/mai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2296481"/>
      </p:ext>
    </p:extLst>
  </p:cSld>
  <p:clrMapOvr>
    <a:masterClrMapping/>
  </p:clrMapOvr>
  <p:transition xmlns:p14="http://schemas.microsoft.com/office/powerpoint/2010/mai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44500" y="33782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584450" y="33782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9508931"/>
      </p:ext>
    </p:extLst>
  </p:cSld>
  <p:clrMapOvr>
    <a:masterClrMapping/>
  </p:clrMapOvr>
  <p:transition xmlns:p14="http://schemas.microsoft.com/office/powerpoint/2010/mai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82126882"/>
      </p:ext>
    </p:extLst>
  </p:cSld>
  <p:clrMapOvr>
    <a:masterClrMapping/>
  </p:clrMapOvr>
  <p:transition xmlns:p14="http://schemas.microsoft.com/office/powerpoint/2010/mai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16304231"/>
      </p:ext>
    </p:extLst>
  </p:cSld>
  <p:clrMapOvr>
    <a:masterClrMapping/>
  </p:clrMapOvr>
  <p:transition xmlns:p14="http://schemas.microsoft.com/office/powerpoint/2010/mai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70112339"/>
      </p:ext>
    </p:extLst>
  </p:cSld>
  <p:clrMapOvr>
    <a:masterClrMapping/>
  </p:clrMapOvr>
  <p:transition xmlns:p14="http://schemas.microsoft.com/office/powerpoint/2010/mai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83109670"/>
      </p:ext>
    </p:extLst>
  </p:cSld>
  <p:clrMapOvr>
    <a:masterClrMapping/>
  </p:clrMapOvr>
  <p:transition xmlns:p14="http://schemas.microsoft.com/office/powerpoint/2010/mai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36039662"/>
      </p:ext>
    </p:extLst>
  </p:cSld>
  <p:clrMapOvr>
    <a:masterClrMapping/>
  </p:clrMapOvr>
  <p:transition xmlns:p14="http://schemas.microsoft.com/office/powerpoint/2010/mai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34078952"/>
      </p:ext>
    </p:extLst>
  </p:cSld>
  <p:clrMapOvr>
    <a:masterClrMapping/>
  </p:clrMapOvr>
  <p:transition xmlns:p14="http://schemas.microsoft.com/office/powerpoint/2010/mai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540125" y="990600"/>
            <a:ext cx="1031875" cy="4711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4500" y="990600"/>
            <a:ext cx="2943225" cy="4711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02234818"/>
      </p:ext>
    </p:extLst>
  </p:cSld>
  <p:clrMapOvr>
    <a:masterClrMapping/>
  </p:clrMapOvr>
  <p:transition xmlns:p14="http://schemas.microsoft.com/office/powerpoint/2010/mai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008757996"/>
      </p:ext>
    </p:extLst>
  </p:cSld>
  <p:clrMapOvr>
    <a:masterClrMapping/>
  </p:clrMapOvr>
  <p:transition xmlns:p14="http://schemas.microsoft.com/office/powerpoint/2010/mai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73304256"/>
      </p:ext>
    </p:extLst>
  </p:cSld>
  <p:clrMapOvr>
    <a:masterClrMapping/>
  </p:clrMapOvr>
  <p:transition xmlns:p14="http://schemas.microsoft.com/office/powerpoint/2010/mai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75372110"/>
      </p:ext>
    </p:extLst>
  </p:cSld>
  <p:clrMapOvr>
    <a:masterClrMapping/>
  </p:clrMapOvr>
  <p:transition xmlns:p14="http://schemas.microsoft.com/office/powerpoint/2010/mai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83414293"/>
      </p:ext>
    </p:extLst>
  </p:cSld>
  <p:clrMapOvr>
    <a:masterClrMapping/>
  </p:clrMapOvr>
  <p:transition xmlns:p14="http://schemas.microsoft.com/office/powerpoint/2010/mai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44500" y="33782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584450" y="33782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21488387"/>
      </p:ext>
    </p:extLst>
  </p:cSld>
  <p:clrMapOvr>
    <a:masterClrMapping/>
  </p:clrMapOvr>
  <p:transition xmlns:p14="http://schemas.microsoft.com/office/powerpoint/2010/mai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90132621"/>
      </p:ext>
    </p:extLst>
  </p:cSld>
  <p:clrMapOvr>
    <a:masterClrMapping/>
  </p:clrMapOvr>
  <p:transition xmlns:p14="http://schemas.microsoft.com/office/powerpoint/2010/mai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94376458"/>
      </p:ext>
    </p:extLst>
  </p:cSld>
  <p:clrMapOvr>
    <a:masterClrMapping/>
  </p:clrMapOvr>
  <p:transition xmlns:p14="http://schemas.microsoft.com/office/powerpoint/2010/mai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2562317"/>
      </p:ext>
    </p:extLst>
  </p:cSld>
  <p:clrMapOvr>
    <a:masterClrMapping/>
  </p:clrMapOvr>
  <p:transition xmlns:p14="http://schemas.microsoft.com/office/powerpoint/2010/mai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70335162"/>
      </p:ext>
    </p:extLst>
  </p:cSld>
  <p:clrMapOvr>
    <a:masterClrMapping/>
  </p:clrMapOvr>
  <p:transition xmlns:p14="http://schemas.microsoft.com/office/powerpoint/2010/mai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39929297"/>
      </p:ext>
    </p:extLst>
  </p:cSld>
  <p:clrMapOvr>
    <a:masterClrMapping/>
  </p:clrMapOvr>
  <p:transition xmlns:p14="http://schemas.microsoft.com/office/powerpoint/2010/mai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89523132"/>
      </p:ext>
    </p:extLst>
  </p:cSld>
  <p:clrMapOvr>
    <a:masterClrMapping/>
  </p:clrMapOvr>
  <p:transition xmlns:p14="http://schemas.microsoft.com/office/powerpoint/2010/mai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540125" y="990600"/>
            <a:ext cx="1031875" cy="4711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4500" y="990600"/>
            <a:ext cx="2943225" cy="4711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33854012"/>
      </p:ext>
    </p:extLst>
  </p:cSld>
  <p:clrMapOvr>
    <a:masterClrMapping/>
  </p:clrMapOvr>
  <p:transition xmlns:p14="http://schemas.microsoft.com/office/powerpoint/2010/mai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166431472"/>
      </p:ext>
    </p:extLst>
  </p:cSld>
  <p:clrMapOvr>
    <a:masterClrMapping/>
  </p:clrMapOvr>
  <p:transition xmlns:p14="http://schemas.microsoft.com/office/powerpoint/2010/mai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08739994"/>
      </p:ext>
    </p:extLst>
  </p:cSld>
  <p:clrMapOvr>
    <a:masterClrMapping/>
  </p:clrMapOvr>
  <p:transition xmlns:p14="http://schemas.microsoft.com/office/powerpoint/2010/mai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17936248"/>
      </p:ext>
    </p:extLst>
  </p:cSld>
  <p:clrMapOvr>
    <a:masterClrMapping/>
  </p:clrMapOvr>
  <p:transition xmlns:p14="http://schemas.microsoft.com/office/powerpoint/2010/mai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614354619"/>
      </p:ext>
    </p:extLst>
  </p:cSld>
  <p:clrMapOvr>
    <a:masterClrMapping/>
  </p:clrMapOvr>
  <p:transition xmlns:p14="http://schemas.microsoft.com/office/powerpoint/2010/mai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57985143"/>
      </p:ext>
    </p:extLst>
  </p:cSld>
  <p:clrMapOvr>
    <a:masterClrMapping/>
  </p:clrMapOvr>
  <p:transition xmlns:p14="http://schemas.microsoft.com/office/powerpoint/2010/mai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505716"/>
      </p:ext>
    </p:extLst>
  </p:cSld>
  <p:clrMapOvr>
    <a:masterClrMapping/>
  </p:clrMapOvr>
  <p:transition xmlns:p14="http://schemas.microsoft.com/office/powerpoint/2010/mai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4904410"/>
      </p:ext>
    </p:extLst>
  </p:cSld>
  <p:clrMapOvr>
    <a:masterClrMapping/>
  </p:clrMapOvr>
  <p:transition xmlns:p14="http://schemas.microsoft.com/office/powerpoint/2010/mai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246678"/>
      </p:ext>
    </p:extLst>
  </p:cSld>
  <p:clrMapOvr>
    <a:masterClrMapping/>
  </p:clrMapOvr>
  <p:transition xmlns:p14="http://schemas.microsoft.com/office/powerpoint/2010/mai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89024791"/>
      </p:ext>
    </p:extLst>
  </p:cSld>
  <p:clrMapOvr>
    <a:masterClrMapping/>
  </p:clrMapOvr>
  <p:transition xmlns:p14="http://schemas.microsoft.com/office/powerpoint/2010/mai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75229469"/>
      </p:ext>
    </p:extLst>
  </p:cSld>
  <p:clrMapOvr>
    <a:masterClrMapping/>
  </p:clrMapOvr>
  <p:transition xmlns:p14="http://schemas.microsoft.com/office/powerpoint/2010/mai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16590761"/>
      </p:ext>
    </p:extLst>
  </p:cSld>
  <p:clrMapOvr>
    <a:masterClrMapping/>
  </p:clrMapOvr>
  <p:transition xmlns:p14="http://schemas.microsoft.com/office/powerpoint/2010/mai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77800"/>
            <a:ext cx="2057400" cy="59483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77800"/>
            <a:ext cx="6019800" cy="59483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46520615"/>
      </p:ext>
    </p:extLst>
  </p:cSld>
  <p:clrMapOvr>
    <a:masterClrMapping/>
  </p:clrMapOvr>
  <p:transition xmlns:p14="http://schemas.microsoft.com/office/powerpoint/2010/mai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0.xml"/><Relationship Id="rId12" Type="http://schemas.openxmlformats.org/officeDocument/2006/relationships/theme" Target="../theme/theme10.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1.xml"/><Relationship Id="rId12" Type="http://schemas.openxmlformats.org/officeDocument/2006/relationships/theme" Target="../theme/theme11.xml"/><Relationship Id="rId1" Type="http://schemas.openxmlformats.org/officeDocument/2006/relationships/slideLayout" Target="../slideLayouts/slideLayout111.xml"/><Relationship Id="rId2" Type="http://schemas.openxmlformats.org/officeDocument/2006/relationships/slideLayout" Target="../slideLayouts/slideLayout112.xml"/><Relationship Id="rId3" Type="http://schemas.openxmlformats.org/officeDocument/2006/relationships/slideLayout" Target="../slideLayouts/slideLayout113.xml"/><Relationship Id="rId4" Type="http://schemas.openxmlformats.org/officeDocument/2006/relationships/slideLayout" Target="../slideLayouts/slideLayout114.xml"/><Relationship Id="rId5" Type="http://schemas.openxmlformats.org/officeDocument/2006/relationships/slideLayout" Target="../slideLayouts/slideLayout115.xml"/><Relationship Id="rId6" Type="http://schemas.openxmlformats.org/officeDocument/2006/relationships/slideLayout" Target="../slideLayouts/slideLayout116.xml"/><Relationship Id="rId7" Type="http://schemas.openxmlformats.org/officeDocument/2006/relationships/slideLayout" Target="../slideLayouts/slideLayout117.xml"/><Relationship Id="rId8" Type="http://schemas.openxmlformats.org/officeDocument/2006/relationships/slideLayout" Target="../slideLayouts/slideLayout118.xml"/><Relationship Id="rId9" Type="http://schemas.openxmlformats.org/officeDocument/2006/relationships/slideLayout" Target="../slideLayouts/slideLayout119.xml"/><Relationship Id="rId10"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32.xml"/><Relationship Id="rId12" Type="http://schemas.openxmlformats.org/officeDocument/2006/relationships/theme" Target="../theme/theme12.xml"/><Relationship Id="rId1" Type="http://schemas.openxmlformats.org/officeDocument/2006/relationships/slideLayout" Target="../slideLayouts/slideLayout122.xml"/><Relationship Id="rId2" Type="http://schemas.openxmlformats.org/officeDocument/2006/relationships/slideLayout" Target="../slideLayouts/slideLayout123.xml"/><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slideLayout" Target="../slideLayouts/slideLayout127.xml"/><Relationship Id="rId7" Type="http://schemas.openxmlformats.org/officeDocument/2006/relationships/slideLayout" Target="../slideLayouts/slideLayout128.xml"/><Relationship Id="rId8" Type="http://schemas.openxmlformats.org/officeDocument/2006/relationships/slideLayout" Target="../slideLayouts/slideLayout129.xml"/><Relationship Id="rId9" Type="http://schemas.openxmlformats.org/officeDocument/2006/relationships/slideLayout" Target="../slideLayouts/slideLayout130.xml"/><Relationship Id="rId10"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43.xml"/><Relationship Id="rId12" Type="http://schemas.openxmlformats.org/officeDocument/2006/relationships/theme" Target="../theme/theme13.xml"/><Relationship Id="rId1" Type="http://schemas.openxmlformats.org/officeDocument/2006/relationships/slideLayout" Target="../slideLayouts/slideLayout133.xml"/><Relationship Id="rId2" Type="http://schemas.openxmlformats.org/officeDocument/2006/relationships/slideLayout" Target="../slideLayouts/slideLayout134.xml"/><Relationship Id="rId3" Type="http://schemas.openxmlformats.org/officeDocument/2006/relationships/slideLayout" Target="../slideLayouts/slideLayout135.xml"/><Relationship Id="rId4" Type="http://schemas.openxmlformats.org/officeDocument/2006/relationships/slideLayout" Target="../slideLayouts/slideLayout136.xml"/><Relationship Id="rId5" Type="http://schemas.openxmlformats.org/officeDocument/2006/relationships/slideLayout" Target="../slideLayouts/slideLayout137.xml"/><Relationship Id="rId6" Type="http://schemas.openxmlformats.org/officeDocument/2006/relationships/slideLayout" Target="../slideLayouts/slideLayout138.xml"/><Relationship Id="rId7" Type="http://schemas.openxmlformats.org/officeDocument/2006/relationships/slideLayout" Target="../slideLayouts/slideLayout139.xml"/><Relationship Id="rId8" Type="http://schemas.openxmlformats.org/officeDocument/2006/relationships/slideLayout" Target="../slideLayouts/slideLayout140.xml"/><Relationship Id="rId9" Type="http://schemas.openxmlformats.org/officeDocument/2006/relationships/slideLayout" Target="../slideLayouts/slideLayout141.xml"/><Relationship Id="rId10"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11" Type="http://schemas.openxmlformats.org/officeDocument/2006/relationships/slideLayout" Target="../slideLayouts/slideLayout154.xml"/><Relationship Id="rId12" Type="http://schemas.openxmlformats.org/officeDocument/2006/relationships/theme" Target="../theme/theme14.xml"/><Relationship Id="rId1" Type="http://schemas.openxmlformats.org/officeDocument/2006/relationships/slideLayout" Target="../slideLayouts/slideLayout144.xml"/><Relationship Id="rId2" Type="http://schemas.openxmlformats.org/officeDocument/2006/relationships/slideLayout" Target="../slideLayouts/slideLayout145.xml"/><Relationship Id="rId3" Type="http://schemas.openxmlformats.org/officeDocument/2006/relationships/slideLayout" Target="../slideLayouts/slideLayout146.xml"/><Relationship Id="rId4" Type="http://schemas.openxmlformats.org/officeDocument/2006/relationships/slideLayout" Target="../slideLayouts/slideLayout147.xml"/><Relationship Id="rId5" Type="http://schemas.openxmlformats.org/officeDocument/2006/relationships/slideLayout" Target="../slideLayouts/slideLayout148.xml"/><Relationship Id="rId6" Type="http://schemas.openxmlformats.org/officeDocument/2006/relationships/slideLayout" Target="../slideLayouts/slideLayout149.xml"/><Relationship Id="rId7" Type="http://schemas.openxmlformats.org/officeDocument/2006/relationships/slideLayout" Target="../slideLayouts/slideLayout150.xml"/><Relationship Id="rId8" Type="http://schemas.openxmlformats.org/officeDocument/2006/relationships/slideLayout" Target="../slideLayouts/slideLayout151.xml"/><Relationship Id="rId9" Type="http://schemas.openxmlformats.org/officeDocument/2006/relationships/slideLayout" Target="../slideLayouts/slideLayout152.xml"/><Relationship Id="rId10" Type="http://schemas.openxmlformats.org/officeDocument/2006/relationships/slideLayout" Target="../slideLayouts/slideLayout153.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p:cNvSpPr>
            <a:spLocks noChangeArrowheads="1"/>
          </p:cNvSpPr>
          <p:nvPr>
            <p:ph type="title"/>
          </p:nvPr>
        </p:nvSpPr>
        <p:spPr bwMode="auto">
          <a:xfrm>
            <a:off x="889000" y="177800"/>
            <a:ext cx="7366000" cy="171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
        <p:nvSpPr>
          <p:cNvPr id="1026" name="Rectangle 2"/>
          <p:cNvSpPr>
            <a:spLocks noChangeArrowheads="1"/>
          </p:cNvSpPr>
          <p:nvPr>
            <p:ph type="body" idx="1"/>
          </p:nvPr>
        </p:nvSpPr>
        <p:spPr bwMode="auto">
          <a:xfrm>
            <a:off x="889000" y="1943100"/>
            <a:ext cx="7366000" cy="402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xmlns:p14="http://schemas.microsoft.com/office/powerpoint/2010/mai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604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1pPr>
      <a:lvl2pPr marL="10033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2pPr>
      <a:lvl3pPr marL="13462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3pPr>
      <a:lvl4pPr marL="17018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4pPr>
      <a:lvl5pPr marL="20447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5pPr>
      <a:lvl6pPr marL="25019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6pPr>
      <a:lvl7pPr marL="29591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7pPr>
      <a:lvl8pPr marL="34163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8pPr>
      <a:lvl9pPr marL="38735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ransition xmlns:p14="http://schemas.microsoft.com/office/powerpoint/2010/mai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985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1pPr>
      <a:lvl2pPr marL="10414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2pPr>
      <a:lvl3pPr marL="13843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3pPr>
      <a:lvl4pPr marL="17399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4pPr>
      <a:lvl5pPr marL="20828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5pPr>
      <a:lvl6pPr marL="25400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6pPr>
      <a:lvl7pPr marL="29972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7pPr>
      <a:lvl8pPr marL="34544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8pPr>
      <a:lvl9pPr marL="39116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5" name="Rectangle 1"/>
          <p:cNvSpPr>
            <a:spLocks noChangeArrowheads="1"/>
          </p:cNvSpPr>
          <p:nvPr>
            <p:ph type="title"/>
          </p:nvPr>
        </p:nvSpPr>
        <p:spPr bwMode="auto">
          <a:xfrm>
            <a:off x="889000" y="177800"/>
            <a:ext cx="7366000" cy="171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
        <p:nvSpPr>
          <p:cNvPr id="11266" name="Rectangle 2"/>
          <p:cNvSpPr>
            <a:spLocks noChangeArrowheads="1"/>
          </p:cNvSpPr>
          <p:nvPr>
            <p:ph type="body" idx="1"/>
          </p:nvPr>
        </p:nvSpPr>
        <p:spPr bwMode="auto">
          <a:xfrm>
            <a:off x="889000" y="1943100"/>
            <a:ext cx="3543300" cy="402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transition xmlns:p14="http://schemas.microsoft.com/office/powerpoint/2010/mai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016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1pPr>
      <a:lvl2pPr marL="944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2pPr>
      <a:lvl3pPr marL="12874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3pPr>
      <a:lvl4pPr marL="16430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4pPr>
      <a:lvl5pPr marL="19859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5pPr>
      <a:lvl6pPr marL="24431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6pPr>
      <a:lvl7pPr marL="29003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7pPr>
      <a:lvl8pPr marL="3357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8pPr>
      <a:lvl9pPr marL="38147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9" name="Rectangle 1"/>
          <p:cNvSpPr>
            <a:spLocks noChangeArrowheads="1"/>
          </p:cNvSpPr>
          <p:nvPr>
            <p:ph type="title"/>
          </p:nvPr>
        </p:nvSpPr>
        <p:spPr bwMode="auto">
          <a:xfrm>
            <a:off x="889000" y="177800"/>
            <a:ext cx="7366000" cy="171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
        <p:nvSpPr>
          <p:cNvPr id="12290" name="Rectangle 2"/>
          <p:cNvSpPr>
            <a:spLocks noChangeArrowheads="1"/>
          </p:cNvSpPr>
          <p:nvPr>
            <p:ph type="body" idx="1"/>
          </p:nvPr>
        </p:nvSpPr>
        <p:spPr bwMode="auto">
          <a:xfrm>
            <a:off x="889000" y="1943100"/>
            <a:ext cx="7366000" cy="402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ransition xmlns:p14="http://schemas.microsoft.com/office/powerpoint/2010/mai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016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1pPr>
      <a:lvl2pPr marL="944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2pPr>
      <a:lvl3pPr marL="12874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3pPr>
      <a:lvl4pPr marL="16430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4pPr>
      <a:lvl5pPr marL="19859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5pPr>
      <a:lvl6pPr marL="24431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6pPr>
      <a:lvl7pPr marL="29003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7pPr>
      <a:lvl8pPr marL="3357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8pPr>
      <a:lvl9pPr marL="38147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Rectangle 1"/>
          <p:cNvSpPr>
            <a:spLocks noChangeArrowheads="1"/>
          </p:cNvSpPr>
          <p:nvPr>
            <p:ph type="title"/>
          </p:nvPr>
        </p:nvSpPr>
        <p:spPr bwMode="auto">
          <a:xfrm>
            <a:off x="889000" y="177800"/>
            <a:ext cx="7366000" cy="171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
        <p:nvSpPr>
          <p:cNvPr id="13314" name="Rectangle 2"/>
          <p:cNvSpPr>
            <a:spLocks noChangeArrowheads="1"/>
          </p:cNvSpPr>
          <p:nvPr>
            <p:ph type="body" idx="1"/>
          </p:nvPr>
        </p:nvSpPr>
        <p:spPr bwMode="auto">
          <a:xfrm>
            <a:off x="5461000" y="1943100"/>
            <a:ext cx="2794000" cy="402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ransition xmlns:p14="http://schemas.microsoft.com/office/powerpoint/2010/mai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016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1pPr>
      <a:lvl2pPr marL="944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2pPr>
      <a:lvl3pPr marL="12874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3pPr>
      <a:lvl4pPr marL="16430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4pPr>
      <a:lvl5pPr marL="19859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5pPr>
      <a:lvl6pPr marL="24431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6pPr>
      <a:lvl7pPr marL="29003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7pPr>
      <a:lvl8pPr marL="3357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8pPr>
      <a:lvl9pPr marL="38147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7" name="Rectangle 1"/>
          <p:cNvSpPr>
            <a:spLocks noChangeArrowheads="1"/>
          </p:cNvSpPr>
          <p:nvPr>
            <p:ph type="title"/>
          </p:nvPr>
        </p:nvSpPr>
        <p:spPr bwMode="auto">
          <a:xfrm>
            <a:off x="889000" y="177800"/>
            <a:ext cx="7366000" cy="171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
        <p:nvSpPr>
          <p:cNvPr id="14338" name="Rectangle 2"/>
          <p:cNvSpPr>
            <a:spLocks noChangeArrowheads="1"/>
          </p:cNvSpPr>
          <p:nvPr>
            <p:ph type="body" idx="1"/>
          </p:nvPr>
        </p:nvSpPr>
        <p:spPr bwMode="auto">
          <a:xfrm>
            <a:off x="889000" y="1943100"/>
            <a:ext cx="3543300" cy="402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xmlns:p14="http://schemas.microsoft.com/office/powerpoint/2010/mai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016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1pPr>
      <a:lvl2pPr marL="944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2pPr>
      <a:lvl3pPr marL="12874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3pPr>
      <a:lvl4pPr marL="16430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4pPr>
      <a:lvl5pPr marL="19859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5pPr>
      <a:lvl6pPr marL="24431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6pPr>
      <a:lvl7pPr marL="29003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7pPr>
      <a:lvl8pPr marL="3357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8pPr>
      <a:lvl9pPr marL="38147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Rectangle 1"/>
          <p:cNvSpPr>
            <a:spLocks noChangeArrowheads="1"/>
          </p:cNvSpPr>
          <p:nvPr>
            <p:ph type="body" idx="1"/>
          </p:nvPr>
        </p:nvSpPr>
        <p:spPr bwMode="auto">
          <a:xfrm>
            <a:off x="889000" y="889000"/>
            <a:ext cx="7366000" cy="508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xmlns:p14="http://schemas.microsoft.com/office/powerpoint/2010/mai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604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1pPr>
      <a:lvl2pPr marL="10033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2pPr>
      <a:lvl3pPr marL="13462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3pPr>
      <a:lvl4pPr marL="17018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4pPr>
      <a:lvl5pPr marL="20447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5pPr>
      <a:lvl6pPr marL="25019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6pPr>
      <a:lvl7pPr marL="29591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7pPr>
      <a:lvl8pPr marL="34163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8pPr>
      <a:lvl9pPr marL="38735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3" name="Rectangle 1"/>
          <p:cNvSpPr>
            <a:spLocks noChangeArrowheads="1"/>
          </p:cNvSpPr>
          <p:nvPr>
            <p:ph type="title"/>
          </p:nvPr>
        </p:nvSpPr>
        <p:spPr bwMode="auto">
          <a:xfrm>
            <a:off x="889000" y="2095500"/>
            <a:ext cx="7366000" cy="2679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ransition xmlns:p14="http://schemas.microsoft.com/office/powerpoint/2010/mai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2400">
          <a:solidFill>
            <a:schemeClr val="tx1"/>
          </a:solidFill>
          <a:latin typeface="+mn-lt"/>
          <a:ea typeface="+mn-ea"/>
          <a:cs typeface="+mn-cs"/>
          <a:sym typeface="Gill Sans" charset="0"/>
        </a:defRPr>
      </a:lvl1pPr>
      <a:lvl2pPr algn="ctr" rtl="0" fontAlgn="base">
        <a:spcBef>
          <a:spcPct val="0"/>
        </a:spcBef>
        <a:spcAft>
          <a:spcPct val="0"/>
        </a:spcAft>
        <a:defRPr sz="2400">
          <a:solidFill>
            <a:schemeClr val="tx1"/>
          </a:solidFill>
          <a:latin typeface="+mn-lt"/>
          <a:ea typeface="+mn-ea"/>
          <a:cs typeface="+mn-cs"/>
          <a:sym typeface="Gill Sans" charset="0"/>
        </a:defRPr>
      </a:lvl2pPr>
      <a:lvl3pPr algn="ctr" rtl="0" fontAlgn="base">
        <a:spcBef>
          <a:spcPct val="0"/>
        </a:spcBef>
        <a:spcAft>
          <a:spcPct val="0"/>
        </a:spcAft>
        <a:defRPr sz="2400">
          <a:solidFill>
            <a:schemeClr val="tx1"/>
          </a:solidFill>
          <a:latin typeface="+mn-lt"/>
          <a:ea typeface="+mn-ea"/>
          <a:cs typeface="+mn-cs"/>
          <a:sym typeface="Gill Sans" charset="0"/>
        </a:defRPr>
      </a:lvl3pPr>
      <a:lvl4pPr algn="ctr" rtl="0" fontAlgn="base">
        <a:spcBef>
          <a:spcPct val="0"/>
        </a:spcBef>
        <a:spcAft>
          <a:spcPct val="0"/>
        </a:spcAft>
        <a:defRPr sz="2400">
          <a:solidFill>
            <a:schemeClr val="tx1"/>
          </a:solidFill>
          <a:latin typeface="+mn-lt"/>
          <a:ea typeface="+mn-ea"/>
          <a:cs typeface="+mn-cs"/>
          <a:sym typeface="Gill Sans" charset="0"/>
        </a:defRPr>
      </a:lvl4pPr>
      <a:lvl5pPr algn="ctr" rtl="0" fontAlgn="base">
        <a:spcBef>
          <a:spcPct val="0"/>
        </a:spcBef>
        <a:spcAft>
          <a:spcPct val="0"/>
        </a:spcAft>
        <a:defRPr sz="2400">
          <a:solidFill>
            <a:schemeClr val="tx1"/>
          </a:solidFill>
          <a:latin typeface="+mn-lt"/>
          <a:ea typeface="+mn-ea"/>
          <a:cs typeface="+mn-cs"/>
          <a:sym typeface="Gill Sans" charset="0"/>
        </a:defRPr>
      </a:lvl5pPr>
      <a:lvl6pPr marL="457200" algn="ctr" rtl="0" fontAlgn="base">
        <a:spcBef>
          <a:spcPct val="0"/>
        </a:spcBef>
        <a:spcAft>
          <a:spcPct val="0"/>
        </a:spcAft>
        <a:defRPr sz="2400">
          <a:solidFill>
            <a:schemeClr val="tx1"/>
          </a:solidFill>
          <a:latin typeface="+mn-lt"/>
          <a:ea typeface="+mn-ea"/>
          <a:cs typeface="+mn-cs"/>
          <a:sym typeface="Gill Sans" charset="0"/>
        </a:defRPr>
      </a:lvl6pPr>
      <a:lvl7pPr marL="914400" algn="ctr" rtl="0" fontAlgn="base">
        <a:spcBef>
          <a:spcPct val="0"/>
        </a:spcBef>
        <a:spcAft>
          <a:spcPct val="0"/>
        </a:spcAft>
        <a:defRPr sz="2400">
          <a:solidFill>
            <a:schemeClr val="tx1"/>
          </a:solidFill>
          <a:latin typeface="+mn-lt"/>
          <a:ea typeface="+mn-ea"/>
          <a:cs typeface="+mn-cs"/>
          <a:sym typeface="Gill Sans" charset="0"/>
        </a:defRPr>
      </a:lvl7pPr>
      <a:lvl8pPr marL="1371600" algn="ctr" rtl="0" fontAlgn="base">
        <a:spcBef>
          <a:spcPct val="0"/>
        </a:spcBef>
        <a:spcAft>
          <a:spcPct val="0"/>
        </a:spcAft>
        <a:defRPr sz="2400">
          <a:solidFill>
            <a:schemeClr val="tx1"/>
          </a:solidFill>
          <a:latin typeface="+mn-lt"/>
          <a:ea typeface="+mn-ea"/>
          <a:cs typeface="+mn-cs"/>
          <a:sym typeface="Gill Sans" charset="0"/>
        </a:defRPr>
      </a:lvl8pPr>
      <a:lvl9pPr marL="1828800" algn="ctr" rtl="0" fontAlgn="base">
        <a:spcBef>
          <a:spcPct val="0"/>
        </a:spcBef>
        <a:spcAft>
          <a:spcPct val="0"/>
        </a:spcAft>
        <a:defRPr sz="2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7" name="Rectangle 1"/>
          <p:cNvSpPr>
            <a:spLocks noChangeArrowheads="1"/>
          </p:cNvSpPr>
          <p:nvPr>
            <p:ph type="body" idx="1"/>
          </p:nvPr>
        </p:nvSpPr>
        <p:spPr bwMode="auto">
          <a:xfrm>
            <a:off x="889000" y="3530600"/>
            <a:ext cx="73660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4098" name="Rectangle 2"/>
          <p:cNvSpPr>
            <a:spLocks noChangeArrowheads="1"/>
          </p:cNvSpPr>
          <p:nvPr>
            <p:ph type="title"/>
          </p:nvPr>
        </p:nvSpPr>
        <p:spPr bwMode="auto">
          <a:xfrm>
            <a:off x="889000" y="1155700"/>
            <a:ext cx="7366000" cy="232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b"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ransition xmlns:p14="http://schemas.microsoft.com/office/powerpoint/2010/mai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2400">
          <a:solidFill>
            <a:schemeClr val="tx1"/>
          </a:solidFill>
          <a:latin typeface="+mn-lt"/>
          <a:ea typeface="+mn-ea"/>
          <a:cs typeface="+mn-cs"/>
          <a:sym typeface="Gill Sans" charset="0"/>
        </a:defRPr>
      </a:lvl1pPr>
      <a:lvl2pPr algn="ctr" rtl="0" fontAlgn="base">
        <a:spcBef>
          <a:spcPct val="0"/>
        </a:spcBef>
        <a:spcAft>
          <a:spcPct val="0"/>
        </a:spcAft>
        <a:defRPr sz="2400">
          <a:solidFill>
            <a:schemeClr val="tx1"/>
          </a:solidFill>
          <a:latin typeface="+mn-lt"/>
          <a:ea typeface="+mn-ea"/>
          <a:cs typeface="+mn-cs"/>
          <a:sym typeface="Gill Sans" charset="0"/>
        </a:defRPr>
      </a:lvl2pPr>
      <a:lvl3pPr algn="ctr" rtl="0" fontAlgn="base">
        <a:spcBef>
          <a:spcPct val="0"/>
        </a:spcBef>
        <a:spcAft>
          <a:spcPct val="0"/>
        </a:spcAft>
        <a:defRPr sz="2400">
          <a:solidFill>
            <a:schemeClr val="tx1"/>
          </a:solidFill>
          <a:latin typeface="+mn-lt"/>
          <a:ea typeface="+mn-ea"/>
          <a:cs typeface="+mn-cs"/>
          <a:sym typeface="Gill Sans" charset="0"/>
        </a:defRPr>
      </a:lvl3pPr>
      <a:lvl4pPr algn="ctr" rtl="0" fontAlgn="base">
        <a:spcBef>
          <a:spcPct val="0"/>
        </a:spcBef>
        <a:spcAft>
          <a:spcPct val="0"/>
        </a:spcAft>
        <a:defRPr sz="2400">
          <a:solidFill>
            <a:schemeClr val="tx1"/>
          </a:solidFill>
          <a:latin typeface="+mn-lt"/>
          <a:ea typeface="+mn-ea"/>
          <a:cs typeface="+mn-cs"/>
          <a:sym typeface="Gill Sans" charset="0"/>
        </a:defRPr>
      </a:lvl4pPr>
      <a:lvl5pPr algn="ctr" rtl="0" fontAlgn="base">
        <a:spcBef>
          <a:spcPct val="0"/>
        </a:spcBef>
        <a:spcAft>
          <a:spcPct val="0"/>
        </a:spcAft>
        <a:defRPr sz="2400">
          <a:solidFill>
            <a:schemeClr val="tx1"/>
          </a:solidFill>
          <a:latin typeface="+mn-lt"/>
          <a:ea typeface="+mn-ea"/>
          <a:cs typeface="+mn-cs"/>
          <a:sym typeface="Gill Sans" charset="0"/>
        </a:defRPr>
      </a:lvl5pPr>
      <a:lvl6pPr marL="457200" algn="ctr" rtl="0" fontAlgn="base">
        <a:spcBef>
          <a:spcPct val="0"/>
        </a:spcBef>
        <a:spcAft>
          <a:spcPct val="0"/>
        </a:spcAft>
        <a:defRPr sz="2400">
          <a:solidFill>
            <a:schemeClr val="tx1"/>
          </a:solidFill>
          <a:latin typeface="+mn-lt"/>
          <a:ea typeface="+mn-ea"/>
          <a:cs typeface="+mn-cs"/>
          <a:sym typeface="Gill Sans" charset="0"/>
        </a:defRPr>
      </a:lvl6pPr>
      <a:lvl7pPr marL="914400" algn="ctr" rtl="0" fontAlgn="base">
        <a:spcBef>
          <a:spcPct val="0"/>
        </a:spcBef>
        <a:spcAft>
          <a:spcPct val="0"/>
        </a:spcAft>
        <a:defRPr sz="2400">
          <a:solidFill>
            <a:schemeClr val="tx1"/>
          </a:solidFill>
          <a:latin typeface="+mn-lt"/>
          <a:ea typeface="+mn-ea"/>
          <a:cs typeface="+mn-cs"/>
          <a:sym typeface="Gill Sans" charset="0"/>
        </a:defRPr>
      </a:lvl7pPr>
      <a:lvl8pPr marL="1371600" algn="ctr" rtl="0" fontAlgn="base">
        <a:spcBef>
          <a:spcPct val="0"/>
        </a:spcBef>
        <a:spcAft>
          <a:spcPct val="0"/>
        </a:spcAft>
        <a:defRPr sz="2400">
          <a:solidFill>
            <a:schemeClr val="tx1"/>
          </a:solidFill>
          <a:latin typeface="+mn-lt"/>
          <a:ea typeface="+mn-ea"/>
          <a:cs typeface="+mn-cs"/>
          <a:sym typeface="Gill Sans" charset="0"/>
        </a:defRPr>
      </a:lvl8pPr>
      <a:lvl9pPr marL="1828800" algn="ctr" rtl="0" fontAlgn="base">
        <a:spcBef>
          <a:spcPct val="0"/>
        </a:spcBef>
        <a:spcAft>
          <a:spcPct val="0"/>
        </a:spcAft>
        <a:defRPr sz="2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1" name="Rectangle 1"/>
          <p:cNvSpPr>
            <a:spLocks noChangeArrowheads="1"/>
          </p:cNvSpPr>
          <p:nvPr>
            <p:ph type="title"/>
          </p:nvPr>
        </p:nvSpPr>
        <p:spPr bwMode="auto">
          <a:xfrm>
            <a:off x="889000" y="5181600"/>
            <a:ext cx="7366000" cy="1206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ransition xmlns:p14="http://schemas.microsoft.com/office/powerpoint/2010/mai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2400">
          <a:solidFill>
            <a:schemeClr val="tx1"/>
          </a:solidFill>
          <a:latin typeface="+mn-lt"/>
          <a:ea typeface="+mn-ea"/>
          <a:cs typeface="+mn-cs"/>
          <a:sym typeface="Gill Sans" charset="0"/>
        </a:defRPr>
      </a:lvl1pPr>
      <a:lvl2pPr algn="ctr" rtl="0" fontAlgn="base">
        <a:spcBef>
          <a:spcPct val="0"/>
        </a:spcBef>
        <a:spcAft>
          <a:spcPct val="0"/>
        </a:spcAft>
        <a:defRPr sz="2400">
          <a:solidFill>
            <a:schemeClr val="tx1"/>
          </a:solidFill>
          <a:latin typeface="+mn-lt"/>
          <a:ea typeface="+mn-ea"/>
          <a:cs typeface="+mn-cs"/>
          <a:sym typeface="Gill Sans" charset="0"/>
        </a:defRPr>
      </a:lvl2pPr>
      <a:lvl3pPr algn="ctr" rtl="0" fontAlgn="base">
        <a:spcBef>
          <a:spcPct val="0"/>
        </a:spcBef>
        <a:spcAft>
          <a:spcPct val="0"/>
        </a:spcAft>
        <a:defRPr sz="2400">
          <a:solidFill>
            <a:schemeClr val="tx1"/>
          </a:solidFill>
          <a:latin typeface="+mn-lt"/>
          <a:ea typeface="+mn-ea"/>
          <a:cs typeface="+mn-cs"/>
          <a:sym typeface="Gill Sans" charset="0"/>
        </a:defRPr>
      </a:lvl3pPr>
      <a:lvl4pPr algn="ctr" rtl="0" fontAlgn="base">
        <a:spcBef>
          <a:spcPct val="0"/>
        </a:spcBef>
        <a:spcAft>
          <a:spcPct val="0"/>
        </a:spcAft>
        <a:defRPr sz="2400">
          <a:solidFill>
            <a:schemeClr val="tx1"/>
          </a:solidFill>
          <a:latin typeface="+mn-lt"/>
          <a:ea typeface="+mn-ea"/>
          <a:cs typeface="+mn-cs"/>
          <a:sym typeface="Gill Sans" charset="0"/>
        </a:defRPr>
      </a:lvl4pPr>
      <a:lvl5pPr algn="ctr" rtl="0" fontAlgn="base">
        <a:spcBef>
          <a:spcPct val="0"/>
        </a:spcBef>
        <a:spcAft>
          <a:spcPct val="0"/>
        </a:spcAft>
        <a:defRPr sz="2400">
          <a:solidFill>
            <a:schemeClr val="tx1"/>
          </a:solidFill>
          <a:latin typeface="+mn-lt"/>
          <a:ea typeface="+mn-ea"/>
          <a:cs typeface="+mn-cs"/>
          <a:sym typeface="Gill Sans" charset="0"/>
        </a:defRPr>
      </a:lvl5pPr>
      <a:lvl6pPr marL="457200" algn="ctr" rtl="0" fontAlgn="base">
        <a:spcBef>
          <a:spcPct val="0"/>
        </a:spcBef>
        <a:spcAft>
          <a:spcPct val="0"/>
        </a:spcAft>
        <a:defRPr sz="2400">
          <a:solidFill>
            <a:schemeClr val="tx1"/>
          </a:solidFill>
          <a:latin typeface="+mn-lt"/>
          <a:ea typeface="+mn-ea"/>
          <a:cs typeface="+mn-cs"/>
          <a:sym typeface="Gill Sans" charset="0"/>
        </a:defRPr>
      </a:lvl6pPr>
      <a:lvl7pPr marL="914400" algn="ctr" rtl="0" fontAlgn="base">
        <a:spcBef>
          <a:spcPct val="0"/>
        </a:spcBef>
        <a:spcAft>
          <a:spcPct val="0"/>
        </a:spcAft>
        <a:defRPr sz="2400">
          <a:solidFill>
            <a:schemeClr val="tx1"/>
          </a:solidFill>
          <a:latin typeface="+mn-lt"/>
          <a:ea typeface="+mn-ea"/>
          <a:cs typeface="+mn-cs"/>
          <a:sym typeface="Gill Sans" charset="0"/>
        </a:defRPr>
      </a:lvl7pPr>
      <a:lvl8pPr marL="1371600" algn="ctr" rtl="0" fontAlgn="base">
        <a:spcBef>
          <a:spcPct val="0"/>
        </a:spcBef>
        <a:spcAft>
          <a:spcPct val="0"/>
        </a:spcAft>
        <a:defRPr sz="2400">
          <a:solidFill>
            <a:schemeClr val="tx1"/>
          </a:solidFill>
          <a:latin typeface="+mn-lt"/>
          <a:ea typeface="+mn-ea"/>
          <a:cs typeface="+mn-cs"/>
          <a:sym typeface="Gill Sans" charset="0"/>
        </a:defRPr>
      </a:lvl8pPr>
      <a:lvl9pPr marL="1828800" algn="ctr" rtl="0" fontAlgn="base">
        <a:spcBef>
          <a:spcPct val="0"/>
        </a:spcBef>
        <a:spcAft>
          <a:spcPct val="0"/>
        </a:spcAft>
        <a:defRPr sz="2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5" name="Rectangle 1"/>
          <p:cNvSpPr>
            <a:spLocks noChangeArrowheads="1"/>
          </p:cNvSpPr>
          <p:nvPr>
            <p:ph type="title"/>
          </p:nvPr>
        </p:nvSpPr>
        <p:spPr bwMode="auto">
          <a:xfrm>
            <a:off x="889000" y="5181600"/>
            <a:ext cx="7366000" cy="1206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ransition xmlns:p14="http://schemas.microsoft.com/office/powerpoint/2010/mai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2400">
          <a:solidFill>
            <a:schemeClr val="tx1"/>
          </a:solidFill>
          <a:latin typeface="+mn-lt"/>
          <a:ea typeface="+mn-ea"/>
          <a:cs typeface="+mn-cs"/>
          <a:sym typeface="Gill Sans" charset="0"/>
        </a:defRPr>
      </a:lvl1pPr>
      <a:lvl2pPr algn="ctr" rtl="0" fontAlgn="base">
        <a:spcBef>
          <a:spcPct val="0"/>
        </a:spcBef>
        <a:spcAft>
          <a:spcPct val="0"/>
        </a:spcAft>
        <a:defRPr sz="2400">
          <a:solidFill>
            <a:schemeClr val="tx1"/>
          </a:solidFill>
          <a:latin typeface="+mn-lt"/>
          <a:ea typeface="+mn-ea"/>
          <a:cs typeface="+mn-cs"/>
          <a:sym typeface="Gill Sans" charset="0"/>
        </a:defRPr>
      </a:lvl2pPr>
      <a:lvl3pPr algn="ctr" rtl="0" fontAlgn="base">
        <a:spcBef>
          <a:spcPct val="0"/>
        </a:spcBef>
        <a:spcAft>
          <a:spcPct val="0"/>
        </a:spcAft>
        <a:defRPr sz="2400">
          <a:solidFill>
            <a:schemeClr val="tx1"/>
          </a:solidFill>
          <a:latin typeface="+mn-lt"/>
          <a:ea typeface="+mn-ea"/>
          <a:cs typeface="+mn-cs"/>
          <a:sym typeface="Gill Sans" charset="0"/>
        </a:defRPr>
      </a:lvl3pPr>
      <a:lvl4pPr algn="ctr" rtl="0" fontAlgn="base">
        <a:spcBef>
          <a:spcPct val="0"/>
        </a:spcBef>
        <a:spcAft>
          <a:spcPct val="0"/>
        </a:spcAft>
        <a:defRPr sz="2400">
          <a:solidFill>
            <a:schemeClr val="tx1"/>
          </a:solidFill>
          <a:latin typeface="+mn-lt"/>
          <a:ea typeface="+mn-ea"/>
          <a:cs typeface="+mn-cs"/>
          <a:sym typeface="Gill Sans" charset="0"/>
        </a:defRPr>
      </a:lvl4pPr>
      <a:lvl5pPr algn="ctr" rtl="0" fontAlgn="base">
        <a:spcBef>
          <a:spcPct val="0"/>
        </a:spcBef>
        <a:spcAft>
          <a:spcPct val="0"/>
        </a:spcAft>
        <a:defRPr sz="2400">
          <a:solidFill>
            <a:schemeClr val="tx1"/>
          </a:solidFill>
          <a:latin typeface="+mn-lt"/>
          <a:ea typeface="+mn-ea"/>
          <a:cs typeface="+mn-cs"/>
          <a:sym typeface="Gill Sans" charset="0"/>
        </a:defRPr>
      </a:lvl5pPr>
      <a:lvl6pPr marL="457200" algn="ctr" rtl="0" fontAlgn="base">
        <a:spcBef>
          <a:spcPct val="0"/>
        </a:spcBef>
        <a:spcAft>
          <a:spcPct val="0"/>
        </a:spcAft>
        <a:defRPr sz="2400">
          <a:solidFill>
            <a:schemeClr val="tx1"/>
          </a:solidFill>
          <a:latin typeface="+mn-lt"/>
          <a:ea typeface="+mn-ea"/>
          <a:cs typeface="+mn-cs"/>
          <a:sym typeface="Gill Sans" charset="0"/>
        </a:defRPr>
      </a:lvl6pPr>
      <a:lvl7pPr marL="914400" algn="ctr" rtl="0" fontAlgn="base">
        <a:spcBef>
          <a:spcPct val="0"/>
        </a:spcBef>
        <a:spcAft>
          <a:spcPct val="0"/>
        </a:spcAft>
        <a:defRPr sz="2400">
          <a:solidFill>
            <a:schemeClr val="tx1"/>
          </a:solidFill>
          <a:latin typeface="+mn-lt"/>
          <a:ea typeface="+mn-ea"/>
          <a:cs typeface="+mn-cs"/>
          <a:sym typeface="Gill Sans" charset="0"/>
        </a:defRPr>
      </a:lvl7pPr>
      <a:lvl8pPr marL="1371600" algn="ctr" rtl="0" fontAlgn="base">
        <a:spcBef>
          <a:spcPct val="0"/>
        </a:spcBef>
        <a:spcAft>
          <a:spcPct val="0"/>
        </a:spcAft>
        <a:defRPr sz="2400">
          <a:solidFill>
            <a:schemeClr val="tx1"/>
          </a:solidFill>
          <a:latin typeface="+mn-lt"/>
          <a:ea typeface="+mn-ea"/>
          <a:cs typeface="+mn-cs"/>
          <a:sym typeface="Gill Sans" charset="0"/>
        </a:defRPr>
      </a:lvl8pPr>
      <a:lvl9pPr marL="1828800" algn="ctr" rtl="0" fontAlgn="base">
        <a:spcBef>
          <a:spcPct val="0"/>
        </a:spcBef>
        <a:spcAft>
          <a:spcPct val="0"/>
        </a:spcAft>
        <a:defRPr sz="2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9" name="Rectangle 1"/>
          <p:cNvSpPr>
            <a:spLocks noChangeArrowheads="1"/>
          </p:cNvSpPr>
          <p:nvPr>
            <p:ph type="body" idx="1"/>
          </p:nvPr>
        </p:nvSpPr>
        <p:spPr bwMode="auto">
          <a:xfrm>
            <a:off x="444500" y="3378200"/>
            <a:ext cx="4127500" cy="232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7170" name="Rectangle 2"/>
          <p:cNvSpPr>
            <a:spLocks noChangeArrowheads="1"/>
          </p:cNvSpPr>
          <p:nvPr>
            <p:ph type="title"/>
          </p:nvPr>
        </p:nvSpPr>
        <p:spPr bwMode="auto">
          <a:xfrm>
            <a:off x="444500" y="990600"/>
            <a:ext cx="4127500" cy="232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b"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ransition xmlns:p14="http://schemas.microsoft.com/office/powerpoint/2010/main"/>
  <p:txStyles>
    <p:titleStyle>
      <a:lvl1pPr algn="ctr" rtl="0" fontAlgn="base">
        <a:spcBef>
          <a:spcPct val="0"/>
        </a:spcBef>
        <a:spcAft>
          <a:spcPct val="0"/>
        </a:spcAft>
        <a:defRPr sz="4800">
          <a:solidFill>
            <a:schemeClr val="tx1"/>
          </a:solidFill>
          <a:latin typeface="+mj-lt"/>
          <a:ea typeface="+mj-ea"/>
          <a:cs typeface="+mj-cs"/>
          <a:sym typeface="Gill Sans" charset="0"/>
        </a:defRPr>
      </a:lvl1pPr>
      <a:lvl2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2200">
          <a:solidFill>
            <a:schemeClr val="tx1"/>
          </a:solidFill>
          <a:latin typeface="+mn-lt"/>
          <a:ea typeface="+mn-ea"/>
          <a:cs typeface="+mn-cs"/>
          <a:sym typeface="Gill Sans" charset="0"/>
        </a:defRPr>
      </a:lvl1pPr>
      <a:lvl2pPr algn="ctr" rtl="0" fontAlgn="base">
        <a:spcBef>
          <a:spcPct val="0"/>
        </a:spcBef>
        <a:spcAft>
          <a:spcPct val="0"/>
        </a:spcAft>
        <a:defRPr sz="2200">
          <a:solidFill>
            <a:schemeClr val="tx1"/>
          </a:solidFill>
          <a:latin typeface="+mn-lt"/>
          <a:ea typeface="+mn-ea"/>
          <a:cs typeface="+mn-cs"/>
          <a:sym typeface="Gill Sans" charset="0"/>
        </a:defRPr>
      </a:lvl2pPr>
      <a:lvl3pPr algn="ctr" rtl="0" fontAlgn="base">
        <a:spcBef>
          <a:spcPct val="0"/>
        </a:spcBef>
        <a:spcAft>
          <a:spcPct val="0"/>
        </a:spcAft>
        <a:defRPr sz="2200">
          <a:solidFill>
            <a:schemeClr val="tx1"/>
          </a:solidFill>
          <a:latin typeface="+mn-lt"/>
          <a:ea typeface="+mn-ea"/>
          <a:cs typeface="+mn-cs"/>
          <a:sym typeface="Gill Sans" charset="0"/>
        </a:defRPr>
      </a:lvl3pPr>
      <a:lvl4pPr algn="ctr" rtl="0" fontAlgn="base">
        <a:spcBef>
          <a:spcPct val="0"/>
        </a:spcBef>
        <a:spcAft>
          <a:spcPct val="0"/>
        </a:spcAft>
        <a:defRPr sz="2200">
          <a:solidFill>
            <a:schemeClr val="tx1"/>
          </a:solidFill>
          <a:latin typeface="+mn-lt"/>
          <a:ea typeface="+mn-ea"/>
          <a:cs typeface="+mn-cs"/>
          <a:sym typeface="Gill Sans" charset="0"/>
        </a:defRPr>
      </a:lvl4pPr>
      <a:lvl5pPr algn="ctr" rtl="0" fontAlgn="base">
        <a:spcBef>
          <a:spcPct val="0"/>
        </a:spcBef>
        <a:spcAft>
          <a:spcPct val="0"/>
        </a:spcAft>
        <a:defRPr sz="2200">
          <a:solidFill>
            <a:schemeClr val="tx1"/>
          </a:solidFill>
          <a:latin typeface="+mn-lt"/>
          <a:ea typeface="+mn-ea"/>
          <a:cs typeface="+mn-cs"/>
          <a:sym typeface="Gill Sans" charset="0"/>
        </a:defRPr>
      </a:lvl5pPr>
      <a:lvl6pPr marL="457200" algn="ctr" rtl="0" fontAlgn="base">
        <a:spcBef>
          <a:spcPct val="0"/>
        </a:spcBef>
        <a:spcAft>
          <a:spcPct val="0"/>
        </a:spcAft>
        <a:defRPr sz="2200">
          <a:solidFill>
            <a:schemeClr val="tx1"/>
          </a:solidFill>
          <a:latin typeface="+mn-lt"/>
          <a:ea typeface="+mn-ea"/>
          <a:cs typeface="+mn-cs"/>
          <a:sym typeface="Gill Sans" charset="0"/>
        </a:defRPr>
      </a:lvl6pPr>
      <a:lvl7pPr marL="914400" algn="ctr" rtl="0" fontAlgn="base">
        <a:spcBef>
          <a:spcPct val="0"/>
        </a:spcBef>
        <a:spcAft>
          <a:spcPct val="0"/>
        </a:spcAft>
        <a:defRPr sz="2200">
          <a:solidFill>
            <a:schemeClr val="tx1"/>
          </a:solidFill>
          <a:latin typeface="+mn-lt"/>
          <a:ea typeface="+mn-ea"/>
          <a:cs typeface="+mn-cs"/>
          <a:sym typeface="Gill Sans" charset="0"/>
        </a:defRPr>
      </a:lvl7pPr>
      <a:lvl8pPr marL="1371600" algn="ctr" rtl="0" fontAlgn="base">
        <a:spcBef>
          <a:spcPct val="0"/>
        </a:spcBef>
        <a:spcAft>
          <a:spcPct val="0"/>
        </a:spcAft>
        <a:defRPr sz="2200">
          <a:solidFill>
            <a:schemeClr val="tx1"/>
          </a:solidFill>
          <a:latin typeface="+mn-lt"/>
          <a:ea typeface="+mn-ea"/>
          <a:cs typeface="+mn-cs"/>
          <a:sym typeface="Gill Sans" charset="0"/>
        </a:defRPr>
      </a:lvl8pPr>
      <a:lvl9pPr marL="1828800" algn="ctr" rtl="0" fontAlgn="base">
        <a:spcBef>
          <a:spcPct val="0"/>
        </a:spcBef>
        <a:spcAft>
          <a:spcPct val="0"/>
        </a:spcAft>
        <a:defRPr sz="2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3" name="Rectangle 1"/>
          <p:cNvSpPr>
            <a:spLocks noChangeArrowheads="1"/>
          </p:cNvSpPr>
          <p:nvPr>
            <p:ph type="body" idx="1"/>
          </p:nvPr>
        </p:nvSpPr>
        <p:spPr bwMode="auto">
          <a:xfrm>
            <a:off x="444500" y="3378200"/>
            <a:ext cx="4127500" cy="232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8194" name="Rectangle 2"/>
          <p:cNvSpPr>
            <a:spLocks noChangeArrowheads="1"/>
          </p:cNvSpPr>
          <p:nvPr>
            <p:ph type="title"/>
          </p:nvPr>
        </p:nvSpPr>
        <p:spPr bwMode="auto">
          <a:xfrm>
            <a:off x="444500" y="990600"/>
            <a:ext cx="4127500" cy="232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b"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ransition xmlns:p14="http://schemas.microsoft.com/office/powerpoint/2010/main"/>
  <p:txStyles>
    <p:titleStyle>
      <a:lvl1pPr algn="ctr" rtl="0" fontAlgn="base">
        <a:spcBef>
          <a:spcPct val="0"/>
        </a:spcBef>
        <a:spcAft>
          <a:spcPct val="0"/>
        </a:spcAft>
        <a:defRPr sz="4800">
          <a:solidFill>
            <a:schemeClr val="tx1"/>
          </a:solidFill>
          <a:latin typeface="+mj-lt"/>
          <a:ea typeface="+mj-ea"/>
          <a:cs typeface="+mj-cs"/>
          <a:sym typeface="Gill Sans" charset="0"/>
        </a:defRPr>
      </a:lvl1pPr>
      <a:lvl2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2200">
          <a:solidFill>
            <a:schemeClr val="tx1"/>
          </a:solidFill>
          <a:latin typeface="+mn-lt"/>
          <a:ea typeface="+mn-ea"/>
          <a:cs typeface="+mn-cs"/>
          <a:sym typeface="Gill Sans" charset="0"/>
        </a:defRPr>
      </a:lvl1pPr>
      <a:lvl2pPr algn="ctr" rtl="0" fontAlgn="base">
        <a:spcBef>
          <a:spcPct val="0"/>
        </a:spcBef>
        <a:spcAft>
          <a:spcPct val="0"/>
        </a:spcAft>
        <a:defRPr sz="2200">
          <a:solidFill>
            <a:schemeClr val="tx1"/>
          </a:solidFill>
          <a:latin typeface="+mn-lt"/>
          <a:ea typeface="+mn-ea"/>
          <a:cs typeface="+mn-cs"/>
          <a:sym typeface="Gill Sans" charset="0"/>
        </a:defRPr>
      </a:lvl2pPr>
      <a:lvl3pPr algn="ctr" rtl="0" fontAlgn="base">
        <a:spcBef>
          <a:spcPct val="0"/>
        </a:spcBef>
        <a:spcAft>
          <a:spcPct val="0"/>
        </a:spcAft>
        <a:defRPr sz="2200">
          <a:solidFill>
            <a:schemeClr val="tx1"/>
          </a:solidFill>
          <a:latin typeface="+mn-lt"/>
          <a:ea typeface="+mn-ea"/>
          <a:cs typeface="+mn-cs"/>
          <a:sym typeface="Gill Sans" charset="0"/>
        </a:defRPr>
      </a:lvl3pPr>
      <a:lvl4pPr algn="ctr" rtl="0" fontAlgn="base">
        <a:spcBef>
          <a:spcPct val="0"/>
        </a:spcBef>
        <a:spcAft>
          <a:spcPct val="0"/>
        </a:spcAft>
        <a:defRPr sz="2200">
          <a:solidFill>
            <a:schemeClr val="tx1"/>
          </a:solidFill>
          <a:latin typeface="+mn-lt"/>
          <a:ea typeface="+mn-ea"/>
          <a:cs typeface="+mn-cs"/>
          <a:sym typeface="Gill Sans" charset="0"/>
        </a:defRPr>
      </a:lvl4pPr>
      <a:lvl5pPr algn="ctr" rtl="0" fontAlgn="base">
        <a:spcBef>
          <a:spcPct val="0"/>
        </a:spcBef>
        <a:spcAft>
          <a:spcPct val="0"/>
        </a:spcAft>
        <a:defRPr sz="2200">
          <a:solidFill>
            <a:schemeClr val="tx1"/>
          </a:solidFill>
          <a:latin typeface="+mn-lt"/>
          <a:ea typeface="+mn-ea"/>
          <a:cs typeface="+mn-cs"/>
          <a:sym typeface="Gill Sans" charset="0"/>
        </a:defRPr>
      </a:lvl5pPr>
      <a:lvl6pPr marL="457200" algn="ctr" rtl="0" fontAlgn="base">
        <a:spcBef>
          <a:spcPct val="0"/>
        </a:spcBef>
        <a:spcAft>
          <a:spcPct val="0"/>
        </a:spcAft>
        <a:defRPr sz="2200">
          <a:solidFill>
            <a:schemeClr val="tx1"/>
          </a:solidFill>
          <a:latin typeface="+mn-lt"/>
          <a:ea typeface="+mn-ea"/>
          <a:cs typeface="+mn-cs"/>
          <a:sym typeface="Gill Sans" charset="0"/>
        </a:defRPr>
      </a:lvl6pPr>
      <a:lvl7pPr marL="914400" algn="ctr" rtl="0" fontAlgn="base">
        <a:spcBef>
          <a:spcPct val="0"/>
        </a:spcBef>
        <a:spcAft>
          <a:spcPct val="0"/>
        </a:spcAft>
        <a:defRPr sz="2200">
          <a:solidFill>
            <a:schemeClr val="tx1"/>
          </a:solidFill>
          <a:latin typeface="+mn-lt"/>
          <a:ea typeface="+mn-ea"/>
          <a:cs typeface="+mn-cs"/>
          <a:sym typeface="Gill Sans" charset="0"/>
        </a:defRPr>
      </a:lvl7pPr>
      <a:lvl8pPr marL="1371600" algn="ctr" rtl="0" fontAlgn="base">
        <a:spcBef>
          <a:spcPct val="0"/>
        </a:spcBef>
        <a:spcAft>
          <a:spcPct val="0"/>
        </a:spcAft>
        <a:defRPr sz="2200">
          <a:solidFill>
            <a:schemeClr val="tx1"/>
          </a:solidFill>
          <a:latin typeface="+mn-lt"/>
          <a:ea typeface="+mn-ea"/>
          <a:cs typeface="+mn-cs"/>
          <a:sym typeface="Gill Sans" charset="0"/>
        </a:defRPr>
      </a:lvl8pPr>
      <a:lvl9pPr marL="1828800" algn="ctr" rtl="0" fontAlgn="base">
        <a:spcBef>
          <a:spcPct val="0"/>
        </a:spcBef>
        <a:spcAft>
          <a:spcPct val="0"/>
        </a:spcAft>
        <a:defRPr sz="2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7" name="Rectangle 1"/>
          <p:cNvSpPr>
            <a:spLocks noChangeArrowheads="1"/>
          </p:cNvSpPr>
          <p:nvPr>
            <p:ph type="title"/>
          </p:nvPr>
        </p:nvSpPr>
        <p:spPr bwMode="auto">
          <a:xfrm>
            <a:off x="889000" y="177800"/>
            <a:ext cx="7366000" cy="171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ransition xmlns:p14="http://schemas.microsoft.com/office/powerpoint/2010/mai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985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1pPr>
      <a:lvl2pPr marL="10414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2pPr>
      <a:lvl3pPr marL="13843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3pPr>
      <a:lvl4pPr marL="17399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4pPr>
      <a:lvl5pPr marL="20828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5pPr>
      <a:lvl6pPr marL="25400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6pPr>
      <a:lvl7pPr marL="29972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7pPr>
      <a:lvl8pPr marL="34544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8pPr>
      <a:lvl9pPr marL="39116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 Id="rId3" Type="http://schemas.openxmlformats.org/officeDocument/2006/relationships/image" Target="../media/image1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1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ph type="title"/>
          </p:nvPr>
        </p:nvSpPr>
        <p:spPr>
          <a:xfrm>
            <a:off x="584200" y="2641600"/>
            <a:ext cx="7772400" cy="1143000"/>
          </a:xfrm>
          <a:ln/>
        </p:spPr>
        <p:txBody>
          <a:bodyPr/>
          <a:lstStyle/>
          <a:p>
            <a:r>
              <a:rPr lang="en-US" sz="4400"/>
              <a:t>UNCERTAINTY</a:t>
            </a:r>
          </a:p>
        </p:txBody>
      </p:sp>
      <p:sp>
        <p:nvSpPr>
          <p:cNvPr id="15362" name="Rectangle 2"/>
          <p:cNvSpPr>
            <a:spLocks noChangeArrowheads="1"/>
          </p:cNvSpPr>
          <p:nvPr>
            <p:ph type="body" idx="1"/>
          </p:nvPr>
        </p:nvSpPr>
        <p:spPr>
          <a:xfrm>
            <a:off x="1371600" y="3784600"/>
            <a:ext cx="6400800" cy="1752600"/>
          </a:xfrm>
          <a:ln/>
        </p:spPr>
        <p:txBody>
          <a:bodyPr/>
          <a:lstStyle/>
          <a:p>
            <a:pPr marL="39688" indent="0" algn="ctr">
              <a:buFont typeface="Gill Sans" charset="0"/>
              <a:buNone/>
            </a:pPr>
            <a:r>
              <a:rPr lang="en-US" sz="2200" i="1"/>
              <a:t>In which we see what an agent should do when not all is crystal-clear.</a:t>
            </a:r>
          </a:p>
        </p:txBody>
      </p:sp>
    </p:spTree>
  </p:cSld>
  <p:clrMapOvr>
    <a:masterClrMapping/>
  </p:clrMapOvr>
  <p:transition xmlns:p14="http://schemas.microsoft.com/office/powerpoint/2010/mai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 Box 1"/>
          <p:cNvSpPr txBox="1">
            <a:spLocks noChangeArrowheads="1"/>
          </p:cNvSpPr>
          <p:nvPr/>
        </p:nvSpPr>
        <p:spPr bwMode="auto">
          <a:xfrm>
            <a:off x="8851900" y="64897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4B98DA96-8CA3-6949-BB52-8EB1BB4408DF}" type="slidenum">
              <a:rPr lang="en-US">
                <a:cs typeface="Gill Sans" charset="0"/>
              </a:rPr>
              <a:pPr algn="ctr"/>
              <a:t>10</a:t>
            </a:fld>
            <a:endParaRPr lang="en-US">
              <a:cs typeface="Gill Sans" charset="0"/>
            </a:endParaRPr>
          </a:p>
        </p:txBody>
      </p:sp>
      <p:sp>
        <p:nvSpPr>
          <p:cNvPr id="24578" name="Rectangle 2"/>
          <p:cNvSpPr>
            <a:spLocks noChangeArrowheads="1"/>
          </p:cNvSpPr>
          <p:nvPr>
            <p:ph type="title"/>
          </p:nvPr>
        </p:nvSpPr>
        <p:spPr>
          <a:xfrm>
            <a:off x="889000" y="-330200"/>
            <a:ext cx="7366000" cy="1714500"/>
          </a:xfrm>
          <a:ln/>
        </p:spPr>
        <p:txBody>
          <a:bodyPr/>
          <a:lstStyle/>
          <a:p>
            <a:r>
              <a:rPr lang="en-US"/>
              <a:t>Probability</a:t>
            </a:r>
          </a:p>
        </p:txBody>
      </p:sp>
      <p:sp>
        <p:nvSpPr>
          <p:cNvPr id="24579" name="Rectangle 3"/>
          <p:cNvSpPr>
            <a:spLocks noChangeArrowheads="1"/>
          </p:cNvSpPr>
          <p:nvPr>
            <p:ph type="body" idx="1"/>
          </p:nvPr>
        </p:nvSpPr>
        <p:spPr>
          <a:xfrm>
            <a:off x="393700" y="1384300"/>
            <a:ext cx="8585200" cy="4851400"/>
          </a:xfrm>
          <a:ln/>
        </p:spPr>
        <p:txBody>
          <a:bodyPr/>
          <a:lstStyle/>
          <a:p>
            <a:pPr marL="698500"/>
            <a:r>
              <a:rPr lang="en-US"/>
              <a:t>Probabilistic Statement</a:t>
            </a:r>
          </a:p>
          <a:p>
            <a:pPr marL="1041400" lvl="1"/>
            <a:r>
              <a:rPr lang="ja-JP" altLang="en-US" i="1">
                <a:latin typeface="Arial"/>
              </a:rPr>
              <a:t>“</a:t>
            </a:r>
            <a:r>
              <a:rPr lang="en-US" i="1"/>
              <a:t>There is a 70% chance of an empty battery if the portable CD player does not give a sound.</a:t>
            </a:r>
            <a:r>
              <a:rPr lang="ja-JP" altLang="en-US" i="1">
                <a:latin typeface="Arial"/>
              </a:rPr>
              <a:t>”</a:t>
            </a:r>
            <a:endParaRPr lang="en-US" i="1"/>
          </a:p>
          <a:p>
            <a:pPr marL="698500"/>
            <a:r>
              <a:rPr lang="en-US"/>
              <a:t>Combined uncertainty</a:t>
            </a:r>
          </a:p>
          <a:p>
            <a:pPr marL="1041400" lvl="1"/>
            <a:r>
              <a:rPr lang="en-US"/>
              <a:t>From two different sources</a:t>
            </a:r>
          </a:p>
          <a:p>
            <a:pPr marL="1041400" lvl="1"/>
            <a:r>
              <a:rPr lang="ja-JP" altLang="en-US">
                <a:latin typeface="Arial"/>
              </a:rPr>
              <a:t>“</a:t>
            </a:r>
            <a:r>
              <a:rPr lang="en-US"/>
              <a:t>Unknown</a:t>
            </a:r>
            <a:r>
              <a:rPr lang="ja-JP" altLang="en-US">
                <a:latin typeface="Arial"/>
              </a:rPr>
              <a:t>”</a:t>
            </a:r>
            <a:r>
              <a:rPr lang="en-US"/>
              <a:t>: non-existing knowledge</a:t>
            </a:r>
          </a:p>
          <a:p>
            <a:pPr marL="1041400" lvl="1"/>
            <a:r>
              <a:rPr lang="ja-JP" altLang="en-US">
                <a:latin typeface="Arial"/>
              </a:rPr>
              <a:t>“</a:t>
            </a:r>
            <a:r>
              <a:rPr lang="en-US"/>
              <a:t>Incomplete</a:t>
            </a:r>
            <a:r>
              <a:rPr lang="ja-JP" altLang="en-US">
                <a:latin typeface="Arial"/>
              </a:rPr>
              <a:t>”</a:t>
            </a:r>
            <a:r>
              <a:rPr lang="en-US"/>
              <a:t>: existing knowledge too complex</a:t>
            </a:r>
          </a:p>
        </p:txBody>
      </p:sp>
      <p:sp>
        <p:nvSpPr>
          <p:cNvPr id="24580" name="Rectangle 4"/>
          <p:cNvSpPr>
            <a:spLocks/>
          </p:cNvSpPr>
          <p:nvPr/>
        </p:nvSpPr>
        <p:spPr bwMode="auto">
          <a:xfrm>
            <a:off x="-279400" y="64897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Uncertainty</a:t>
            </a:r>
          </a:p>
        </p:txBody>
      </p:sp>
    </p:spTree>
  </p:cSld>
  <p:clrMapOvr>
    <a:masterClrMapping/>
  </p:clrMapOvr>
  <p:transition xmlns:p14="http://schemas.microsoft.com/office/powerpoint/2010/mai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 Box 1"/>
          <p:cNvSpPr txBox="1">
            <a:spLocks noChangeArrowheads="1"/>
          </p:cNvSpPr>
          <p:nvPr/>
        </p:nvSpPr>
        <p:spPr bwMode="auto">
          <a:xfrm>
            <a:off x="8839200" y="65151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1F69869A-CD35-FC49-8692-A7A79BBFAC03}" type="slidenum">
              <a:rPr lang="en-US">
                <a:cs typeface="Gill Sans" charset="0"/>
              </a:rPr>
              <a:pPr algn="ctr"/>
              <a:t>11</a:t>
            </a:fld>
            <a:endParaRPr lang="en-US">
              <a:cs typeface="Gill Sans" charset="0"/>
            </a:endParaRPr>
          </a:p>
        </p:txBody>
      </p:sp>
      <p:sp>
        <p:nvSpPr>
          <p:cNvPr id="25602" name="Rectangle 2"/>
          <p:cNvSpPr>
            <a:spLocks noChangeArrowheads="1"/>
          </p:cNvSpPr>
          <p:nvPr>
            <p:ph type="title"/>
          </p:nvPr>
        </p:nvSpPr>
        <p:spPr>
          <a:ln/>
        </p:spPr>
        <p:txBody>
          <a:bodyPr/>
          <a:lstStyle/>
          <a:p>
            <a:r>
              <a:rPr lang="en-US"/>
              <a:t>Question</a:t>
            </a:r>
          </a:p>
        </p:txBody>
      </p:sp>
      <p:sp>
        <p:nvSpPr>
          <p:cNvPr id="25603" name="Rectangle 3"/>
          <p:cNvSpPr>
            <a:spLocks noChangeArrowheads="1"/>
          </p:cNvSpPr>
          <p:nvPr>
            <p:ph type="body" idx="1"/>
          </p:nvPr>
        </p:nvSpPr>
        <p:spPr>
          <a:xfrm>
            <a:off x="0" y="1143000"/>
            <a:ext cx="8966200" cy="4965700"/>
          </a:xfrm>
          <a:ln/>
        </p:spPr>
        <p:txBody>
          <a:bodyPr/>
          <a:lstStyle/>
          <a:p>
            <a:pPr marL="698500"/>
            <a:r>
              <a:rPr lang="en-US"/>
              <a:t>True or False?</a:t>
            </a:r>
          </a:p>
          <a:p>
            <a:pPr marL="1041400" lvl="1"/>
            <a:r>
              <a:rPr lang="en-US"/>
              <a:t>Probabilistic Theory has the same ontological commitment as logics:</a:t>
            </a:r>
          </a:p>
          <a:p>
            <a:pPr marL="1041400" lvl="1"/>
            <a:r>
              <a:rPr lang="en-US"/>
              <a:t>Facts hold or do not hold in the world</a:t>
            </a:r>
          </a:p>
        </p:txBody>
      </p:sp>
      <p:sp>
        <p:nvSpPr>
          <p:cNvPr id="25604" name="Rectangle 4"/>
          <p:cNvSpPr>
            <a:spLocks/>
          </p:cNvSpPr>
          <p:nvPr/>
        </p:nvSpPr>
        <p:spPr bwMode="auto">
          <a:xfrm>
            <a:off x="-279400" y="64897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Uncertainty</a:t>
            </a:r>
          </a:p>
        </p:txBody>
      </p:sp>
    </p:spTree>
  </p:cSld>
  <p:clrMapOvr>
    <a:masterClrMapping/>
  </p:clrMapOvr>
  <p:transition xmlns:p14="http://schemas.microsoft.com/office/powerpoint/2010/mai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 Box 1"/>
          <p:cNvSpPr txBox="1">
            <a:spLocks noChangeArrowheads="1"/>
          </p:cNvSpPr>
          <p:nvPr/>
        </p:nvSpPr>
        <p:spPr bwMode="auto">
          <a:xfrm>
            <a:off x="8851900" y="66294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7A3A798E-297F-E146-80ED-BDFB94B17BD2}" type="slidenum">
              <a:rPr lang="en-US">
                <a:cs typeface="Gill Sans" charset="0"/>
              </a:rPr>
              <a:pPr algn="ctr"/>
              <a:t>12</a:t>
            </a:fld>
            <a:endParaRPr lang="en-US">
              <a:cs typeface="Gill Sans" charset="0"/>
            </a:endParaRPr>
          </a:p>
        </p:txBody>
      </p:sp>
      <p:sp>
        <p:nvSpPr>
          <p:cNvPr id="26626" name="Rectangle 2"/>
          <p:cNvSpPr>
            <a:spLocks noChangeArrowheads="1"/>
          </p:cNvSpPr>
          <p:nvPr>
            <p:ph type="title"/>
          </p:nvPr>
        </p:nvSpPr>
        <p:spPr>
          <a:xfrm>
            <a:off x="889000" y="-368300"/>
            <a:ext cx="7366000" cy="1714500"/>
          </a:xfrm>
          <a:ln/>
        </p:spPr>
        <p:txBody>
          <a:bodyPr/>
          <a:lstStyle/>
          <a:p>
            <a:r>
              <a:rPr lang="en-US"/>
              <a:t>Different AI Logics</a:t>
            </a:r>
          </a:p>
        </p:txBody>
      </p:sp>
      <p:sp>
        <p:nvSpPr>
          <p:cNvPr id="26627" name="Rectangle 3"/>
          <p:cNvSpPr>
            <a:spLocks noChangeArrowheads="1"/>
          </p:cNvSpPr>
          <p:nvPr>
            <p:ph type="body" idx="1"/>
          </p:nvPr>
        </p:nvSpPr>
        <p:spPr>
          <a:xfrm>
            <a:off x="228600" y="1193800"/>
            <a:ext cx="4343400" cy="5334000"/>
          </a:xfrm>
          <a:ln/>
        </p:spPr>
        <p:txBody>
          <a:bodyPr/>
          <a:lstStyle/>
          <a:p>
            <a:pPr marL="698500"/>
            <a:r>
              <a:rPr lang="en-US" sz="2400"/>
              <a:t>Logic languages</a:t>
            </a:r>
          </a:p>
          <a:p>
            <a:pPr marL="1041400" lvl="1"/>
            <a:r>
              <a:rPr lang="ja-JP" altLang="en-US" sz="2000">
                <a:latin typeface="Arial"/>
              </a:rPr>
              <a:t>“</a:t>
            </a:r>
            <a:r>
              <a:rPr lang="en-US" sz="2000"/>
              <a:t>Logics</a:t>
            </a:r>
            <a:r>
              <a:rPr lang="ja-JP" altLang="en-US" sz="2000">
                <a:latin typeface="Arial"/>
              </a:rPr>
              <a:t>”</a:t>
            </a:r>
            <a:endParaRPr lang="en-US" sz="2000"/>
          </a:p>
          <a:p>
            <a:pPr marL="1041400" lvl="1"/>
            <a:r>
              <a:rPr lang="en-US" sz="2000"/>
              <a:t>Characterized through language elements (logic constants)</a:t>
            </a:r>
          </a:p>
          <a:p>
            <a:pPr marL="1041400" lvl="1"/>
            <a:r>
              <a:rPr lang="en-US" sz="2000"/>
              <a:t>Facts? Objects?</a:t>
            </a:r>
          </a:p>
          <a:p>
            <a:pPr marL="1041400" lvl="1"/>
            <a:r>
              <a:rPr lang="en-US" sz="2000"/>
              <a:t>Time? Belief?</a:t>
            </a:r>
          </a:p>
          <a:p>
            <a:pPr marL="1041400" lvl="1"/>
            <a:r>
              <a:rPr lang="en-US" sz="2000"/>
              <a:t>Ontological commitment (wrt. reality, what exists in world)</a:t>
            </a:r>
          </a:p>
          <a:p>
            <a:pPr marL="1041400" lvl="1"/>
            <a:r>
              <a:rPr lang="en-US" sz="2000"/>
              <a:t>Epistemological commitment (what an agent believes about facts)</a:t>
            </a:r>
          </a:p>
        </p:txBody>
      </p:sp>
      <p:sp>
        <p:nvSpPr>
          <p:cNvPr id="26628" name="Rectangle 4"/>
          <p:cNvSpPr>
            <a:spLocks/>
          </p:cNvSpPr>
          <p:nvPr/>
        </p:nvSpPr>
        <p:spPr bwMode="auto">
          <a:xfrm>
            <a:off x="4584700" y="1360488"/>
            <a:ext cx="4381500" cy="5029200"/>
          </a:xfrm>
          <a:prstGeom prst="rect">
            <a:avLst/>
          </a:prstGeom>
          <a:solidFill>
            <a:srgbClr val="FEE9AA"/>
          </a:solidFill>
          <a:ln w="25400" cap="flat">
            <a:solidFill>
              <a:schemeClr val="tx1"/>
            </a:solidFill>
            <a:prstDash val="solid"/>
            <a:miter lim="800000"/>
            <a:headEnd type="none" w="med" len="med"/>
            <a:tailEnd type="none" w="med" len="med"/>
          </a:ln>
          <a:effectLst>
            <a:outerShdw blurRad="63500" dist="101600" dir="2700000" algn="ctr" rotWithShape="0">
              <a:schemeClr val="bg2">
                <a:alpha val="75000"/>
              </a:schemeClr>
            </a:outerShdw>
          </a:effectLst>
        </p:spPr>
        <p:txBody>
          <a:bodyPr lIns="0" tIns="0" rIns="0" bIns="0"/>
          <a:lstStyle/>
          <a:p>
            <a:endParaRPr lang="en-US"/>
          </a:p>
        </p:txBody>
      </p:sp>
      <p:grpSp>
        <p:nvGrpSpPr>
          <p:cNvPr id="26629" name="Group 5"/>
          <p:cNvGrpSpPr>
            <a:grpSpLocks/>
          </p:cNvGrpSpPr>
          <p:nvPr/>
        </p:nvGrpSpPr>
        <p:grpSpPr bwMode="auto">
          <a:xfrm>
            <a:off x="4783138" y="2444750"/>
            <a:ext cx="3983037" cy="762000"/>
            <a:chOff x="0" y="0"/>
            <a:chExt cx="2509" cy="479"/>
          </a:xfrm>
        </p:grpSpPr>
        <p:grpSp>
          <p:nvGrpSpPr>
            <p:cNvPr id="26630" name="Group 6"/>
            <p:cNvGrpSpPr>
              <a:grpSpLocks/>
            </p:cNvGrpSpPr>
            <p:nvPr/>
          </p:nvGrpSpPr>
          <p:grpSpPr bwMode="auto">
            <a:xfrm>
              <a:off x="0" y="0"/>
              <a:ext cx="836" cy="479"/>
              <a:chOff x="0" y="0"/>
              <a:chExt cx="836" cy="479"/>
            </a:xfrm>
          </p:grpSpPr>
          <p:sp>
            <p:nvSpPr>
              <p:cNvPr id="26631" name="Rectangle 7"/>
              <p:cNvSpPr>
                <a:spLocks/>
              </p:cNvSpPr>
              <p:nvPr/>
            </p:nvSpPr>
            <p:spPr bwMode="auto">
              <a:xfrm>
                <a:off x="0" y="0"/>
                <a:ext cx="836" cy="479"/>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6632" name="Rectangle 8"/>
              <p:cNvSpPr>
                <a:spLocks/>
              </p:cNvSpPr>
              <p:nvPr/>
            </p:nvSpPr>
            <p:spPr bwMode="auto">
              <a:xfrm>
                <a:off x="20" y="74"/>
                <a:ext cx="597" cy="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400">
                    <a:solidFill>
                      <a:schemeClr val="tx1"/>
                    </a:solidFill>
                    <a:latin typeface="Arial" charset="0"/>
                    <a:ea typeface="ＭＳ Ｐゴシック" charset="0"/>
                    <a:cs typeface="Arial" charset="0"/>
                    <a:sym typeface="Arial" charset="0"/>
                  </a:rPr>
                  <a:t>Propositional logic</a:t>
                </a:r>
              </a:p>
            </p:txBody>
          </p:sp>
        </p:grpSp>
        <p:grpSp>
          <p:nvGrpSpPr>
            <p:cNvPr id="26633" name="Group 9"/>
            <p:cNvGrpSpPr>
              <a:grpSpLocks/>
            </p:cNvGrpSpPr>
            <p:nvPr/>
          </p:nvGrpSpPr>
          <p:grpSpPr bwMode="auto">
            <a:xfrm>
              <a:off x="836" y="0"/>
              <a:ext cx="837" cy="479"/>
              <a:chOff x="0" y="0"/>
              <a:chExt cx="837" cy="479"/>
            </a:xfrm>
          </p:grpSpPr>
          <p:sp>
            <p:nvSpPr>
              <p:cNvPr id="26634" name="Rectangle 10"/>
              <p:cNvSpPr>
                <a:spLocks/>
              </p:cNvSpPr>
              <p:nvPr/>
            </p:nvSpPr>
            <p:spPr bwMode="auto">
              <a:xfrm>
                <a:off x="0" y="0"/>
                <a:ext cx="837" cy="479"/>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6635" name="Rectangle 11"/>
              <p:cNvSpPr>
                <a:spLocks/>
              </p:cNvSpPr>
              <p:nvPr/>
            </p:nvSpPr>
            <p:spPr bwMode="auto">
              <a:xfrm>
                <a:off x="217" y="144"/>
                <a:ext cx="402"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400">
                    <a:solidFill>
                      <a:schemeClr val="tx1"/>
                    </a:solidFill>
                    <a:latin typeface="Arial" charset="0"/>
                    <a:ea typeface="ＭＳ Ｐゴシック" charset="0"/>
                    <a:cs typeface="Arial" charset="0"/>
                    <a:sym typeface="Arial" charset="0"/>
                  </a:rPr>
                  <a:t>Facts</a:t>
                </a:r>
              </a:p>
            </p:txBody>
          </p:sp>
        </p:grpSp>
        <p:grpSp>
          <p:nvGrpSpPr>
            <p:cNvPr id="26636" name="Group 12"/>
            <p:cNvGrpSpPr>
              <a:grpSpLocks/>
            </p:cNvGrpSpPr>
            <p:nvPr/>
          </p:nvGrpSpPr>
          <p:grpSpPr bwMode="auto">
            <a:xfrm>
              <a:off x="1673" y="0"/>
              <a:ext cx="836" cy="479"/>
              <a:chOff x="0" y="0"/>
              <a:chExt cx="836" cy="479"/>
            </a:xfrm>
          </p:grpSpPr>
          <p:sp>
            <p:nvSpPr>
              <p:cNvPr id="26637" name="Rectangle 13"/>
              <p:cNvSpPr>
                <a:spLocks/>
              </p:cNvSpPr>
              <p:nvPr/>
            </p:nvSpPr>
            <p:spPr bwMode="auto">
              <a:xfrm>
                <a:off x="0" y="0"/>
                <a:ext cx="836" cy="479"/>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6638" name="Rectangle 14"/>
              <p:cNvSpPr>
                <a:spLocks/>
              </p:cNvSpPr>
              <p:nvPr/>
            </p:nvSpPr>
            <p:spPr bwMode="auto">
              <a:xfrm>
                <a:off x="44" y="74"/>
                <a:ext cx="747" cy="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400">
                    <a:solidFill>
                      <a:schemeClr val="tx1"/>
                    </a:solidFill>
                    <a:latin typeface="Arial" charset="0"/>
                    <a:ea typeface="ＭＳ Ｐゴシック" charset="0"/>
                    <a:cs typeface="Arial" charset="0"/>
                    <a:sym typeface="Arial" charset="0"/>
                  </a:rPr>
                  <a:t>True/False/Unknown</a:t>
                </a:r>
              </a:p>
            </p:txBody>
          </p:sp>
        </p:grpSp>
      </p:grpSp>
      <p:grpSp>
        <p:nvGrpSpPr>
          <p:cNvPr id="26639" name="Group 15"/>
          <p:cNvGrpSpPr>
            <a:grpSpLocks/>
          </p:cNvGrpSpPr>
          <p:nvPr/>
        </p:nvGrpSpPr>
        <p:grpSpPr bwMode="auto">
          <a:xfrm>
            <a:off x="4783138" y="1543050"/>
            <a:ext cx="3983037" cy="763588"/>
            <a:chOff x="0" y="0"/>
            <a:chExt cx="2509" cy="481"/>
          </a:xfrm>
        </p:grpSpPr>
        <p:grpSp>
          <p:nvGrpSpPr>
            <p:cNvPr id="26640" name="Group 16"/>
            <p:cNvGrpSpPr>
              <a:grpSpLocks/>
            </p:cNvGrpSpPr>
            <p:nvPr/>
          </p:nvGrpSpPr>
          <p:grpSpPr bwMode="auto">
            <a:xfrm>
              <a:off x="0" y="0"/>
              <a:ext cx="836" cy="481"/>
              <a:chOff x="0" y="0"/>
              <a:chExt cx="836" cy="481"/>
            </a:xfrm>
          </p:grpSpPr>
          <p:sp>
            <p:nvSpPr>
              <p:cNvPr id="26641" name="Rectangle 17"/>
              <p:cNvSpPr>
                <a:spLocks/>
              </p:cNvSpPr>
              <p:nvPr/>
            </p:nvSpPr>
            <p:spPr bwMode="auto">
              <a:xfrm>
                <a:off x="0" y="0"/>
                <a:ext cx="836" cy="481"/>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6642" name="Rectangle 18"/>
              <p:cNvSpPr>
                <a:spLocks/>
              </p:cNvSpPr>
              <p:nvPr/>
            </p:nvSpPr>
            <p:spPr bwMode="auto">
              <a:xfrm>
                <a:off x="119" y="75"/>
                <a:ext cx="597"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400">
                    <a:solidFill>
                      <a:schemeClr val="tx1"/>
                    </a:solidFill>
                    <a:latin typeface="Arial" charset="0"/>
                    <a:ea typeface="ＭＳ Ｐゴシック" charset="0"/>
                    <a:cs typeface="Arial" charset="0"/>
                    <a:sym typeface="Arial" charset="0"/>
                  </a:rPr>
                  <a:t>Logic language</a:t>
                </a:r>
              </a:p>
            </p:txBody>
          </p:sp>
        </p:grpSp>
        <p:grpSp>
          <p:nvGrpSpPr>
            <p:cNvPr id="26643" name="Group 19"/>
            <p:cNvGrpSpPr>
              <a:grpSpLocks/>
            </p:cNvGrpSpPr>
            <p:nvPr/>
          </p:nvGrpSpPr>
          <p:grpSpPr bwMode="auto">
            <a:xfrm>
              <a:off x="836" y="0"/>
              <a:ext cx="837" cy="481"/>
              <a:chOff x="0" y="0"/>
              <a:chExt cx="837" cy="481"/>
            </a:xfrm>
          </p:grpSpPr>
          <p:sp>
            <p:nvSpPr>
              <p:cNvPr id="26644" name="Rectangle 20"/>
              <p:cNvSpPr>
                <a:spLocks/>
              </p:cNvSpPr>
              <p:nvPr/>
            </p:nvSpPr>
            <p:spPr bwMode="auto">
              <a:xfrm>
                <a:off x="0" y="0"/>
                <a:ext cx="837" cy="481"/>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6645" name="Rectangle 21"/>
              <p:cNvSpPr>
                <a:spLocks/>
              </p:cNvSpPr>
              <p:nvPr/>
            </p:nvSpPr>
            <p:spPr bwMode="auto">
              <a:xfrm>
                <a:off x="16" y="75"/>
                <a:ext cx="804"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400">
                    <a:solidFill>
                      <a:schemeClr val="tx1"/>
                    </a:solidFill>
                    <a:latin typeface="Arial" charset="0"/>
                    <a:ea typeface="ＭＳ Ｐゴシック" charset="0"/>
                    <a:cs typeface="Arial" charset="0"/>
                    <a:sym typeface="Arial" charset="0"/>
                  </a:rPr>
                  <a:t>Ontological commitment</a:t>
                </a:r>
              </a:p>
            </p:txBody>
          </p:sp>
        </p:grpSp>
        <p:grpSp>
          <p:nvGrpSpPr>
            <p:cNvPr id="26646" name="Group 22"/>
            <p:cNvGrpSpPr>
              <a:grpSpLocks/>
            </p:cNvGrpSpPr>
            <p:nvPr/>
          </p:nvGrpSpPr>
          <p:grpSpPr bwMode="auto">
            <a:xfrm>
              <a:off x="1673" y="0"/>
              <a:ext cx="836" cy="481"/>
              <a:chOff x="0" y="0"/>
              <a:chExt cx="836" cy="481"/>
            </a:xfrm>
          </p:grpSpPr>
          <p:sp>
            <p:nvSpPr>
              <p:cNvPr id="26647" name="Rectangle 23"/>
              <p:cNvSpPr>
                <a:spLocks/>
              </p:cNvSpPr>
              <p:nvPr/>
            </p:nvSpPr>
            <p:spPr bwMode="auto">
              <a:xfrm>
                <a:off x="0" y="0"/>
                <a:ext cx="836" cy="481"/>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6648" name="Rectangle 24"/>
              <p:cNvSpPr>
                <a:spLocks/>
              </p:cNvSpPr>
              <p:nvPr/>
            </p:nvSpPr>
            <p:spPr bwMode="auto">
              <a:xfrm>
                <a:off x="63" y="5"/>
                <a:ext cx="709" cy="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100">
                    <a:solidFill>
                      <a:schemeClr val="tx1"/>
                    </a:solidFill>
                    <a:latin typeface="Arial" charset="0"/>
                    <a:ea typeface="ＭＳ Ｐゴシック" charset="0"/>
                    <a:cs typeface="Arial" charset="0"/>
                    <a:sym typeface="Arial" charset="0"/>
                  </a:rPr>
                  <a:t>Epistemological commitment</a:t>
                </a:r>
              </a:p>
            </p:txBody>
          </p:sp>
        </p:grpSp>
      </p:grpSp>
      <p:grpSp>
        <p:nvGrpSpPr>
          <p:cNvPr id="26649" name="Group 25"/>
          <p:cNvGrpSpPr>
            <a:grpSpLocks/>
          </p:cNvGrpSpPr>
          <p:nvPr/>
        </p:nvGrpSpPr>
        <p:grpSpPr bwMode="auto">
          <a:xfrm>
            <a:off x="4794250" y="3209925"/>
            <a:ext cx="3949700" cy="701675"/>
            <a:chOff x="0" y="0"/>
            <a:chExt cx="2488" cy="442"/>
          </a:xfrm>
        </p:grpSpPr>
        <p:grpSp>
          <p:nvGrpSpPr>
            <p:cNvPr id="26650" name="Group 26"/>
            <p:cNvGrpSpPr>
              <a:grpSpLocks/>
            </p:cNvGrpSpPr>
            <p:nvPr/>
          </p:nvGrpSpPr>
          <p:grpSpPr bwMode="auto">
            <a:xfrm>
              <a:off x="0" y="0"/>
              <a:ext cx="829" cy="442"/>
              <a:chOff x="0" y="0"/>
              <a:chExt cx="829" cy="442"/>
            </a:xfrm>
          </p:grpSpPr>
          <p:sp>
            <p:nvSpPr>
              <p:cNvPr id="26651" name="Rectangle 27"/>
              <p:cNvSpPr>
                <a:spLocks/>
              </p:cNvSpPr>
              <p:nvPr/>
            </p:nvSpPr>
            <p:spPr bwMode="auto">
              <a:xfrm>
                <a:off x="0" y="0"/>
                <a:ext cx="829" cy="442"/>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6652" name="Rectangle 28"/>
              <p:cNvSpPr>
                <a:spLocks/>
              </p:cNvSpPr>
              <p:nvPr/>
            </p:nvSpPr>
            <p:spPr bwMode="auto">
              <a:xfrm>
                <a:off x="241" y="133"/>
                <a:ext cx="274"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400">
                    <a:solidFill>
                      <a:schemeClr val="tx1"/>
                    </a:solidFill>
                    <a:latin typeface="Arial" charset="0"/>
                    <a:ea typeface="ＭＳ Ｐゴシック" charset="0"/>
                    <a:cs typeface="Arial" charset="0"/>
                    <a:sym typeface="Arial" charset="0"/>
                  </a:rPr>
                  <a:t>FOL</a:t>
                </a:r>
              </a:p>
            </p:txBody>
          </p:sp>
        </p:grpSp>
        <p:grpSp>
          <p:nvGrpSpPr>
            <p:cNvPr id="26653" name="Group 29"/>
            <p:cNvGrpSpPr>
              <a:grpSpLocks/>
            </p:cNvGrpSpPr>
            <p:nvPr/>
          </p:nvGrpSpPr>
          <p:grpSpPr bwMode="auto">
            <a:xfrm>
              <a:off x="829" y="0"/>
              <a:ext cx="830" cy="442"/>
              <a:chOff x="0" y="0"/>
              <a:chExt cx="830" cy="442"/>
            </a:xfrm>
          </p:grpSpPr>
          <p:sp>
            <p:nvSpPr>
              <p:cNvPr id="26654" name="Rectangle 30"/>
              <p:cNvSpPr>
                <a:spLocks/>
              </p:cNvSpPr>
              <p:nvPr/>
            </p:nvSpPr>
            <p:spPr bwMode="auto">
              <a:xfrm>
                <a:off x="0" y="0"/>
                <a:ext cx="830" cy="442"/>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6655" name="Rectangle 31"/>
              <p:cNvSpPr>
                <a:spLocks/>
              </p:cNvSpPr>
              <p:nvPr/>
            </p:nvSpPr>
            <p:spPr bwMode="auto">
              <a:xfrm>
                <a:off x="153" y="5"/>
                <a:ext cx="523"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400">
                    <a:solidFill>
                      <a:schemeClr val="tx1"/>
                    </a:solidFill>
                    <a:latin typeface="Arial" charset="0"/>
                    <a:ea typeface="ＭＳ Ｐゴシック" charset="0"/>
                    <a:cs typeface="Arial" charset="0"/>
                    <a:sym typeface="Arial" charset="0"/>
                  </a:rPr>
                  <a:t>Facts</a:t>
                </a:r>
              </a:p>
              <a:p>
                <a:r>
                  <a:rPr lang="en-US" sz="1400">
                    <a:solidFill>
                      <a:schemeClr val="tx1"/>
                    </a:solidFill>
                    <a:latin typeface="Arial" charset="0"/>
                    <a:ea typeface="ＭＳ Ｐゴシック" charset="0"/>
                    <a:cs typeface="Arial" charset="0"/>
                    <a:sym typeface="Arial" charset="0"/>
                  </a:rPr>
                  <a:t>Objects</a:t>
                </a:r>
              </a:p>
              <a:p>
                <a:r>
                  <a:rPr lang="en-US" sz="1400">
                    <a:solidFill>
                      <a:schemeClr val="tx1"/>
                    </a:solidFill>
                    <a:latin typeface="Arial" charset="0"/>
                    <a:ea typeface="ＭＳ Ｐゴシック" charset="0"/>
                    <a:cs typeface="Arial" charset="0"/>
                    <a:sym typeface="Arial" charset="0"/>
                  </a:rPr>
                  <a:t>Relations</a:t>
                </a:r>
              </a:p>
            </p:txBody>
          </p:sp>
        </p:grpSp>
        <p:sp>
          <p:nvSpPr>
            <p:cNvPr id="26656" name="Rectangle 32"/>
            <p:cNvSpPr>
              <a:spLocks/>
            </p:cNvSpPr>
            <p:nvPr/>
          </p:nvSpPr>
          <p:spPr bwMode="auto">
            <a:xfrm>
              <a:off x="1659" y="0"/>
              <a:ext cx="829" cy="442"/>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grpSp>
      <p:grpSp>
        <p:nvGrpSpPr>
          <p:cNvPr id="26657" name="Group 33"/>
          <p:cNvGrpSpPr>
            <a:grpSpLocks/>
          </p:cNvGrpSpPr>
          <p:nvPr/>
        </p:nvGrpSpPr>
        <p:grpSpPr bwMode="auto">
          <a:xfrm>
            <a:off x="4792663" y="3911600"/>
            <a:ext cx="3951287" cy="700088"/>
            <a:chOff x="0" y="0"/>
            <a:chExt cx="2488" cy="441"/>
          </a:xfrm>
        </p:grpSpPr>
        <p:grpSp>
          <p:nvGrpSpPr>
            <p:cNvPr id="26658" name="Group 34"/>
            <p:cNvGrpSpPr>
              <a:grpSpLocks/>
            </p:cNvGrpSpPr>
            <p:nvPr/>
          </p:nvGrpSpPr>
          <p:grpSpPr bwMode="auto">
            <a:xfrm>
              <a:off x="0" y="0"/>
              <a:ext cx="829" cy="441"/>
              <a:chOff x="0" y="0"/>
              <a:chExt cx="829" cy="441"/>
            </a:xfrm>
          </p:grpSpPr>
          <p:sp>
            <p:nvSpPr>
              <p:cNvPr id="26659" name="Rectangle 35"/>
              <p:cNvSpPr>
                <a:spLocks/>
              </p:cNvSpPr>
              <p:nvPr/>
            </p:nvSpPr>
            <p:spPr bwMode="auto">
              <a:xfrm>
                <a:off x="0" y="0"/>
                <a:ext cx="829" cy="441"/>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6660" name="Rectangle 36"/>
              <p:cNvSpPr>
                <a:spLocks/>
              </p:cNvSpPr>
              <p:nvPr/>
            </p:nvSpPr>
            <p:spPr bwMode="auto">
              <a:xfrm>
                <a:off x="0" y="68"/>
                <a:ext cx="603"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400">
                    <a:solidFill>
                      <a:schemeClr val="tx1"/>
                    </a:solidFill>
                    <a:latin typeface="Arial" charset="0"/>
                    <a:ea typeface="ＭＳ Ｐゴシック" charset="0"/>
                    <a:cs typeface="Arial" charset="0"/>
                    <a:sym typeface="Arial" charset="0"/>
                  </a:rPr>
                  <a:t>Temporal</a:t>
                </a:r>
                <a:br>
                  <a:rPr lang="en-US" sz="1400">
                    <a:solidFill>
                      <a:schemeClr val="tx1"/>
                    </a:solidFill>
                    <a:latin typeface="Arial" charset="0"/>
                    <a:ea typeface="ＭＳ Ｐゴシック" charset="0"/>
                    <a:cs typeface="Arial" charset="0"/>
                    <a:sym typeface="Arial" charset="0"/>
                  </a:rPr>
                </a:br>
                <a:r>
                  <a:rPr lang="en-US" sz="1400">
                    <a:solidFill>
                      <a:schemeClr val="tx1"/>
                    </a:solidFill>
                    <a:latin typeface="Arial" charset="0"/>
                    <a:ea typeface="ＭＳ Ｐゴシック" charset="0"/>
                    <a:cs typeface="Arial" charset="0"/>
                    <a:sym typeface="Arial" charset="0"/>
                  </a:rPr>
                  <a:t>logic</a:t>
                </a:r>
              </a:p>
            </p:txBody>
          </p:sp>
        </p:grpSp>
        <p:sp>
          <p:nvSpPr>
            <p:cNvPr id="26661" name="Rectangle 37"/>
            <p:cNvSpPr>
              <a:spLocks/>
            </p:cNvSpPr>
            <p:nvPr/>
          </p:nvSpPr>
          <p:spPr bwMode="auto">
            <a:xfrm>
              <a:off x="829" y="0"/>
              <a:ext cx="830" cy="441"/>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grpSp>
          <p:nvGrpSpPr>
            <p:cNvPr id="26662" name="Group 38"/>
            <p:cNvGrpSpPr>
              <a:grpSpLocks/>
            </p:cNvGrpSpPr>
            <p:nvPr/>
          </p:nvGrpSpPr>
          <p:grpSpPr bwMode="auto">
            <a:xfrm>
              <a:off x="1659" y="0"/>
              <a:ext cx="829" cy="441"/>
              <a:chOff x="0" y="0"/>
              <a:chExt cx="829" cy="441"/>
            </a:xfrm>
          </p:grpSpPr>
          <p:sp>
            <p:nvSpPr>
              <p:cNvPr id="26663" name="Rectangle 39"/>
              <p:cNvSpPr>
                <a:spLocks/>
              </p:cNvSpPr>
              <p:nvPr/>
            </p:nvSpPr>
            <p:spPr bwMode="auto">
              <a:xfrm>
                <a:off x="0" y="0"/>
                <a:ext cx="829" cy="441"/>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6664" name="Rectangle 40"/>
              <p:cNvSpPr>
                <a:spLocks/>
              </p:cNvSpPr>
              <p:nvPr/>
            </p:nvSpPr>
            <p:spPr bwMode="auto">
              <a:xfrm>
                <a:off x="61" y="68"/>
                <a:ext cx="70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400">
                    <a:solidFill>
                      <a:schemeClr val="tx1"/>
                    </a:solidFill>
                    <a:latin typeface="Arial" charset="0"/>
                    <a:ea typeface="ＭＳ Ｐゴシック" charset="0"/>
                    <a:cs typeface="Arial" charset="0"/>
                    <a:sym typeface="Arial" charset="0"/>
                  </a:rPr>
                  <a:t>True/False/</a:t>
                </a:r>
                <a:br>
                  <a:rPr lang="en-US" sz="1400">
                    <a:solidFill>
                      <a:schemeClr val="tx1"/>
                    </a:solidFill>
                    <a:latin typeface="Arial" charset="0"/>
                    <a:ea typeface="ＭＳ Ｐゴシック" charset="0"/>
                    <a:cs typeface="Arial" charset="0"/>
                    <a:sym typeface="Arial" charset="0"/>
                  </a:rPr>
                </a:br>
                <a:r>
                  <a:rPr lang="en-US" sz="1400">
                    <a:solidFill>
                      <a:schemeClr val="tx1"/>
                    </a:solidFill>
                    <a:latin typeface="Arial" charset="0"/>
                    <a:ea typeface="ＭＳ Ｐゴシック" charset="0"/>
                    <a:cs typeface="Arial" charset="0"/>
                    <a:sym typeface="Arial" charset="0"/>
                  </a:rPr>
                  <a:t>Unknown</a:t>
                </a:r>
              </a:p>
            </p:txBody>
          </p:sp>
        </p:grpSp>
      </p:grpSp>
      <p:grpSp>
        <p:nvGrpSpPr>
          <p:cNvPr id="26665" name="Group 41"/>
          <p:cNvGrpSpPr>
            <a:grpSpLocks/>
          </p:cNvGrpSpPr>
          <p:nvPr/>
        </p:nvGrpSpPr>
        <p:grpSpPr bwMode="auto">
          <a:xfrm>
            <a:off x="4794250" y="4611688"/>
            <a:ext cx="3949700" cy="701675"/>
            <a:chOff x="0" y="0"/>
            <a:chExt cx="2488" cy="442"/>
          </a:xfrm>
        </p:grpSpPr>
        <p:grpSp>
          <p:nvGrpSpPr>
            <p:cNvPr id="26666" name="Group 42"/>
            <p:cNvGrpSpPr>
              <a:grpSpLocks/>
            </p:cNvGrpSpPr>
            <p:nvPr/>
          </p:nvGrpSpPr>
          <p:grpSpPr bwMode="auto">
            <a:xfrm>
              <a:off x="0" y="0"/>
              <a:ext cx="829" cy="442"/>
              <a:chOff x="0" y="0"/>
              <a:chExt cx="829" cy="442"/>
            </a:xfrm>
          </p:grpSpPr>
          <p:sp>
            <p:nvSpPr>
              <p:cNvPr id="26667" name="Rectangle 43"/>
              <p:cNvSpPr>
                <a:spLocks/>
              </p:cNvSpPr>
              <p:nvPr/>
            </p:nvSpPr>
            <p:spPr bwMode="auto">
              <a:xfrm>
                <a:off x="0" y="0"/>
                <a:ext cx="829" cy="442"/>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6668" name="Rectangle 44"/>
              <p:cNvSpPr>
                <a:spLocks/>
              </p:cNvSpPr>
              <p:nvPr/>
            </p:nvSpPr>
            <p:spPr bwMode="auto">
              <a:xfrm>
                <a:off x="115" y="69"/>
                <a:ext cx="659"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400">
                    <a:solidFill>
                      <a:schemeClr val="tx1"/>
                    </a:solidFill>
                    <a:latin typeface="Arial" charset="0"/>
                    <a:ea typeface="ＭＳ Ｐゴシック" charset="0"/>
                    <a:cs typeface="Arial" charset="0"/>
                    <a:sym typeface="Arial" charset="0"/>
                  </a:rPr>
                  <a:t>Probabilistic</a:t>
                </a:r>
              </a:p>
              <a:p>
                <a:r>
                  <a:rPr lang="en-US" sz="1400">
                    <a:solidFill>
                      <a:schemeClr val="tx1"/>
                    </a:solidFill>
                    <a:latin typeface="Arial" charset="0"/>
                    <a:ea typeface="ＭＳ Ｐゴシック" charset="0"/>
                    <a:cs typeface="Arial" charset="0"/>
                    <a:sym typeface="Arial" charset="0"/>
                  </a:rPr>
                  <a:t>theory</a:t>
                </a:r>
              </a:p>
            </p:txBody>
          </p:sp>
        </p:grpSp>
        <p:grpSp>
          <p:nvGrpSpPr>
            <p:cNvPr id="26669" name="Group 45"/>
            <p:cNvGrpSpPr>
              <a:grpSpLocks/>
            </p:cNvGrpSpPr>
            <p:nvPr/>
          </p:nvGrpSpPr>
          <p:grpSpPr bwMode="auto">
            <a:xfrm>
              <a:off x="829" y="0"/>
              <a:ext cx="830" cy="442"/>
              <a:chOff x="0" y="0"/>
              <a:chExt cx="830" cy="442"/>
            </a:xfrm>
          </p:grpSpPr>
          <p:sp>
            <p:nvSpPr>
              <p:cNvPr id="26670" name="Rectangle 46"/>
              <p:cNvSpPr>
                <a:spLocks/>
              </p:cNvSpPr>
              <p:nvPr/>
            </p:nvSpPr>
            <p:spPr bwMode="auto">
              <a:xfrm>
                <a:off x="0" y="0"/>
                <a:ext cx="830" cy="442"/>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6671" name="Rectangle 47"/>
              <p:cNvSpPr>
                <a:spLocks/>
              </p:cNvSpPr>
              <p:nvPr/>
            </p:nvSpPr>
            <p:spPr bwMode="auto">
              <a:xfrm>
                <a:off x="250" y="133"/>
                <a:ext cx="329"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400">
                    <a:solidFill>
                      <a:schemeClr val="tx1"/>
                    </a:solidFill>
                    <a:latin typeface="Arial" charset="0"/>
                    <a:ea typeface="ＭＳ Ｐゴシック" charset="0"/>
                    <a:cs typeface="Arial" charset="0"/>
                    <a:sym typeface="Arial" charset="0"/>
                  </a:rPr>
                  <a:t>Facts</a:t>
                </a:r>
              </a:p>
            </p:txBody>
          </p:sp>
        </p:grpSp>
        <p:grpSp>
          <p:nvGrpSpPr>
            <p:cNvPr id="26672" name="Group 48"/>
            <p:cNvGrpSpPr>
              <a:grpSpLocks/>
            </p:cNvGrpSpPr>
            <p:nvPr/>
          </p:nvGrpSpPr>
          <p:grpSpPr bwMode="auto">
            <a:xfrm>
              <a:off x="1659" y="0"/>
              <a:ext cx="829" cy="442"/>
              <a:chOff x="0" y="0"/>
              <a:chExt cx="829" cy="442"/>
            </a:xfrm>
          </p:grpSpPr>
          <p:sp>
            <p:nvSpPr>
              <p:cNvPr id="26673" name="Rectangle 49"/>
              <p:cNvSpPr>
                <a:spLocks/>
              </p:cNvSpPr>
              <p:nvPr/>
            </p:nvSpPr>
            <p:spPr bwMode="auto">
              <a:xfrm>
                <a:off x="0" y="0"/>
                <a:ext cx="829" cy="442"/>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6674" name="Rectangle 50"/>
              <p:cNvSpPr>
                <a:spLocks/>
              </p:cNvSpPr>
              <p:nvPr/>
            </p:nvSpPr>
            <p:spPr bwMode="auto">
              <a:xfrm>
                <a:off x="81" y="69"/>
                <a:ext cx="66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400">
                    <a:solidFill>
                      <a:schemeClr val="tx1"/>
                    </a:solidFill>
                    <a:latin typeface="Arial" charset="0"/>
                    <a:ea typeface="ＭＳ Ｐゴシック" charset="0"/>
                    <a:cs typeface="Arial" charset="0"/>
                    <a:sym typeface="Arial" charset="0"/>
                  </a:rPr>
                  <a:t>Degree of </a:t>
                </a:r>
                <a:br>
                  <a:rPr lang="en-US" sz="1400">
                    <a:solidFill>
                      <a:schemeClr val="tx1"/>
                    </a:solidFill>
                    <a:latin typeface="Arial" charset="0"/>
                    <a:ea typeface="ＭＳ Ｐゴシック" charset="0"/>
                    <a:cs typeface="Arial" charset="0"/>
                    <a:sym typeface="Arial" charset="0"/>
                  </a:rPr>
                </a:br>
                <a:r>
                  <a:rPr lang="en-US" sz="1400">
                    <a:solidFill>
                      <a:schemeClr val="tx1"/>
                    </a:solidFill>
                    <a:latin typeface="Arial" charset="0"/>
                    <a:ea typeface="ＭＳ Ｐゴシック" charset="0"/>
                    <a:cs typeface="Arial" charset="0"/>
                    <a:sym typeface="Arial" charset="0"/>
                  </a:rPr>
                  <a:t>belief 0..1</a:t>
                </a:r>
              </a:p>
            </p:txBody>
          </p:sp>
        </p:grpSp>
      </p:grpSp>
      <p:grpSp>
        <p:nvGrpSpPr>
          <p:cNvPr id="26675" name="Group 51"/>
          <p:cNvGrpSpPr>
            <a:grpSpLocks/>
          </p:cNvGrpSpPr>
          <p:nvPr/>
        </p:nvGrpSpPr>
        <p:grpSpPr bwMode="auto">
          <a:xfrm>
            <a:off x="4794250" y="5313363"/>
            <a:ext cx="3949700" cy="700087"/>
            <a:chOff x="0" y="0"/>
            <a:chExt cx="2488" cy="441"/>
          </a:xfrm>
        </p:grpSpPr>
        <p:grpSp>
          <p:nvGrpSpPr>
            <p:cNvPr id="26676" name="Group 52"/>
            <p:cNvGrpSpPr>
              <a:grpSpLocks/>
            </p:cNvGrpSpPr>
            <p:nvPr/>
          </p:nvGrpSpPr>
          <p:grpSpPr bwMode="auto">
            <a:xfrm>
              <a:off x="0" y="0"/>
              <a:ext cx="829" cy="441"/>
              <a:chOff x="0" y="0"/>
              <a:chExt cx="829" cy="441"/>
            </a:xfrm>
          </p:grpSpPr>
          <p:sp>
            <p:nvSpPr>
              <p:cNvPr id="26677" name="Rectangle 53"/>
              <p:cNvSpPr>
                <a:spLocks/>
              </p:cNvSpPr>
              <p:nvPr/>
            </p:nvSpPr>
            <p:spPr bwMode="auto">
              <a:xfrm>
                <a:off x="0" y="0"/>
                <a:ext cx="829" cy="441"/>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6678" name="Rectangle 54"/>
              <p:cNvSpPr>
                <a:spLocks/>
              </p:cNvSpPr>
              <p:nvPr/>
            </p:nvSpPr>
            <p:spPr bwMode="auto">
              <a:xfrm>
                <a:off x="20" y="132"/>
                <a:ext cx="66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400">
                    <a:solidFill>
                      <a:schemeClr val="tx1"/>
                    </a:solidFill>
                    <a:latin typeface="Arial" charset="0"/>
                    <a:ea typeface="ＭＳ Ｐゴシック" charset="0"/>
                    <a:cs typeface="Arial" charset="0"/>
                    <a:sym typeface="Arial" charset="0"/>
                  </a:rPr>
                  <a:t>Fuzzy-Logic</a:t>
                </a:r>
              </a:p>
            </p:txBody>
          </p:sp>
        </p:grpSp>
        <p:grpSp>
          <p:nvGrpSpPr>
            <p:cNvPr id="26679" name="Group 55"/>
            <p:cNvGrpSpPr>
              <a:grpSpLocks/>
            </p:cNvGrpSpPr>
            <p:nvPr/>
          </p:nvGrpSpPr>
          <p:grpSpPr bwMode="auto">
            <a:xfrm>
              <a:off x="829" y="0"/>
              <a:ext cx="830" cy="441"/>
              <a:chOff x="0" y="0"/>
              <a:chExt cx="830" cy="441"/>
            </a:xfrm>
          </p:grpSpPr>
          <p:sp>
            <p:nvSpPr>
              <p:cNvPr id="26680" name="Rectangle 56"/>
              <p:cNvSpPr>
                <a:spLocks/>
              </p:cNvSpPr>
              <p:nvPr/>
            </p:nvSpPr>
            <p:spPr bwMode="auto">
              <a:xfrm>
                <a:off x="0" y="0"/>
                <a:ext cx="830" cy="441"/>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6681" name="Rectangle 57"/>
              <p:cNvSpPr>
                <a:spLocks/>
              </p:cNvSpPr>
              <p:nvPr/>
            </p:nvSpPr>
            <p:spPr bwMode="auto">
              <a:xfrm>
                <a:off x="97" y="68"/>
                <a:ext cx="635"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400">
                    <a:solidFill>
                      <a:schemeClr val="tx1"/>
                    </a:solidFill>
                    <a:latin typeface="Arial" charset="0"/>
                    <a:ea typeface="ＭＳ Ｐゴシック" charset="0"/>
                    <a:cs typeface="Arial" charset="0"/>
                    <a:sym typeface="Arial" charset="0"/>
                  </a:rPr>
                  <a:t>Degree of</a:t>
                </a:r>
                <a:br>
                  <a:rPr lang="en-US" sz="1400">
                    <a:solidFill>
                      <a:schemeClr val="tx1"/>
                    </a:solidFill>
                    <a:latin typeface="Arial" charset="0"/>
                    <a:ea typeface="ＭＳ Ｐゴシック" charset="0"/>
                    <a:cs typeface="Arial" charset="0"/>
                    <a:sym typeface="Arial" charset="0"/>
                  </a:rPr>
                </a:br>
                <a:r>
                  <a:rPr lang="en-US" sz="1400">
                    <a:solidFill>
                      <a:schemeClr val="tx1"/>
                    </a:solidFill>
                    <a:latin typeface="Arial" charset="0"/>
                    <a:ea typeface="ＭＳ Ｐゴシック" charset="0"/>
                    <a:cs typeface="Arial" charset="0"/>
                    <a:sym typeface="Arial" charset="0"/>
                  </a:rPr>
                  <a:t>truth</a:t>
                </a:r>
              </a:p>
            </p:txBody>
          </p:sp>
        </p:grpSp>
        <p:grpSp>
          <p:nvGrpSpPr>
            <p:cNvPr id="26682" name="Group 58"/>
            <p:cNvGrpSpPr>
              <a:grpSpLocks/>
            </p:cNvGrpSpPr>
            <p:nvPr/>
          </p:nvGrpSpPr>
          <p:grpSpPr bwMode="auto">
            <a:xfrm>
              <a:off x="1659" y="0"/>
              <a:ext cx="829" cy="441"/>
              <a:chOff x="0" y="0"/>
              <a:chExt cx="829" cy="441"/>
            </a:xfrm>
          </p:grpSpPr>
          <p:sp>
            <p:nvSpPr>
              <p:cNvPr id="26683" name="Rectangle 59"/>
              <p:cNvSpPr>
                <a:spLocks/>
              </p:cNvSpPr>
              <p:nvPr/>
            </p:nvSpPr>
            <p:spPr bwMode="auto">
              <a:xfrm>
                <a:off x="0" y="0"/>
                <a:ext cx="829" cy="441"/>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6684" name="Rectangle 60"/>
              <p:cNvSpPr>
                <a:spLocks/>
              </p:cNvSpPr>
              <p:nvPr/>
            </p:nvSpPr>
            <p:spPr bwMode="auto">
              <a:xfrm>
                <a:off x="81" y="68"/>
                <a:ext cx="66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400">
                    <a:solidFill>
                      <a:schemeClr val="tx1"/>
                    </a:solidFill>
                    <a:latin typeface="Arial" charset="0"/>
                    <a:ea typeface="ＭＳ Ｐゴシック" charset="0"/>
                    <a:cs typeface="Arial" charset="0"/>
                    <a:sym typeface="Arial" charset="0"/>
                  </a:rPr>
                  <a:t>Degree of </a:t>
                </a:r>
                <a:br>
                  <a:rPr lang="en-US" sz="1400">
                    <a:solidFill>
                      <a:schemeClr val="tx1"/>
                    </a:solidFill>
                    <a:latin typeface="Arial" charset="0"/>
                    <a:ea typeface="ＭＳ Ｐゴシック" charset="0"/>
                    <a:cs typeface="Arial" charset="0"/>
                    <a:sym typeface="Arial" charset="0"/>
                  </a:rPr>
                </a:br>
                <a:r>
                  <a:rPr lang="en-US" sz="1400">
                    <a:solidFill>
                      <a:schemeClr val="tx1"/>
                    </a:solidFill>
                    <a:latin typeface="Arial" charset="0"/>
                    <a:ea typeface="ＭＳ Ｐゴシック" charset="0"/>
                    <a:cs typeface="Arial" charset="0"/>
                    <a:sym typeface="Arial" charset="0"/>
                  </a:rPr>
                  <a:t>belief 0..1</a:t>
                </a:r>
              </a:p>
            </p:txBody>
          </p:sp>
        </p:grpSp>
      </p:grpSp>
      <p:sp>
        <p:nvSpPr>
          <p:cNvPr id="26685" name="Rectangle 61"/>
          <p:cNvSpPr>
            <a:spLocks/>
          </p:cNvSpPr>
          <p:nvPr/>
        </p:nvSpPr>
        <p:spPr bwMode="auto">
          <a:xfrm>
            <a:off x="-279400" y="64897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Uncertainty</a:t>
            </a:r>
          </a:p>
        </p:txBody>
      </p:sp>
      <p:sp>
        <p:nvSpPr>
          <p:cNvPr id="26686" name="Rectangle 62"/>
          <p:cNvSpPr>
            <a:spLocks/>
          </p:cNvSpPr>
          <p:nvPr/>
        </p:nvSpPr>
        <p:spPr bwMode="auto">
          <a:xfrm>
            <a:off x="7518400" y="3416300"/>
            <a:ext cx="11858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400">
                <a:solidFill>
                  <a:schemeClr val="tx1"/>
                </a:solidFill>
                <a:latin typeface="Arial" charset="0"/>
                <a:ea typeface="ＭＳ Ｐゴシック" charset="0"/>
                <a:cs typeface="Arial" charset="0"/>
                <a:sym typeface="Arial" charset="0"/>
              </a:rPr>
              <a:t>True/False/Unknown</a:t>
            </a:r>
          </a:p>
        </p:txBody>
      </p:sp>
      <p:sp>
        <p:nvSpPr>
          <p:cNvPr id="26687" name="Rectangle 63"/>
          <p:cNvSpPr>
            <a:spLocks/>
          </p:cNvSpPr>
          <p:nvPr/>
        </p:nvSpPr>
        <p:spPr bwMode="auto">
          <a:xfrm>
            <a:off x="6075363" y="3937000"/>
            <a:ext cx="14033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400">
                <a:solidFill>
                  <a:schemeClr val="tx1"/>
                </a:solidFill>
                <a:latin typeface="Arial" charset="0"/>
                <a:ea typeface="ＭＳ Ｐゴシック" charset="0"/>
                <a:cs typeface="Arial" charset="0"/>
                <a:sym typeface="Arial" charset="0"/>
              </a:rPr>
              <a:t>Facts</a:t>
            </a:r>
          </a:p>
          <a:p>
            <a:r>
              <a:rPr lang="en-US" sz="1400">
                <a:solidFill>
                  <a:schemeClr val="tx1"/>
                </a:solidFill>
                <a:latin typeface="Arial" charset="0"/>
                <a:ea typeface="ＭＳ Ｐゴシック" charset="0"/>
                <a:cs typeface="Arial" charset="0"/>
                <a:sym typeface="Arial" charset="0"/>
              </a:rPr>
              <a:t>Objects</a:t>
            </a:r>
          </a:p>
          <a:p>
            <a:r>
              <a:rPr lang="en-US" sz="1400">
                <a:solidFill>
                  <a:schemeClr val="tx1"/>
                </a:solidFill>
                <a:latin typeface="Arial" charset="0"/>
                <a:ea typeface="ＭＳ Ｐゴシック" charset="0"/>
                <a:cs typeface="Arial" charset="0"/>
                <a:sym typeface="Arial" charset="0"/>
              </a:rPr>
              <a:t>Relations, Times</a:t>
            </a:r>
          </a:p>
        </p:txBody>
      </p:sp>
    </p:spTree>
  </p:cSld>
  <p:clrMapOvr>
    <a:masterClrMapping/>
  </p:clrMapOvr>
  <p:transition xmlns:p14="http://schemas.microsoft.com/office/powerpoint/2010/mai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Box 1"/>
          <p:cNvSpPr txBox="1">
            <a:spLocks noChangeArrowheads="1"/>
          </p:cNvSpPr>
          <p:nvPr/>
        </p:nvSpPr>
        <p:spPr bwMode="auto">
          <a:xfrm>
            <a:off x="8763000" y="66294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7B40D9E2-B26C-CE48-B059-45071F2738F9}" type="slidenum">
              <a:rPr lang="en-US">
                <a:cs typeface="Gill Sans" charset="0"/>
              </a:rPr>
              <a:pPr algn="ctr"/>
              <a:t>13</a:t>
            </a:fld>
            <a:endParaRPr lang="en-US">
              <a:cs typeface="Gill Sans" charset="0"/>
            </a:endParaRPr>
          </a:p>
        </p:txBody>
      </p:sp>
      <p:sp>
        <p:nvSpPr>
          <p:cNvPr id="27650" name="Rectangle 2"/>
          <p:cNvSpPr>
            <a:spLocks noChangeArrowheads="1"/>
          </p:cNvSpPr>
          <p:nvPr>
            <p:ph type="title"/>
          </p:nvPr>
        </p:nvSpPr>
        <p:spPr>
          <a:xfrm>
            <a:off x="889000" y="177800"/>
            <a:ext cx="7366000" cy="965200"/>
          </a:xfrm>
          <a:ln/>
        </p:spPr>
        <p:txBody>
          <a:bodyPr/>
          <a:lstStyle/>
          <a:p>
            <a:r>
              <a:rPr lang="en-US" sz="5100"/>
              <a:t>Uncertainty and Decisions</a:t>
            </a:r>
          </a:p>
        </p:txBody>
      </p:sp>
      <p:sp>
        <p:nvSpPr>
          <p:cNvPr id="27651" name="Rectangle 3"/>
          <p:cNvSpPr>
            <a:spLocks noChangeArrowheads="1"/>
          </p:cNvSpPr>
          <p:nvPr>
            <p:ph type="body" idx="1"/>
          </p:nvPr>
        </p:nvSpPr>
        <p:spPr>
          <a:xfrm>
            <a:off x="254000" y="762000"/>
            <a:ext cx="4191000" cy="5334000"/>
          </a:xfrm>
          <a:ln/>
        </p:spPr>
        <p:txBody>
          <a:bodyPr/>
          <a:lstStyle/>
          <a:p>
            <a:pPr marL="698500"/>
            <a:r>
              <a:rPr lang="en-US" sz="2400"/>
              <a:t>Action A</a:t>
            </a:r>
            <a:r>
              <a:rPr lang="en-US" sz="2400" baseline="-25000"/>
              <a:t>t</a:t>
            </a:r>
          </a:p>
          <a:p>
            <a:pPr marL="1041400" lvl="1"/>
            <a:r>
              <a:rPr lang="en-US" sz="2000"/>
              <a:t>Go to airport </a:t>
            </a:r>
            <a:r>
              <a:rPr lang="en-US" sz="2000" i="1"/>
              <a:t>t</a:t>
            </a:r>
            <a:r>
              <a:rPr lang="en-US" sz="2000"/>
              <a:t> minutes before flight</a:t>
            </a:r>
          </a:p>
          <a:p>
            <a:pPr marL="698500"/>
            <a:r>
              <a:rPr lang="en-US" sz="2400"/>
              <a:t>Probabilistic verdicts through agent</a:t>
            </a:r>
          </a:p>
          <a:p>
            <a:pPr marL="1041400" lvl="1">
              <a:buClr>
                <a:srgbClr val="000000"/>
              </a:buClr>
              <a:buSzPct val="100000"/>
              <a:buFont typeface="Tahoma" charset="0"/>
              <a:buChar char="–"/>
            </a:pPr>
            <a:r>
              <a:rPr lang="en-US" sz="2000"/>
              <a:t>A</a:t>
            </a:r>
            <a:r>
              <a:rPr lang="en-US" sz="2000" baseline="-25000"/>
              <a:t>30</a:t>
            </a:r>
            <a:r>
              <a:rPr lang="en-US" sz="2000"/>
              <a:t> is the probability that In get the flight, 1%</a:t>
            </a:r>
          </a:p>
          <a:p>
            <a:pPr marL="1041400" lvl="1">
              <a:buClr>
                <a:srgbClr val="000000"/>
              </a:buClr>
              <a:buSzPct val="100000"/>
              <a:buFont typeface="Tahoma" charset="0"/>
              <a:buChar char="–"/>
            </a:pPr>
            <a:r>
              <a:rPr lang="en-US" sz="2000"/>
              <a:t>A</a:t>
            </a:r>
            <a:r>
              <a:rPr lang="en-US" sz="2000" baseline="-25000"/>
              <a:t>360</a:t>
            </a:r>
            <a:r>
              <a:rPr lang="en-US" sz="2000"/>
              <a:t> is the probability that In get the flight, 99%</a:t>
            </a:r>
          </a:p>
        </p:txBody>
      </p:sp>
      <p:sp>
        <p:nvSpPr>
          <p:cNvPr id="27652" name="Rectangle 4"/>
          <p:cNvSpPr>
            <a:spLocks/>
          </p:cNvSpPr>
          <p:nvPr/>
        </p:nvSpPr>
        <p:spPr bwMode="auto">
          <a:xfrm>
            <a:off x="4686300" y="1435100"/>
            <a:ext cx="4203700" cy="280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382588" indent="-342900" algn="l">
              <a:spcBef>
                <a:spcPts val="575"/>
              </a:spcBef>
              <a:buClr>
                <a:srgbClr val="000000"/>
              </a:buClr>
              <a:buSzPct val="100000"/>
              <a:buFont typeface="Tahoma" charset="0"/>
              <a:buChar char="•"/>
            </a:pPr>
            <a:r>
              <a:rPr lang="en-US" sz="2400">
                <a:solidFill>
                  <a:schemeClr val="tx1"/>
                </a:solidFill>
                <a:ea typeface="ＭＳ Ｐゴシック" charset="0"/>
                <a:cs typeface="Gill Sans" charset="0"/>
              </a:rPr>
              <a:t>Which action does the agent select?</a:t>
            </a:r>
          </a:p>
          <a:p>
            <a:pPr marL="382588" indent="-342900" algn="l">
              <a:spcBef>
                <a:spcPts val="475"/>
              </a:spcBef>
              <a:buClr>
                <a:srgbClr val="000000"/>
              </a:buClr>
              <a:buSzPct val="100000"/>
              <a:buFont typeface="Tahoma" charset="0"/>
              <a:buChar char="–"/>
            </a:pPr>
            <a:r>
              <a:rPr lang="en-US" sz="2000">
                <a:solidFill>
                  <a:schemeClr val="tx1"/>
                </a:solidFill>
                <a:ea typeface="ＭＳ Ｐゴシック" charset="0"/>
                <a:cs typeface="Gill Sans" charset="0"/>
              </a:rPr>
              <a:t>Does not depend only on probability, also on preferences</a:t>
            </a:r>
            <a:r>
              <a:rPr lang="en-US" sz="2000">
                <a:solidFill>
                  <a:schemeClr val="tx1"/>
                </a:solidFill>
              </a:rPr>
              <a:t/>
            </a:r>
            <a:br>
              <a:rPr lang="en-US" sz="2000">
                <a:solidFill>
                  <a:schemeClr val="tx1"/>
                </a:solidFill>
              </a:rPr>
            </a:br>
            <a:r>
              <a:rPr lang="en-US" sz="2000">
                <a:solidFill>
                  <a:schemeClr val="tx1"/>
                </a:solidFill>
              </a:rPr>
              <a:t>(--&gt; decision theory)</a:t>
            </a:r>
          </a:p>
          <a:p>
            <a:pPr marL="382588" indent="-342900" algn="l">
              <a:spcBef>
                <a:spcPts val="575"/>
              </a:spcBef>
              <a:buClr>
                <a:srgbClr val="000000"/>
              </a:buClr>
              <a:buSzPct val="100000"/>
              <a:buFont typeface="Tahoma" charset="0"/>
              <a:buChar char="•"/>
            </a:pPr>
            <a:endParaRPr lang="en-US" sz="2400">
              <a:solidFill>
                <a:schemeClr val="tx1"/>
              </a:solidFill>
              <a:ea typeface="ＭＳ Ｐゴシック" charset="0"/>
              <a:cs typeface="Gill Sans" charset="0"/>
            </a:endParaRPr>
          </a:p>
          <a:p>
            <a:pPr marL="382588" indent="-342900" algn="l">
              <a:spcBef>
                <a:spcPts val="475"/>
              </a:spcBef>
              <a:buClr>
                <a:srgbClr val="000000"/>
              </a:buClr>
              <a:buSzPct val="100000"/>
              <a:buFont typeface="Tahoma" charset="0"/>
              <a:buChar char="–"/>
            </a:pPr>
            <a:r>
              <a:rPr lang="en-US" sz="2000">
                <a:solidFill>
                  <a:schemeClr val="tx1"/>
                </a:solidFill>
                <a:ea typeface="ＭＳ Ｐゴシック" charset="0"/>
                <a:cs typeface="Gill Sans" charset="0"/>
              </a:rPr>
              <a:t>Decision theory = Probabilistic theory + Utility theory</a:t>
            </a:r>
          </a:p>
        </p:txBody>
      </p:sp>
      <p:sp>
        <p:nvSpPr>
          <p:cNvPr id="27653" name="Rectangle 5"/>
          <p:cNvSpPr>
            <a:spLocks/>
          </p:cNvSpPr>
          <p:nvPr/>
        </p:nvSpPr>
        <p:spPr bwMode="auto">
          <a:xfrm>
            <a:off x="-279400" y="64897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Uncertainty</a:t>
            </a:r>
          </a:p>
        </p:txBody>
      </p:sp>
    </p:spTree>
  </p:cSld>
  <p:clrMapOvr>
    <a:masterClrMapping/>
  </p:clrMapOvr>
  <p:transition xmlns:p14="http://schemas.microsoft.com/office/powerpoint/2010/mai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1"/>
          <p:cNvSpPr txBox="1">
            <a:spLocks noChangeArrowheads="1"/>
          </p:cNvSpPr>
          <p:nvPr/>
        </p:nvSpPr>
        <p:spPr bwMode="auto">
          <a:xfrm>
            <a:off x="8763000" y="65151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8E2327E0-9762-0F45-9FBF-84B69B11D7E4}" type="slidenum">
              <a:rPr lang="en-US">
                <a:cs typeface="Gill Sans" charset="0"/>
              </a:rPr>
              <a:pPr algn="ctr"/>
              <a:t>14</a:t>
            </a:fld>
            <a:endParaRPr lang="en-US">
              <a:cs typeface="Gill Sans" charset="0"/>
            </a:endParaRPr>
          </a:p>
        </p:txBody>
      </p:sp>
      <p:sp>
        <p:nvSpPr>
          <p:cNvPr id="28674" name="Rectangle 2"/>
          <p:cNvSpPr>
            <a:spLocks noChangeArrowheads="1"/>
          </p:cNvSpPr>
          <p:nvPr>
            <p:ph type="title"/>
          </p:nvPr>
        </p:nvSpPr>
        <p:spPr>
          <a:xfrm>
            <a:off x="889000" y="-190500"/>
            <a:ext cx="7366000" cy="1714500"/>
          </a:xfrm>
          <a:ln/>
        </p:spPr>
        <p:txBody>
          <a:bodyPr/>
          <a:lstStyle/>
          <a:p>
            <a:r>
              <a:rPr lang="en-US"/>
              <a:t>Probabilistic Theory</a:t>
            </a:r>
          </a:p>
        </p:txBody>
      </p:sp>
      <p:sp>
        <p:nvSpPr>
          <p:cNvPr id="28675" name="Rectangle 3"/>
          <p:cNvSpPr>
            <a:spLocks noChangeArrowheads="1"/>
          </p:cNvSpPr>
          <p:nvPr>
            <p:ph type="body" idx="1"/>
          </p:nvPr>
        </p:nvSpPr>
        <p:spPr>
          <a:xfrm>
            <a:off x="304800" y="1524000"/>
            <a:ext cx="4191000" cy="4483100"/>
          </a:xfrm>
          <a:ln/>
        </p:spPr>
        <p:txBody>
          <a:bodyPr anchor="t"/>
          <a:lstStyle/>
          <a:p>
            <a:pPr marL="698500"/>
            <a:r>
              <a:rPr lang="en-US" sz="2900"/>
              <a:t>How we see it in class</a:t>
            </a:r>
          </a:p>
          <a:p>
            <a:pPr marL="858838" lvl="1" indent="-285750">
              <a:buClr>
                <a:srgbClr val="000000"/>
              </a:buClr>
              <a:buSzPct val="100000"/>
              <a:buFont typeface="Tahoma" charset="0"/>
              <a:buChar char="–"/>
            </a:pPr>
            <a:r>
              <a:rPr lang="en-US" sz="2500"/>
              <a:t>Probabilistic theory as an extension of propositional logic</a:t>
            </a:r>
          </a:p>
          <a:p>
            <a:pPr marL="858838" lvl="1" indent="-285750">
              <a:buClr>
                <a:srgbClr val="000000"/>
              </a:buClr>
              <a:buSzPct val="100000"/>
              <a:buFont typeface="Tahoma" charset="0"/>
              <a:buChar char="–"/>
            </a:pPr>
            <a:r>
              <a:rPr lang="en-US" sz="2500"/>
              <a:t>Extension: the truth values are labeled with probabilities</a:t>
            </a:r>
          </a:p>
        </p:txBody>
      </p:sp>
      <p:sp>
        <p:nvSpPr>
          <p:cNvPr id="28676" name="Rectangle 4"/>
          <p:cNvSpPr>
            <a:spLocks/>
          </p:cNvSpPr>
          <p:nvPr/>
        </p:nvSpPr>
        <p:spPr bwMode="auto">
          <a:xfrm>
            <a:off x="4572000" y="1524000"/>
            <a:ext cx="4432300"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382588" indent="-342900" algn="l">
              <a:spcBef>
                <a:spcPts val="575"/>
              </a:spcBef>
              <a:buClr>
                <a:srgbClr val="000000"/>
              </a:buClr>
              <a:buSzPct val="100000"/>
              <a:buFont typeface="Tahoma" charset="0"/>
              <a:buChar char="•"/>
            </a:pPr>
            <a:r>
              <a:rPr lang="en-US" sz="2900">
                <a:solidFill>
                  <a:schemeClr val="tx1"/>
                </a:solidFill>
                <a:ea typeface="ＭＳ Ｐゴシック" charset="0"/>
                <a:cs typeface="Gill Sans" charset="0"/>
              </a:rPr>
              <a:t>Note</a:t>
            </a:r>
          </a:p>
          <a:p>
            <a:pPr marL="382588" indent="-342900" algn="l">
              <a:spcBef>
                <a:spcPts val="475"/>
              </a:spcBef>
              <a:buClr>
                <a:srgbClr val="000000"/>
              </a:buClr>
              <a:buSzPct val="100000"/>
              <a:buFont typeface="Tahoma" charset="0"/>
              <a:buChar char="–"/>
            </a:pPr>
            <a:r>
              <a:rPr lang="en-US" sz="2500">
                <a:solidFill>
                  <a:schemeClr val="tx1"/>
                </a:solidFill>
                <a:ea typeface="ＭＳ Ｐゴシック" charset="0"/>
                <a:cs typeface="Gill Sans" charset="0"/>
              </a:rPr>
              <a:t>Probability theory makes the same ontological commitment as logic, namely, that facts either do or do not hold in the world</a:t>
            </a:r>
          </a:p>
        </p:txBody>
      </p:sp>
      <p:sp>
        <p:nvSpPr>
          <p:cNvPr id="28677" name="Rectangle 5"/>
          <p:cNvSpPr>
            <a:spLocks/>
          </p:cNvSpPr>
          <p:nvPr/>
        </p:nvSpPr>
        <p:spPr bwMode="auto">
          <a:xfrm>
            <a:off x="-431800" y="65024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Probabilistic Theory</a:t>
            </a:r>
          </a:p>
        </p:txBody>
      </p:sp>
    </p:spTree>
  </p:cSld>
  <p:clrMapOvr>
    <a:masterClrMapping/>
  </p:clrMapOvr>
  <p:transition xmlns:p14="http://schemas.microsoft.com/office/powerpoint/2010/mai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1"/>
          <p:cNvSpPr txBox="1">
            <a:spLocks noChangeArrowheads="1"/>
          </p:cNvSpPr>
          <p:nvPr/>
        </p:nvSpPr>
        <p:spPr bwMode="auto">
          <a:xfrm>
            <a:off x="8763000" y="66040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0D5229D4-368A-3A49-82FE-81F806BBEE4F}" type="slidenum">
              <a:rPr lang="en-US">
                <a:cs typeface="Gill Sans" charset="0"/>
              </a:rPr>
              <a:pPr algn="ctr"/>
              <a:t>15</a:t>
            </a:fld>
            <a:endParaRPr lang="en-US">
              <a:cs typeface="Gill Sans" charset="0"/>
            </a:endParaRPr>
          </a:p>
        </p:txBody>
      </p:sp>
      <p:sp>
        <p:nvSpPr>
          <p:cNvPr id="29698" name="Rectangle 2"/>
          <p:cNvSpPr>
            <a:spLocks noChangeArrowheads="1"/>
          </p:cNvSpPr>
          <p:nvPr>
            <p:ph type="title"/>
          </p:nvPr>
        </p:nvSpPr>
        <p:spPr>
          <a:xfrm>
            <a:off x="762000" y="-76200"/>
            <a:ext cx="7366000" cy="1714500"/>
          </a:xfrm>
          <a:ln/>
        </p:spPr>
        <p:txBody>
          <a:bodyPr/>
          <a:lstStyle/>
          <a:p>
            <a:r>
              <a:rPr lang="en-US"/>
              <a:t>Random Variable</a:t>
            </a:r>
          </a:p>
        </p:txBody>
      </p:sp>
      <p:sp>
        <p:nvSpPr>
          <p:cNvPr id="29699" name="Rectangle 3"/>
          <p:cNvSpPr>
            <a:spLocks noChangeArrowheads="1"/>
          </p:cNvSpPr>
          <p:nvPr>
            <p:ph type="body" idx="1"/>
          </p:nvPr>
        </p:nvSpPr>
        <p:spPr>
          <a:xfrm>
            <a:off x="304800" y="1524000"/>
            <a:ext cx="4183063" cy="5334000"/>
          </a:xfrm>
          <a:ln/>
        </p:spPr>
        <p:txBody>
          <a:bodyPr anchor="t"/>
          <a:lstStyle/>
          <a:p>
            <a:pPr marL="698500"/>
            <a:r>
              <a:rPr lang="en-US" sz="2500"/>
              <a:t>Basic Idea</a:t>
            </a:r>
          </a:p>
          <a:p>
            <a:pPr marL="858838" lvl="1" indent="-285750">
              <a:buClr>
                <a:srgbClr val="000000"/>
              </a:buClr>
              <a:buSzPct val="100000"/>
              <a:buFont typeface="Tahoma" charset="0"/>
              <a:buChar char="–"/>
            </a:pPr>
            <a:r>
              <a:rPr lang="en-US" sz="2100" i="1"/>
              <a:t>P(X=a)</a:t>
            </a:r>
            <a:r>
              <a:rPr lang="en-US" sz="2100"/>
              <a:t> quantifies the probability that random variable X takes the value </a:t>
            </a:r>
            <a:r>
              <a:rPr lang="en-US" sz="2100" i="1"/>
              <a:t>a</a:t>
            </a:r>
          </a:p>
        </p:txBody>
      </p:sp>
      <p:sp>
        <p:nvSpPr>
          <p:cNvPr id="29700" name="Rectangle 4"/>
          <p:cNvSpPr>
            <a:spLocks/>
          </p:cNvSpPr>
          <p:nvPr/>
        </p:nvSpPr>
        <p:spPr bwMode="auto">
          <a:xfrm>
            <a:off x="4567238" y="1524000"/>
            <a:ext cx="4191000"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382588" indent="-342900" algn="l">
              <a:spcBef>
                <a:spcPts val="575"/>
              </a:spcBef>
              <a:buClr>
                <a:srgbClr val="000000"/>
              </a:buClr>
              <a:buSzPct val="100000"/>
              <a:buFont typeface="Tahoma" charset="0"/>
              <a:buChar char="•"/>
            </a:pPr>
            <a:r>
              <a:rPr lang="en-US" sz="2600">
                <a:solidFill>
                  <a:schemeClr val="tx1"/>
                </a:solidFill>
                <a:ea typeface="ＭＳ Ｐゴシック" charset="0"/>
                <a:cs typeface="Gill Sans" charset="0"/>
              </a:rPr>
              <a:t>Variables</a:t>
            </a:r>
          </a:p>
          <a:p>
            <a:pPr marL="382588" indent="-342900" algn="l">
              <a:spcBef>
                <a:spcPts val="475"/>
              </a:spcBef>
              <a:buClr>
                <a:srgbClr val="000000"/>
              </a:buClr>
              <a:buSzPct val="100000"/>
              <a:buFont typeface="Tahoma" charset="0"/>
              <a:buChar char="–"/>
            </a:pPr>
            <a:r>
              <a:rPr lang="en-US" sz="2200">
                <a:solidFill>
                  <a:schemeClr val="tx1"/>
                </a:solidFill>
                <a:ea typeface="ＭＳ Ｐゴシック" charset="0"/>
                <a:cs typeface="Gill Sans" charset="0"/>
              </a:rPr>
              <a:t>Boolean</a:t>
            </a:r>
          </a:p>
          <a:p>
            <a:pPr marL="382588" indent="-342900" algn="l">
              <a:spcBef>
                <a:spcPts val="438"/>
              </a:spcBef>
              <a:buClr>
                <a:srgbClr val="000000"/>
              </a:buClr>
              <a:buSzPct val="100000"/>
              <a:buFont typeface="Tahoma" charset="0"/>
              <a:buChar char="•"/>
            </a:pPr>
            <a:r>
              <a:rPr lang="en-US" sz="2000">
                <a:solidFill>
                  <a:schemeClr val="tx1"/>
                </a:solidFill>
                <a:ea typeface="ＭＳ Ｐゴシック" charset="0"/>
                <a:cs typeface="Gill Sans" charset="0"/>
              </a:rPr>
              <a:t>Range [TRUE,FALSE]</a:t>
            </a:r>
          </a:p>
          <a:p>
            <a:pPr marL="382588" indent="-342900" algn="l">
              <a:spcBef>
                <a:spcPts val="438"/>
              </a:spcBef>
              <a:buClr>
                <a:srgbClr val="000000"/>
              </a:buClr>
              <a:buSzPct val="100000"/>
              <a:buFont typeface="Tahoma" charset="0"/>
              <a:buChar char="•"/>
            </a:pPr>
            <a:endParaRPr lang="en-US" sz="2000">
              <a:solidFill>
                <a:schemeClr val="tx1"/>
              </a:solidFill>
              <a:ea typeface="ＭＳ Ｐゴシック" charset="0"/>
              <a:cs typeface="Gill Sans" charset="0"/>
            </a:endParaRPr>
          </a:p>
          <a:p>
            <a:pPr marL="382588" indent="-342900" algn="l">
              <a:spcBef>
                <a:spcPts val="475"/>
              </a:spcBef>
              <a:buClr>
                <a:srgbClr val="000000"/>
              </a:buClr>
              <a:buSzPct val="100000"/>
              <a:buFont typeface="Tahoma" charset="0"/>
              <a:buChar char="–"/>
            </a:pPr>
            <a:r>
              <a:rPr lang="en-US" sz="2200">
                <a:solidFill>
                  <a:schemeClr val="tx1"/>
                </a:solidFill>
                <a:ea typeface="ＭＳ Ｐゴシック" charset="0"/>
                <a:cs typeface="Gill Sans" charset="0"/>
              </a:rPr>
              <a:t>discrete</a:t>
            </a:r>
          </a:p>
          <a:p>
            <a:pPr marL="382588" indent="-342900" algn="l">
              <a:spcBef>
                <a:spcPts val="438"/>
              </a:spcBef>
              <a:buClr>
                <a:srgbClr val="000000"/>
              </a:buClr>
              <a:buSzPct val="100000"/>
              <a:buFont typeface="Tahoma" charset="0"/>
              <a:buChar char="•"/>
            </a:pPr>
            <a:r>
              <a:rPr lang="en-US" sz="2000">
                <a:solidFill>
                  <a:schemeClr val="tx1"/>
                </a:solidFill>
                <a:ea typeface="ＭＳ Ｐゴシック" charset="0"/>
                <a:cs typeface="Gill Sans" charset="0"/>
              </a:rPr>
              <a:t>Range of finite set of boolean variables, e.g. weather [sunny,rainy,cloudy,snow]</a:t>
            </a:r>
          </a:p>
          <a:p>
            <a:pPr marL="382588" indent="-342900" algn="l">
              <a:spcBef>
                <a:spcPts val="438"/>
              </a:spcBef>
              <a:buClr>
                <a:srgbClr val="000000"/>
              </a:buClr>
              <a:buSzPct val="100000"/>
              <a:buFont typeface="Tahoma" charset="0"/>
              <a:buChar char="•"/>
            </a:pPr>
            <a:endParaRPr lang="en-US" sz="2000">
              <a:solidFill>
                <a:schemeClr val="tx1"/>
              </a:solidFill>
              <a:ea typeface="ＭＳ Ｐゴシック" charset="0"/>
              <a:cs typeface="Gill Sans" charset="0"/>
            </a:endParaRPr>
          </a:p>
          <a:p>
            <a:pPr marL="382588" indent="-342900" algn="l">
              <a:spcBef>
                <a:spcPts val="475"/>
              </a:spcBef>
              <a:buClr>
                <a:srgbClr val="000000"/>
              </a:buClr>
              <a:buSzPct val="100000"/>
              <a:buFont typeface="Tahoma" charset="0"/>
              <a:buChar char="–"/>
            </a:pPr>
            <a:r>
              <a:rPr lang="en-US" sz="2200">
                <a:solidFill>
                  <a:schemeClr val="tx1"/>
                </a:solidFill>
                <a:ea typeface="ＭＳ Ｐゴシック" charset="0"/>
                <a:cs typeface="Gill Sans" charset="0"/>
              </a:rPr>
              <a:t>continuous</a:t>
            </a:r>
          </a:p>
          <a:p>
            <a:pPr marL="382588" indent="-342900" algn="l">
              <a:spcBef>
                <a:spcPts val="438"/>
              </a:spcBef>
              <a:buClr>
                <a:srgbClr val="000000"/>
              </a:buClr>
              <a:buSzPct val="100000"/>
              <a:buFont typeface="Tahoma" charset="0"/>
              <a:buChar char="•"/>
            </a:pPr>
            <a:r>
              <a:rPr lang="en-US" sz="2000">
                <a:solidFill>
                  <a:schemeClr val="tx1"/>
                </a:solidFill>
                <a:ea typeface="ＭＳ Ｐゴシック" charset="0"/>
                <a:cs typeface="Gill Sans" charset="0"/>
              </a:rPr>
              <a:t>Real values or subsets, z.B. [0,1]</a:t>
            </a:r>
          </a:p>
        </p:txBody>
      </p:sp>
      <p:sp>
        <p:nvSpPr>
          <p:cNvPr id="29701" name="Rectangle 5"/>
          <p:cNvSpPr>
            <a:spLocks/>
          </p:cNvSpPr>
          <p:nvPr/>
        </p:nvSpPr>
        <p:spPr bwMode="auto">
          <a:xfrm>
            <a:off x="-431800" y="65024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Probabilistic Theory</a:t>
            </a:r>
          </a:p>
        </p:txBody>
      </p:sp>
    </p:spTree>
  </p:cSld>
  <p:clrMapOvr>
    <a:masterClrMapping/>
  </p:clrMapOvr>
  <p:transition xmlns:p14="http://schemas.microsoft.com/office/powerpoint/2010/mai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 Box 1"/>
          <p:cNvSpPr txBox="1">
            <a:spLocks noChangeArrowheads="1"/>
          </p:cNvSpPr>
          <p:nvPr/>
        </p:nvSpPr>
        <p:spPr bwMode="auto">
          <a:xfrm>
            <a:off x="8851900" y="65278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BB813508-E8A4-A14C-A469-86E9F1A9AD6E}" type="slidenum">
              <a:rPr lang="en-US">
                <a:cs typeface="Gill Sans" charset="0"/>
              </a:rPr>
              <a:pPr algn="ctr"/>
              <a:t>16</a:t>
            </a:fld>
            <a:endParaRPr lang="en-US">
              <a:cs typeface="Gill Sans" charset="0"/>
            </a:endParaRPr>
          </a:p>
        </p:txBody>
      </p:sp>
      <p:sp>
        <p:nvSpPr>
          <p:cNvPr id="30722" name="Rectangle 2"/>
          <p:cNvSpPr>
            <a:spLocks noChangeArrowheads="1"/>
          </p:cNvSpPr>
          <p:nvPr>
            <p:ph type="title"/>
          </p:nvPr>
        </p:nvSpPr>
        <p:spPr>
          <a:xfrm>
            <a:off x="889000" y="-190500"/>
            <a:ext cx="7366000" cy="1714500"/>
          </a:xfrm>
          <a:ln/>
        </p:spPr>
        <p:txBody>
          <a:bodyPr/>
          <a:lstStyle/>
          <a:p>
            <a:r>
              <a:rPr lang="en-US"/>
              <a:t>Atomic Events</a:t>
            </a:r>
          </a:p>
        </p:txBody>
      </p:sp>
      <p:sp>
        <p:nvSpPr>
          <p:cNvPr id="30723" name="Rectangle 3"/>
          <p:cNvSpPr>
            <a:spLocks noChangeArrowheads="1"/>
          </p:cNvSpPr>
          <p:nvPr>
            <p:ph type="body" idx="1"/>
          </p:nvPr>
        </p:nvSpPr>
        <p:spPr>
          <a:xfrm>
            <a:off x="304800" y="1524000"/>
            <a:ext cx="4183063" cy="5334000"/>
          </a:xfrm>
          <a:ln/>
        </p:spPr>
        <p:txBody>
          <a:bodyPr anchor="t"/>
          <a:lstStyle/>
          <a:p>
            <a:pPr marL="698500"/>
            <a:r>
              <a:rPr lang="en-US" sz="2400"/>
              <a:t>Complete specification of the world state about which the agent is uncertain.</a:t>
            </a:r>
          </a:p>
          <a:p>
            <a:pPr marL="698500"/>
            <a:endParaRPr lang="en-US" sz="2400"/>
          </a:p>
          <a:p>
            <a:pPr marL="698500"/>
            <a:r>
              <a:rPr lang="en-US" sz="2400"/>
              <a:t>Example: </a:t>
            </a:r>
            <a:br>
              <a:rPr lang="en-US" sz="2400"/>
            </a:br>
            <a:r>
              <a:rPr lang="en-US" sz="2400"/>
              <a:t>Cavity (c) and tooth ache (t) has four atomic events (aE)</a:t>
            </a:r>
          </a:p>
        </p:txBody>
      </p:sp>
      <p:sp>
        <p:nvSpPr>
          <p:cNvPr id="30724" name="Rectangle 4"/>
          <p:cNvSpPr>
            <a:spLocks/>
          </p:cNvSpPr>
          <p:nvPr/>
        </p:nvSpPr>
        <p:spPr bwMode="auto">
          <a:xfrm>
            <a:off x="4656138" y="1524000"/>
            <a:ext cx="4191000" cy="49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496888" indent="-457200" algn="l">
              <a:spcBef>
                <a:spcPts val="438"/>
              </a:spcBef>
              <a:buFontTx/>
              <a:buAutoNum type="arabicPeriod"/>
            </a:pPr>
            <a:r>
              <a:rPr lang="en-US" sz="1900">
                <a:solidFill>
                  <a:schemeClr val="tx1"/>
                </a:solidFill>
                <a:ea typeface="ＭＳ Ｐゴシック" charset="0"/>
                <a:cs typeface="Apple Symbols" charset="0"/>
              </a:rPr>
              <a:t>Exclusive: only one statement true, (c ⋀ t) and (c ⋀ ¬ t) is mutually exclusive</a:t>
            </a:r>
          </a:p>
          <a:p>
            <a:pPr marL="496888" indent="-457200" algn="l">
              <a:spcBef>
                <a:spcPts val="438"/>
              </a:spcBef>
              <a:buFontTx/>
              <a:buAutoNum type="arabicPeriod"/>
            </a:pPr>
            <a:r>
              <a:rPr lang="en-US" sz="1900">
                <a:solidFill>
                  <a:schemeClr val="tx1"/>
                </a:solidFill>
                <a:ea typeface="ＭＳ Ｐゴシック" charset="0"/>
                <a:cs typeface="Gill Sans" charset="0"/>
              </a:rPr>
              <a:t>Exhaustive: at least one of set of all aE is the case, i.e. disjunction of all aE is logically equivalent to TRUE</a:t>
            </a:r>
          </a:p>
          <a:p>
            <a:pPr marL="496888" indent="-457200" algn="l">
              <a:spcBef>
                <a:spcPts val="438"/>
              </a:spcBef>
              <a:buFontTx/>
              <a:buAutoNum type="arabicPeriod"/>
            </a:pPr>
            <a:r>
              <a:rPr lang="en-US" sz="1900">
                <a:solidFill>
                  <a:schemeClr val="tx1"/>
                </a:solidFill>
                <a:ea typeface="ＭＳ Ｐゴシック" charset="0"/>
                <a:cs typeface="Gill Sans" charset="0"/>
              </a:rPr>
              <a:t>Entailment: from aE we can entail the truth or falsehood of every proposition, e.g.</a:t>
            </a:r>
            <a:br>
              <a:rPr lang="en-US" sz="1900">
                <a:solidFill>
                  <a:schemeClr val="tx1"/>
                </a:solidFill>
                <a:ea typeface="ＭＳ Ｐゴシック" charset="0"/>
                <a:cs typeface="Gill Sans" charset="0"/>
              </a:rPr>
            </a:br>
            <a:r>
              <a:rPr lang="en-US" sz="1900">
                <a:solidFill>
                  <a:schemeClr val="tx1"/>
                </a:solidFill>
                <a:ea typeface="ＭＳ Ｐゴシック" charset="0"/>
                <a:cs typeface="Gill Sans" charset="0"/>
              </a:rPr>
              <a:t>(c ⋀ ¬ t) entails c = TRUE, c ⇒ t = FALSE</a:t>
            </a:r>
          </a:p>
          <a:p>
            <a:pPr marL="496888" indent="-457200" algn="l">
              <a:spcBef>
                <a:spcPts val="438"/>
              </a:spcBef>
              <a:buFontTx/>
              <a:buAutoNum type="arabicPeriod"/>
            </a:pPr>
            <a:r>
              <a:rPr lang="en-US" sz="1900">
                <a:solidFill>
                  <a:schemeClr val="tx1"/>
                </a:solidFill>
                <a:ea typeface="ＭＳ Ｐゴシック" charset="0"/>
                <a:cs typeface="Gill Sans" charset="0"/>
              </a:rPr>
              <a:t>Propositions are logically equivalent to disjunction of all aE that entail the truth of the proposition.E.g. the proposition </a:t>
            </a:r>
            <a:r>
              <a:rPr lang="en-US" sz="1900" i="1">
                <a:solidFill>
                  <a:schemeClr val="tx1"/>
                </a:solidFill>
                <a:ea typeface="ＭＳ Ｐゴシック" charset="0"/>
                <a:cs typeface="Gill Sans" charset="0"/>
              </a:rPr>
              <a:t>cavity</a:t>
            </a:r>
            <a:r>
              <a:rPr lang="en-US" sz="1900">
                <a:solidFill>
                  <a:schemeClr val="tx1"/>
                </a:solidFill>
                <a:ea typeface="ＭＳ Ｐゴシック" charset="0"/>
                <a:cs typeface="Gill Sans" charset="0"/>
              </a:rPr>
              <a:t> is equivalent to the disjunction of the aE </a:t>
            </a:r>
            <a:r>
              <a:rPr lang="en-US" sz="1900" i="1">
                <a:solidFill>
                  <a:schemeClr val="tx1"/>
                </a:solidFill>
                <a:ea typeface="ＭＳ Ｐゴシック" charset="0"/>
                <a:cs typeface="Gill Sans" charset="0"/>
              </a:rPr>
              <a:t>c</a:t>
            </a:r>
            <a:r>
              <a:rPr lang="en-US" sz="1900">
                <a:solidFill>
                  <a:schemeClr val="tx1"/>
                </a:solidFill>
                <a:ea typeface="ＭＳ Ｐゴシック" charset="0"/>
                <a:cs typeface="Apple Symbols" charset="0"/>
              </a:rPr>
              <a:t> ⋀ </a:t>
            </a:r>
            <a:r>
              <a:rPr lang="en-US" sz="1900" i="1">
                <a:solidFill>
                  <a:schemeClr val="tx1"/>
                </a:solidFill>
                <a:ea typeface="ＭＳ Ｐゴシック" charset="0"/>
                <a:cs typeface="Gill Sans" charset="0"/>
              </a:rPr>
              <a:t>t </a:t>
            </a:r>
            <a:r>
              <a:rPr lang="en-US" sz="1900">
                <a:solidFill>
                  <a:schemeClr val="tx1"/>
                </a:solidFill>
                <a:ea typeface="ＭＳ Ｐゴシック" charset="0"/>
                <a:cs typeface="Gill Sans" charset="0"/>
              </a:rPr>
              <a:t>and </a:t>
            </a:r>
            <a:r>
              <a:rPr lang="en-US" sz="1900" i="1">
                <a:solidFill>
                  <a:schemeClr val="tx1"/>
                </a:solidFill>
                <a:ea typeface="ＭＳ Ｐゴシック" charset="0"/>
                <a:cs typeface="Gill Sans" charset="0"/>
              </a:rPr>
              <a:t>c</a:t>
            </a:r>
            <a:r>
              <a:rPr lang="en-US" sz="1900">
                <a:solidFill>
                  <a:schemeClr val="tx1"/>
                </a:solidFill>
                <a:ea typeface="ＭＳ Ｐゴシック" charset="0"/>
                <a:cs typeface="Apple Symbols" charset="0"/>
              </a:rPr>
              <a:t> ⋀ ¬ </a:t>
            </a:r>
            <a:r>
              <a:rPr lang="en-US" sz="1900" i="1">
                <a:solidFill>
                  <a:schemeClr val="tx1"/>
                </a:solidFill>
                <a:ea typeface="ＭＳ Ｐゴシック" charset="0"/>
                <a:cs typeface="Gill Sans" charset="0"/>
              </a:rPr>
              <a:t>t</a:t>
            </a:r>
            <a:r>
              <a:rPr lang="en-US" sz="1900">
                <a:solidFill>
                  <a:schemeClr val="tx1"/>
                </a:solidFill>
                <a:ea typeface="ＭＳ Ｐゴシック" charset="0"/>
                <a:cs typeface="Gill Sans" charset="0"/>
              </a:rPr>
              <a:t>.</a:t>
            </a:r>
          </a:p>
        </p:txBody>
      </p:sp>
      <p:sp>
        <p:nvSpPr>
          <p:cNvPr id="30725" name="Rectangle 5"/>
          <p:cNvSpPr>
            <a:spLocks/>
          </p:cNvSpPr>
          <p:nvPr/>
        </p:nvSpPr>
        <p:spPr bwMode="auto">
          <a:xfrm>
            <a:off x="-431800" y="65024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Probabilistic Theory</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072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072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072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072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 Box 1"/>
          <p:cNvSpPr txBox="1">
            <a:spLocks noChangeArrowheads="1"/>
          </p:cNvSpPr>
          <p:nvPr/>
        </p:nvSpPr>
        <p:spPr bwMode="auto">
          <a:xfrm>
            <a:off x="8763000" y="65278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F3D4835B-E524-284C-BDED-D8E174E62534}" type="slidenum">
              <a:rPr lang="en-US">
                <a:cs typeface="Gill Sans" charset="0"/>
              </a:rPr>
              <a:pPr algn="ctr"/>
              <a:t>17</a:t>
            </a:fld>
            <a:endParaRPr lang="en-US">
              <a:cs typeface="Gill Sans" charset="0"/>
            </a:endParaRPr>
          </a:p>
        </p:txBody>
      </p:sp>
      <p:sp>
        <p:nvSpPr>
          <p:cNvPr id="31746" name="Rectangle 2"/>
          <p:cNvSpPr>
            <a:spLocks noChangeArrowheads="1"/>
          </p:cNvSpPr>
          <p:nvPr>
            <p:ph type="title"/>
          </p:nvPr>
        </p:nvSpPr>
        <p:spPr>
          <a:xfrm>
            <a:off x="889000" y="-190500"/>
            <a:ext cx="7366000" cy="1714500"/>
          </a:xfrm>
          <a:ln/>
        </p:spPr>
        <p:txBody>
          <a:bodyPr/>
          <a:lstStyle/>
          <a:p>
            <a:r>
              <a:rPr lang="en-US"/>
              <a:t>Prior Probability</a:t>
            </a:r>
          </a:p>
        </p:txBody>
      </p:sp>
      <p:sp>
        <p:nvSpPr>
          <p:cNvPr id="31747" name="Rectangle 3"/>
          <p:cNvSpPr>
            <a:spLocks noChangeArrowheads="1"/>
          </p:cNvSpPr>
          <p:nvPr>
            <p:ph type="body" idx="1"/>
          </p:nvPr>
        </p:nvSpPr>
        <p:spPr>
          <a:xfrm>
            <a:off x="304800" y="1524000"/>
            <a:ext cx="4183063" cy="5334000"/>
          </a:xfrm>
          <a:ln/>
        </p:spPr>
        <p:txBody>
          <a:bodyPr anchor="t"/>
          <a:lstStyle/>
          <a:p>
            <a:pPr marL="484188"/>
            <a:r>
              <a:rPr lang="en-US" sz="2600"/>
              <a:t>Probability</a:t>
            </a:r>
          </a:p>
          <a:p>
            <a:pPr marL="803275" lvl="1"/>
            <a:r>
              <a:rPr lang="en-US" sz="2200"/>
              <a:t>also: a priori probability, unconditional probability</a:t>
            </a:r>
          </a:p>
          <a:p>
            <a:pPr marL="803275" lvl="1"/>
            <a:r>
              <a:rPr lang="en-US" sz="2200"/>
              <a:t>P(a) = 0.4</a:t>
            </a:r>
          </a:p>
          <a:p>
            <a:pPr marL="803275" lvl="1">
              <a:buFont typeface="Gill Sans" charset="0"/>
              <a:buNone/>
            </a:pPr>
            <a:r>
              <a:rPr lang="en-US" sz="2200"/>
              <a:t>means: probability associated with the proposition </a:t>
            </a:r>
            <a:r>
              <a:rPr lang="en-US" sz="2200" i="1"/>
              <a:t>a</a:t>
            </a:r>
            <a:r>
              <a:rPr lang="en-US" sz="2200"/>
              <a:t> is the degree of belief accorded to it in the absence of any other information</a:t>
            </a:r>
          </a:p>
        </p:txBody>
      </p:sp>
      <p:sp>
        <p:nvSpPr>
          <p:cNvPr id="31748" name="Rectangle 4"/>
          <p:cNvSpPr>
            <a:spLocks/>
          </p:cNvSpPr>
          <p:nvPr/>
        </p:nvSpPr>
        <p:spPr bwMode="auto">
          <a:xfrm>
            <a:off x="4343400" y="1524000"/>
            <a:ext cx="4660900"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382588" indent="-342900" algn="l">
              <a:spcBef>
                <a:spcPts val="575"/>
              </a:spcBef>
              <a:buClr>
                <a:srgbClr val="000000"/>
              </a:buClr>
              <a:buSzPct val="100000"/>
              <a:buFont typeface="Tahoma" charset="0"/>
              <a:buChar char="•"/>
            </a:pPr>
            <a:r>
              <a:rPr lang="en-US" sz="2600">
                <a:solidFill>
                  <a:schemeClr val="tx1"/>
                </a:solidFill>
                <a:ea typeface="ＭＳ Ｐゴシック" charset="0"/>
                <a:cs typeface="Gill Sans" charset="0"/>
              </a:rPr>
              <a:t>P-Distribution</a:t>
            </a:r>
          </a:p>
          <a:p>
            <a:pPr marL="382588" indent="-342900" algn="l">
              <a:spcBef>
                <a:spcPts val="475"/>
              </a:spcBef>
            </a:pPr>
            <a:r>
              <a:rPr lang="en-US" sz="2200" b="1">
                <a:solidFill>
                  <a:schemeClr val="tx1"/>
                </a:solidFill>
                <a:ea typeface="ＭＳ Ｐゴシック" charset="0"/>
                <a:cs typeface="Gill Sans" charset="0"/>
              </a:rPr>
              <a:t>P</a:t>
            </a:r>
            <a:r>
              <a:rPr lang="en-US" sz="2200">
                <a:solidFill>
                  <a:schemeClr val="tx1"/>
                </a:solidFill>
                <a:ea typeface="ＭＳ Ｐゴシック" charset="0"/>
                <a:cs typeface="Gill Sans" charset="0"/>
              </a:rPr>
              <a:t>(Switch_on) = (0.4, 0.6)</a:t>
            </a:r>
          </a:p>
          <a:p>
            <a:pPr marL="382588" indent="-342900" algn="l">
              <a:spcBef>
                <a:spcPts val="475"/>
              </a:spcBef>
            </a:pPr>
            <a:r>
              <a:rPr lang="en-US" sz="2200">
                <a:solidFill>
                  <a:schemeClr val="tx1"/>
                </a:solidFill>
                <a:ea typeface="ＭＳ Ｐゴシック" charset="0"/>
                <a:cs typeface="Gill Sans" charset="0"/>
              </a:rPr>
              <a:t>	P(Switch_on = 1) = 0.4</a:t>
            </a:r>
          </a:p>
          <a:p>
            <a:pPr marL="382588" indent="-342900" algn="l">
              <a:spcBef>
                <a:spcPts val="475"/>
              </a:spcBef>
            </a:pPr>
            <a:r>
              <a:rPr lang="en-US" sz="2200">
                <a:solidFill>
                  <a:schemeClr val="tx1"/>
                </a:solidFill>
                <a:ea typeface="ＭＳ Ｐゴシック" charset="0"/>
                <a:cs typeface="Gill Sans" charset="0"/>
              </a:rPr>
              <a:t>	P(Switch_on = 0) = 0.6</a:t>
            </a:r>
          </a:p>
          <a:p>
            <a:pPr marL="382588" indent="-342900" algn="l">
              <a:spcBef>
                <a:spcPts val="475"/>
              </a:spcBef>
            </a:pPr>
            <a:endParaRPr lang="en-US" sz="3000">
              <a:solidFill>
                <a:schemeClr val="tx1"/>
              </a:solidFill>
              <a:ea typeface="ＭＳ Ｐゴシック" charset="0"/>
              <a:cs typeface="Gill Sans" charset="0"/>
            </a:endParaRPr>
          </a:p>
          <a:p>
            <a:pPr marL="382588" indent="-342900" algn="l">
              <a:spcBef>
                <a:spcPts val="475"/>
              </a:spcBef>
            </a:pPr>
            <a:r>
              <a:rPr lang="en-US" sz="2200" b="1">
                <a:solidFill>
                  <a:schemeClr val="tx1"/>
                </a:solidFill>
                <a:ea typeface="ＭＳ Ｐゴシック" charset="0"/>
                <a:cs typeface="Gill Sans" charset="0"/>
              </a:rPr>
              <a:t>P</a:t>
            </a:r>
            <a:r>
              <a:rPr lang="en-US" sz="2200">
                <a:solidFill>
                  <a:schemeClr val="tx1"/>
                </a:solidFill>
                <a:ea typeface="ＭＳ Ｐゴシック" charset="0"/>
                <a:cs typeface="Gill Sans" charset="0"/>
              </a:rPr>
              <a:t>(Weather) = (0.25, 0.15, 0.3, 0.3)</a:t>
            </a:r>
          </a:p>
          <a:p>
            <a:pPr marL="382588" indent="-342900" algn="l">
              <a:spcBef>
                <a:spcPts val="475"/>
              </a:spcBef>
            </a:pPr>
            <a:r>
              <a:rPr lang="en-US" sz="2200">
                <a:solidFill>
                  <a:schemeClr val="tx1"/>
                </a:solidFill>
                <a:ea typeface="ＭＳ Ｐゴシック" charset="0"/>
                <a:cs typeface="Gill Sans" charset="0"/>
              </a:rPr>
              <a:t>	P(Weather = sunny) = 0.25</a:t>
            </a:r>
          </a:p>
          <a:p>
            <a:pPr marL="382588" indent="-342900" algn="l">
              <a:spcBef>
                <a:spcPts val="475"/>
              </a:spcBef>
            </a:pPr>
            <a:r>
              <a:rPr lang="en-US" sz="2200">
                <a:solidFill>
                  <a:schemeClr val="tx1"/>
                </a:solidFill>
                <a:ea typeface="ＭＳ Ｐゴシック" charset="0"/>
                <a:cs typeface="Gill Sans" charset="0"/>
              </a:rPr>
              <a:t>	P(Weather = rainy) = 0.15</a:t>
            </a:r>
          </a:p>
          <a:p>
            <a:pPr marL="382588" indent="-342900" algn="l">
              <a:spcBef>
                <a:spcPts val="475"/>
              </a:spcBef>
            </a:pPr>
            <a:r>
              <a:rPr lang="en-US" sz="2200">
                <a:solidFill>
                  <a:schemeClr val="tx1"/>
                </a:solidFill>
                <a:ea typeface="ＭＳ Ｐゴシック" charset="0"/>
                <a:cs typeface="Gill Sans" charset="0"/>
              </a:rPr>
              <a:t>	…</a:t>
            </a:r>
          </a:p>
        </p:txBody>
      </p:sp>
      <p:sp>
        <p:nvSpPr>
          <p:cNvPr id="31749" name="Rectangle 5"/>
          <p:cNvSpPr>
            <a:spLocks/>
          </p:cNvSpPr>
          <p:nvPr/>
        </p:nvSpPr>
        <p:spPr bwMode="auto">
          <a:xfrm>
            <a:off x="-431800" y="65024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Probabilistic Theory</a:t>
            </a:r>
          </a:p>
        </p:txBody>
      </p:sp>
      <p:pic>
        <p:nvPicPr>
          <p:cNvPr id="3175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800" y="5608638"/>
            <a:ext cx="3937000" cy="28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3175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17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1"/>
          <p:cNvSpPr txBox="1">
            <a:spLocks noChangeArrowheads="1"/>
          </p:cNvSpPr>
          <p:nvPr/>
        </p:nvSpPr>
        <p:spPr bwMode="auto">
          <a:xfrm>
            <a:off x="8763000" y="65278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000B779E-7FA1-0A45-A649-FD488C88767E}" type="slidenum">
              <a:rPr lang="en-US">
                <a:cs typeface="Gill Sans" charset="0"/>
              </a:rPr>
              <a:pPr algn="ctr"/>
              <a:t>18</a:t>
            </a:fld>
            <a:endParaRPr lang="en-US">
              <a:cs typeface="Gill Sans" charset="0"/>
            </a:endParaRPr>
          </a:p>
        </p:txBody>
      </p:sp>
      <p:sp>
        <p:nvSpPr>
          <p:cNvPr id="34818" name="Rectangle 2"/>
          <p:cNvSpPr>
            <a:spLocks/>
          </p:cNvSpPr>
          <p:nvPr/>
        </p:nvSpPr>
        <p:spPr bwMode="auto">
          <a:xfrm>
            <a:off x="5334000" y="1600200"/>
            <a:ext cx="3200400" cy="3657600"/>
          </a:xfrm>
          <a:prstGeom prst="rect">
            <a:avLst/>
          </a:prstGeom>
          <a:solidFill>
            <a:srgbClr val="DBCC91"/>
          </a:solidFill>
          <a:ln w="25400" cap="flat">
            <a:solidFill>
              <a:schemeClr val="tx1"/>
            </a:solidFill>
            <a:prstDash val="solid"/>
            <a:miter lim="800000"/>
            <a:headEnd type="none" w="med" len="med"/>
            <a:tailEnd type="none" w="med" len="med"/>
          </a:ln>
          <a:effectLst>
            <a:outerShdw blurRad="63500" dist="101600" dir="2700000" algn="ctr" rotWithShape="0">
              <a:schemeClr val="bg2">
                <a:alpha val="75000"/>
              </a:schemeClr>
            </a:outerShdw>
          </a:effectLst>
        </p:spPr>
        <p:txBody>
          <a:bodyPr lIns="0" tIns="0" rIns="0" bIns="0"/>
          <a:lstStyle/>
          <a:p>
            <a:endParaRPr lang="en-US"/>
          </a:p>
        </p:txBody>
      </p:sp>
      <p:sp>
        <p:nvSpPr>
          <p:cNvPr id="34819" name="Rectangle 3"/>
          <p:cNvSpPr>
            <a:spLocks noChangeArrowheads="1"/>
          </p:cNvSpPr>
          <p:nvPr>
            <p:ph type="title"/>
          </p:nvPr>
        </p:nvSpPr>
        <p:spPr>
          <a:xfrm>
            <a:off x="889000" y="-419100"/>
            <a:ext cx="7366000" cy="1714500"/>
          </a:xfrm>
          <a:ln/>
        </p:spPr>
        <p:txBody>
          <a:bodyPr/>
          <a:lstStyle/>
          <a:p>
            <a:r>
              <a:rPr lang="en-US"/>
              <a:t>Probability Distribution</a:t>
            </a:r>
          </a:p>
        </p:txBody>
      </p:sp>
      <p:sp>
        <p:nvSpPr>
          <p:cNvPr id="34820" name="Rectangle 4"/>
          <p:cNvSpPr>
            <a:spLocks noChangeArrowheads="1"/>
          </p:cNvSpPr>
          <p:nvPr>
            <p:ph type="body" idx="1"/>
          </p:nvPr>
        </p:nvSpPr>
        <p:spPr>
          <a:xfrm>
            <a:off x="304800" y="1524000"/>
            <a:ext cx="4183063" cy="5334000"/>
          </a:xfrm>
          <a:ln/>
        </p:spPr>
        <p:txBody>
          <a:bodyPr anchor="t"/>
          <a:lstStyle/>
          <a:p>
            <a:pPr marL="698500"/>
            <a:r>
              <a:rPr lang="en-US" sz="2700"/>
              <a:t>A boolean random variable A</a:t>
            </a:r>
          </a:p>
          <a:p>
            <a:pPr marL="1041400" lvl="1"/>
            <a:r>
              <a:rPr lang="en-US" sz="2300"/>
              <a:t>For all possible values a value of truth</a:t>
            </a:r>
          </a:p>
          <a:p>
            <a:pPr marL="698500"/>
            <a:endParaRPr lang="en-US" sz="3100"/>
          </a:p>
          <a:p>
            <a:pPr marL="698500"/>
            <a:r>
              <a:rPr lang="en-US" sz="2700"/>
              <a:t>Probability distribution </a:t>
            </a:r>
            <a:r>
              <a:rPr lang="en-US" sz="2700" b="1"/>
              <a:t>P</a:t>
            </a:r>
            <a:r>
              <a:rPr lang="en-US" sz="2700"/>
              <a:t>(A)</a:t>
            </a:r>
          </a:p>
          <a:p>
            <a:pPr marL="1041400" lvl="1"/>
            <a:r>
              <a:rPr lang="en-US" sz="2300"/>
              <a:t>Denotes probability for all possible values for random variable </a:t>
            </a:r>
            <a:r>
              <a:rPr lang="en-US" sz="2300" i="1"/>
              <a:t>A.</a:t>
            </a:r>
          </a:p>
        </p:txBody>
      </p:sp>
      <p:grpSp>
        <p:nvGrpSpPr>
          <p:cNvPr id="34821" name="Group 5"/>
          <p:cNvGrpSpPr>
            <a:grpSpLocks/>
          </p:cNvGrpSpPr>
          <p:nvPr/>
        </p:nvGrpSpPr>
        <p:grpSpPr bwMode="auto">
          <a:xfrm>
            <a:off x="5486400" y="1751013"/>
            <a:ext cx="2895600" cy="1828800"/>
            <a:chOff x="0" y="0"/>
            <a:chExt cx="1824" cy="1151"/>
          </a:xfrm>
        </p:grpSpPr>
        <p:grpSp>
          <p:nvGrpSpPr>
            <p:cNvPr id="34822" name="Group 6"/>
            <p:cNvGrpSpPr>
              <a:grpSpLocks/>
            </p:cNvGrpSpPr>
            <p:nvPr/>
          </p:nvGrpSpPr>
          <p:grpSpPr bwMode="auto">
            <a:xfrm>
              <a:off x="0" y="0"/>
              <a:ext cx="1824" cy="537"/>
              <a:chOff x="0" y="0"/>
              <a:chExt cx="1824" cy="537"/>
            </a:xfrm>
          </p:grpSpPr>
          <p:grpSp>
            <p:nvGrpSpPr>
              <p:cNvPr id="34823" name="Group 7"/>
              <p:cNvGrpSpPr>
                <a:grpSpLocks/>
              </p:cNvGrpSpPr>
              <p:nvPr/>
            </p:nvGrpSpPr>
            <p:grpSpPr bwMode="auto">
              <a:xfrm>
                <a:off x="0" y="0"/>
                <a:ext cx="1824" cy="268"/>
                <a:chOff x="0" y="0"/>
                <a:chExt cx="1824" cy="268"/>
              </a:xfrm>
            </p:grpSpPr>
            <p:grpSp>
              <p:nvGrpSpPr>
                <p:cNvPr id="34824" name="Group 8"/>
                <p:cNvGrpSpPr>
                  <a:grpSpLocks/>
                </p:cNvGrpSpPr>
                <p:nvPr/>
              </p:nvGrpSpPr>
              <p:grpSpPr bwMode="auto">
                <a:xfrm>
                  <a:off x="0" y="0"/>
                  <a:ext cx="912" cy="268"/>
                  <a:chOff x="0" y="0"/>
                  <a:chExt cx="912" cy="268"/>
                </a:xfrm>
              </p:grpSpPr>
              <p:sp>
                <p:nvSpPr>
                  <p:cNvPr id="34825" name="Rectangle 9"/>
                  <p:cNvSpPr>
                    <a:spLocks/>
                  </p:cNvSpPr>
                  <p:nvPr/>
                </p:nvSpPr>
                <p:spPr bwMode="auto">
                  <a:xfrm>
                    <a:off x="0" y="0"/>
                    <a:ext cx="912" cy="268"/>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34826" name="Rectangle 10"/>
                  <p:cNvSpPr>
                    <a:spLocks/>
                  </p:cNvSpPr>
                  <p:nvPr/>
                </p:nvSpPr>
                <p:spPr bwMode="auto">
                  <a:xfrm>
                    <a:off x="249" y="30"/>
                    <a:ext cx="413"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Value</a:t>
                    </a:r>
                  </a:p>
                </p:txBody>
              </p:sp>
            </p:grpSp>
            <p:grpSp>
              <p:nvGrpSpPr>
                <p:cNvPr id="34827" name="Group 11"/>
                <p:cNvGrpSpPr>
                  <a:grpSpLocks/>
                </p:cNvGrpSpPr>
                <p:nvPr/>
              </p:nvGrpSpPr>
              <p:grpSpPr bwMode="auto">
                <a:xfrm>
                  <a:off x="912" y="0"/>
                  <a:ext cx="912" cy="268"/>
                  <a:chOff x="0" y="0"/>
                  <a:chExt cx="912" cy="268"/>
                </a:xfrm>
              </p:grpSpPr>
              <p:sp>
                <p:nvSpPr>
                  <p:cNvPr id="34828" name="Rectangle 12"/>
                  <p:cNvSpPr>
                    <a:spLocks/>
                  </p:cNvSpPr>
                  <p:nvPr/>
                </p:nvSpPr>
                <p:spPr bwMode="auto">
                  <a:xfrm>
                    <a:off x="0" y="0"/>
                    <a:ext cx="912" cy="268"/>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34829" name="Rectangle 13"/>
                  <p:cNvSpPr>
                    <a:spLocks/>
                  </p:cNvSpPr>
                  <p:nvPr/>
                </p:nvSpPr>
                <p:spPr bwMode="auto">
                  <a:xfrm>
                    <a:off x="91" y="30"/>
                    <a:ext cx="729"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Probability</a:t>
                    </a:r>
                  </a:p>
                </p:txBody>
              </p:sp>
            </p:grpSp>
          </p:grpSp>
          <p:grpSp>
            <p:nvGrpSpPr>
              <p:cNvPr id="34830" name="Group 14"/>
              <p:cNvGrpSpPr>
                <a:grpSpLocks/>
              </p:cNvGrpSpPr>
              <p:nvPr/>
            </p:nvGrpSpPr>
            <p:grpSpPr bwMode="auto">
              <a:xfrm>
                <a:off x="0" y="268"/>
                <a:ext cx="1824" cy="269"/>
                <a:chOff x="0" y="0"/>
                <a:chExt cx="1824" cy="268"/>
              </a:xfrm>
            </p:grpSpPr>
            <p:grpSp>
              <p:nvGrpSpPr>
                <p:cNvPr id="34831" name="Group 15"/>
                <p:cNvGrpSpPr>
                  <a:grpSpLocks/>
                </p:cNvGrpSpPr>
                <p:nvPr/>
              </p:nvGrpSpPr>
              <p:grpSpPr bwMode="auto">
                <a:xfrm>
                  <a:off x="0" y="0"/>
                  <a:ext cx="912" cy="268"/>
                  <a:chOff x="0" y="0"/>
                  <a:chExt cx="912" cy="268"/>
                </a:xfrm>
              </p:grpSpPr>
              <p:sp>
                <p:nvSpPr>
                  <p:cNvPr id="34832" name="Rectangle 16"/>
                  <p:cNvSpPr>
                    <a:spLocks/>
                  </p:cNvSpPr>
                  <p:nvPr/>
                </p:nvSpPr>
                <p:spPr bwMode="auto">
                  <a:xfrm>
                    <a:off x="0" y="0"/>
                    <a:ext cx="912" cy="268"/>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34833" name="Rectangle 17"/>
                  <p:cNvSpPr>
                    <a:spLocks/>
                  </p:cNvSpPr>
                  <p:nvPr/>
                </p:nvSpPr>
                <p:spPr bwMode="auto">
                  <a:xfrm>
                    <a:off x="379" y="30"/>
                    <a:ext cx="153"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A</a:t>
                    </a:r>
                  </a:p>
                </p:txBody>
              </p:sp>
            </p:grpSp>
            <p:grpSp>
              <p:nvGrpSpPr>
                <p:cNvPr id="34834" name="Group 18"/>
                <p:cNvGrpSpPr>
                  <a:grpSpLocks/>
                </p:cNvGrpSpPr>
                <p:nvPr/>
              </p:nvGrpSpPr>
              <p:grpSpPr bwMode="auto">
                <a:xfrm>
                  <a:off x="912" y="0"/>
                  <a:ext cx="912" cy="268"/>
                  <a:chOff x="0" y="0"/>
                  <a:chExt cx="912" cy="268"/>
                </a:xfrm>
              </p:grpSpPr>
              <p:sp>
                <p:nvSpPr>
                  <p:cNvPr id="34835" name="Rectangle 19"/>
                  <p:cNvSpPr>
                    <a:spLocks/>
                  </p:cNvSpPr>
                  <p:nvPr/>
                </p:nvSpPr>
                <p:spPr bwMode="auto">
                  <a:xfrm>
                    <a:off x="0" y="0"/>
                    <a:ext cx="912" cy="268"/>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34836" name="Rectangle 20"/>
                  <p:cNvSpPr>
                    <a:spLocks/>
                  </p:cNvSpPr>
                  <p:nvPr/>
                </p:nvSpPr>
                <p:spPr bwMode="auto">
                  <a:xfrm>
                    <a:off x="284" y="30"/>
                    <a:ext cx="344"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b="1">
                        <a:solidFill>
                          <a:schemeClr val="tx1"/>
                        </a:solidFill>
                        <a:latin typeface="Arial" charset="0"/>
                        <a:ea typeface="ＭＳ Ｐゴシック" charset="0"/>
                        <a:cs typeface="Arial" charset="0"/>
                        <a:sym typeface="Arial" charset="0"/>
                      </a:rPr>
                      <a:t>P</a:t>
                    </a:r>
                    <a:r>
                      <a:rPr lang="en-US" sz="1800">
                        <a:solidFill>
                          <a:schemeClr val="tx1"/>
                        </a:solidFill>
                        <a:latin typeface="Arial" charset="0"/>
                        <a:ea typeface="ＭＳ Ｐゴシック" charset="0"/>
                        <a:cs typeface="Arial" charset="0"/>
                        <a:sym typeface="Arial" charset="0"/>
                      </a:rPr>
                      <a:t>(A)</a:t>
                    </a:r>
                  </a:p>
                </p:txBody>
              </p:sp>
            </p:grpSp>
          </p:grpSp>
        </p:grpSp>
        <p:grpSp>
          <p:nvGrpSpPr>
            <p:cNvPr id="34837" name="Group 21"/>
            <p:cNvGrpSpPr>
              <a:grpSpLocks/>
            </p:cNvGrpSpPr>
            <p:nvPr/>
          </p:nvGrpSpPr>
          <p:grpSpPr bwMode="auto">
            <a:xfrm>
              <a:off x="0" y="614"/>
              <a:ext cx="1824" cy="537"/>
              <a:chOff x="0" y="0"/>
              <a:chExt cx="1824" cy="537"/>
            </a:xfrm>
          </p:grpSpPr>
          <p:grpSp>
            <p:nvGrpSpPr>
              <p:cNvPr id="34838" name="Group 22"/>
              <p:cNvGrpSpPr>
                <a:grpSpLocks/>
              </p:cNvGrpSpPr>
              <p:nvPr/>
            </p:nvGrpSpPr>
            <p:grpSpPr bwMode="auto">
              <a:xfrm>
                <a:off x="0" y="0"/>
                <a:ext cx="1824" cy="268"/>
                <a:chOff x="0" y="0"/>
                <a:chExt cx="1824" cy="268"/>
              </a:xfrm>
            </p:grpSpPr>
            <p:grpSp>
              <p:nvGrpSpPr>
                <p:cNvPr id="34839" name="Group 23"/>
                <p:cNvGrpSpPr>
                  <a:grpSpLocks/>
                </p:cNvGrpSpPr>
                <p:nvPr/>
              </p:nvGrpSpPr>
              <p:grpSpPr bwMode="auto">
                <a:xfrm>
                  <a:off x="0" y="0"/>
                  <a:ext cx="912" cy="268"/>
                  <a:chOff x="0" y="0"/>
                  <a:chExt cx="912" cy="268"/>
                </a:xfrm>
              </p:grpSpPr>
              <p:sp>
                <p:nvSpPr>
                  <p:cNvPr id="34840" name="Rectangle 24"/>
                  <p:cNvSpPr>
                    <a:spLocks/>
                  </p:cNvSpPr>
                  <p:nvPr/>
                </p:nvSpPr>
                <p:spPr bwMode="auto">
                  <a:xfrm>
                    <a:off x="0" y="0"/>
                    <a:ext cx="912" cy="268"/>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34841" name="Rectangle 25"/>
                  <p:cNvSpPr>
                    <a:spLocks/>
                  </p:cNvSpPr>
                  <p:nvPr/>
                </p:nvSpPr>
                <p:spPr bwMode="auto">
                  <a:xfrm>
                    <a:off x="387" y="30"/>
                    <a:ext cx="13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0</a:t>
                    </a:r>
                  </a:p>
                </p:txBody>
              </p:sp>
            </p:grpSp>
            <p:grpSp>
              <p:nvGrpSpPr>
                <p:cNvPr id="34842" name="Group 26"/>
                <p:cNvGrpSpPr>
                  <a:grpSpLocks/>
                </p:cNvGrpSpPr>
                <p:nvPr/>
              </p:nvGrpSpPr>
              <p:grpSpPr bwMode="auto">
                <a:xfrm>
                  <a:off x="912" y="0"/>
                  <a:ext cx="912" cy="268"/>
                  <a:chOff x="0" y="0"/>
                  <a:chExt cx="912" cy="268"/>
                </a:xfrm>
              </p:grpSpPr>
              <p:sp>
                <p:nvSpPr>
                  <p:cNvPr id="34843" name="Rectangle 27"/>
                  <p:cNvSpPr>
                    <a:spLocks/>
                  </p:cNvSpPr>
                  <p:nvPr/>
                </p:nvSpPr>
                <p:spPr bwMode="auto">
                  <a:xfrm>
                    <a:off x="0" y="0"/>
                    <a:ext cx="912" cy="268"/>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34844" name="Rectangle 28"/>
                  <p:cNvSpPr>
                    <a:spLocks/>
                  </p:cNvSpPr>
                  <p:nvPr/>
                </p:nvSpPr>
                <p:spPr bwMode="auto">
                  <a:xfrm>
                    <a:off x="20" y="30"/>
                    <a:ext cx="833"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 0.3 = P(¬A)</a:t>
                    </a:r>
                  </a:p>
                </p:txBody>
              </p:sp>
            </p:grpSp>
          </p:grpSp>
          <p:grpSp>
            <p:nvGrpSpPr>
              <p:cNvPr id="34845" name="Group 29"/>
              <p:cNvGrpSpPr>
                <a:grpSpLocks/>
              </p:cNvGrpSpPr>
              <p:nvPr/>
            </p:nvGrpSpPr>
            <p:grpSpPr bwMode="auto">
              <a:xfrm>
                <a:off x="0" y="268"/>
                <a:ext cx="1824" cy="269"/>
                <a:chOff x="0" y="0"/>
                <a:chExt cx="1824" cy="268"/>
              </a:xfrm>
            </p:grpSpPr>
            <p:grpSp>
              <p:nvGrpSpPr>
                <p:cNvPr id="34846" name="Group 30"/>
                <p:cNvGrpSpPr>
                  <a:grpSpLocks/>
                </p:cNvGrpSpPr>
                <p:nvPr/>
              </p:nvGrpSpPr>
              <p:grpSpPr bwMode="auto">
                <a:xfrm>
                  <a:off x="0" y="0"/>
                  <a:ext cx="912" cy="268"/>
                  <a:chOff x="0" y="0"/>
                  <a:chExt cx="912" cy="268"/>
                </a:xfrm>
              </p:grpSpPr>
              <p:sp>
                <p:nvSpPr>
                  <p:cNvPr id="34847" name="Rectangle 31"/>
                  <p:cNvSpPr>
                    <a:spLocks/>
                  </p:cNvSpPr>
                  <p:nvPr/>
                </p:nvSpPr>
                <p:spPr bwMode="auto">
                  <a:xfrm>
                    <a:off x="0" y="0"/>
                    <a:ext cx="912" cy="268"/>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34848" name="Rectangle 32"/>
                  <p:cNvSpPr>
                    <a:spLocks/>
                  </p:cNvSpPr>
                  <p:nvPr/>
                </p:nvSpPr>
                <p:spPr bwMode="auto">
                  <a:xfrm>
                    <a:off x="387" y="30"/>
                    <a:ext cx="13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1</a:t>
                    </a:r>
                  </a:p>
                </p:txBody>
              </p:sp>
            </p:grpSp>
            <p:grpSp>
              <p:nvGrpSpPr>
                <p:cNvPr id="34849" name="Group 33"/>
                <p:cNvGrpSpPr>
                  <a:grpSpLocks/>
                </p:cNvGrpSpPr>
                <p:nvPr/>
              </p:nvGrpSpPr>
              <p:grpSpPr bwMode="auto">
                <a:xfrm>
                  <a:off x="912" y="0"/>
                  <a:ext cx="912" cy="268"/>
                  <a:chOff x="0" y="0"/>
                  <a:chExt cx="912" cy="268"/>
                </a:xfrm>
              </p:grpSpPr>
              <p:sp>
                <p:nvSpPr>
                  <p:cNvPr id="34850" name="Rectangle 34"/>
                  <p:cNvSpPr>
                    <a:spLocks/>
                  </p:cNvSpPr>
                  <p:nvPr/>
                </p:nvSpPr>
                <p:spPr bwMode="auto">
                  <a:xfrm>
                    <a:off x="0" y="0"/>
                    <a:ext cx="912" cy="268"/>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34851" name="Rectangle 35"/>
                  <p:cNvSpPr>
                    <a:spLocks/>
                  </p:cNvSpPr>
                  <p:nvPr/>
                </p:nvSpPr>
                <p:spPr bwMode="auto">
                  <a:xfrm>
                    <a:off x="20" y="30"/>
                    <a:ext cx="749"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 0.7 = P(A)</a:t>
                    </a:r>
                  </a:p>
                </p:txBody>
              </p:sp>
            </p:grpSp>
          </p:grpSp>
        </p:grpSp>
      </p:grpSp>
      <p:sp>
        <p:nvSpPr>
          <p:cNvPr id="34852" name="Rectangle 36"/>
          <p:cNvSpPr>
            <a:spLocks/>
          </p:cNvSpPr>
          <p:nvPr/>
        </p:nvSpPr>
        <p:spPr bwMode="auto">
          <a:xfrm>
            <a:off x="5807075" y="3886200"/>
            <a:ext cx="230822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nSpc>
                <a:spcPct val="120000"/>
              </a:lnSpc>
            </a:pPr>
            <a:r>
              <a:rPr lang="en-US" sz="1800">
                <a:solidFill>
                  <a:schemeClr val="tx1"/>
                </a:solidFill>
                <a:ea typeface="ＭＳ Ｐゴシック" charset="0"/>
                <a:cs typeface="Gill Sans" charset="0"/>
              </a:rPr>
              <a:t>Note: similar notation!</a:t>
            </a:r>
          </a:p>
          <a:p>
            <a:pPr>
              <a:lnSpc>
                <a:spcPct val="120000"/>
              </a:lnSpc>
            </a:pPr>
            <a:r>
              <a:rPr lang="en-US" sz="1800" i="1">
                <a:solidFill>
                  <a:schemeClr val="tx1"/>
                </a:solidFill>
                <a:ea typeface="ＭＳ Ｐゴシック" charset="0"/>
                <a:cs typeface="Gill Sans" charset="0"/>
              </a:rPr>
              <a:t>P(A)</a:t>
            </a:r>
            <a:r>
              <a:rPr lang="en-US" sz="1800">
                <a:solidFill>
                  <a:schemeClr val="tx1"/>
                </a:solidFill>
                <a:ea typeface="ＭＳ Ｐゴシック" charset="0"/>
                <a:cs typeface="Gill Sans" charset="0"/>
              </a:rPr>
              <a:t> short for </a:t>
            </a:r>
            <a:r>
              <a:rPr lang="en-US" sz="1800" i="1">
                <a:solidFill>
                  <a:schemeClr val="tx1"/>
                </a:solidFill>
                <a:ea typeface="ＭＳ Ｐゴシック" charset="0"/>
                <a:cs typeface="Gill Sans" charset="0"/>
              </a:rPr>
              <a:t>P(A=1)</a:t>
            </a:r>
          </a:p>
          <a:p>
            <a:pPr>
              <a:lnSpc>
                <a:spcPct val="120000"/>
              </a:lnSpc>
            </a:pPr>
            <a:r>
              <a:rPr lang="en-US" sz="1800" b="1" i="1">
                <a:solidFill>
                  <a:schemeClr val="tx1"/>
                </a:solidFill>
                <a:ea typeface="ＭＳ Ｐゴシック" charset="0"/>
                <a:cs typeface="Gill Sans" charset="0"/>
              </a:rPr>
              <a:t>P</a:t>
            </a:r>
            <a:r>
              <a:rPr lang="en-US" sz="1800" i="1">
                <a:solidFill>
                  <a:schemeClr val="tx1"/>
                </a:solidFill>
                <a:ea typeface="ＭＳ Ｐゴシック" charset="0"/>
                <a:cs typeface="Gill Sans" charset="0"/>
              </a:rPr>
              <a:t>(A)</a:t>
            </a:r>
            <a:r>
              <a:rPr lang="en-US" sz="1800">
                <a:solidFill>
                  <a:schemeClr val="tx1"/>
                </a:solidFill>
                <a:ea typeface="ＭＳ Ｐゴシック" charset="0"/>
                <a:cs typeface="Gill Sans" charset="0"/>
              </a:rPr>
              <a:t> P-Distribution of A</a:t>
            </a:r>
          </a:p>
        </p:txBody>
      </p:sp>
      <p:sp>
        <p:nvSpPr>
          <p:cNvPr id="34853" name="Rectangle 37"/>
          <p:cNvSpPr>
            <a:spLocks/>
          </p:cNvSpPr>
          <p:nvPr/>
        </p:nvSpPr>
        <p:spPr bwMode="auto">
          <a:xfrm>
            <a:off x="-431800" y="65024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Probabilistic Theory</a:t>
            </a:r>
          </a:p>
        </p:txBody>
      </p:sp>
    </p:spTree>
  </p:cSld>
  <p:clrMapOvr>
    <a:masterClrMapping/>
  </p:clrMapOvr>
  <p:transition xmlns:p14="http://schemas.microsoft.com/office/powerpoint/2010/mai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ext Box 1"/>
          <p:cNvSpPr txBox="1">
            <a:spLocks noChangeArrowheads="1"/>
          </p:cNvSpPr>
          <p:nvPr/>
        </p:nvSpPr>
        <p:spPr bwMode="auto">
          <a:xfrm>
            <a:off x="8724900" y="65278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DA6DD43E-F7BC-E440-A415-5625789CAA90}" type="slidenum">
              <a:rPr lang="en-US">
                <a:cs typeface="Gill Sans" charset="0"/>
              </a:rPr>
              <a:pPr algn="ctr"/>
              <a:t>19</a:t>
            </a:fld>
            <a:endParaRPr lang="en-US">
              <a:cs typeface="Gill Sans" charset="0"/>
            </a:endParaRPr>
          </a:p>
        </p:txBody>
      </p:sp>
      <p:sp>
        <p:nvSpPr>
          <p:cNvPr id="35842" name="Rectangle 2"/>
          <p:cNvSpPr>
            <a:spLocks noChangeArrowheads="1"/>
          </p:cNvSpPr>
          <p:nvPr>
            <p:ph type="title"/>
          </p:nvPr>
        </p:nvSpPr>
        <p:spPr>
          <a:xfrm>
            <a:off x="304800" y="-190500"/>
            <a:ext cx="8547100" cy="1714500"/>
          </a:xfrm>
          <a:ln/>
        </p:spPr>
        <p:txBody>
          <a:bodyPr/>
          <a:lstStyle/>
          <a:p>
            <a:r>
              <a:rPr lang="en-US"/>
              <a:t>Joint Probability Distribution</a:t>
            </a:r>
          </a:p>
        </p:txBody>
      </p:sp>
      <p:sp>
        <p:nvSpPr>
          <p:cNvPr id="35843" name="Rectangle 3"/>
          <p:cNvSpPr>
            <a:spLocks noChangeArrowheads="1"/>
          </p:cNvSpPr>
          <p:nvPr>
            <p:ph type="body" idx="1"/>
          </p:nvPr>
        </p:nvSpPr>
        <p:spPr>
          <a:xfrm>
            <a:off x="292100" y="1333500"/>
            <a:ext cx="4343400" cy="3619500"/>
          </a:xfrm>
          <a:ln/>
        </p:spPr>
        <p:txBody>
          <a:bodyPr anchor="t"/>
          <a:lstStyle/>
          <a:p>
            <a:pPr marL="698500">
              <a:lnSpc>
                <a:spcPct val="90000"/>
              </a:lnSpc>
            </a:pPr>
            <a:r>
              <a:rPr lang="en-US" sz="2300"/>
              <a:t>Multiple boolean random variables</a:t>
            </a:r>
          </a:p>
          <a:p>
            <a:pPr marL="1041400" lvl="1">
              <a:lnSpc>
                <a:spcPct val="90000"/>
              </a:lnSpc>
            </a:pPr>
            <a:r>
              <a:rPr lang="en-US" sz="2100"/>
              <a:t>Cavity, toothache, catch</a:t>
            </a:r>
          </a:p>
          <a:p>
            <a:pPr marL="1041400" lvl="1">
              <a:lnSpc>
                <a:spcPct val="90000"/>
              </a:lnSpc>
            </a:pPr>
            <a:r>
              <a:rPr lang="en-US" sz="2100"/>
              <a:t>For each possibility a defined probability</a:t>
            </a:r>
          </a:p>
          <a:p>
            <a:pPr marL="1041400" lvl="1">
              <a:lnSpc>
                <a:spcPct val="90000"/>
              </a:lnSpc>
            </a:pPr>
            <a:r>
              <a:rPr lang="en-US" sz="2100" i="1">
                <a:cs typeface="Apple Symbols" charset="0"/>
              </a:rPr>
              <a:t>P(¬cavity ⋀ ¬toothache ⋀ ¬catch) = 0.576</a:t>
            </a:r>
            <a:endParaRPr lang="en-US" sz="2100" i="1"/>
          </a:p>
        </p:txBody>
      </p:sp>
      <p:sp>
        <p:nvSpPr>
          <p:cNvPr id="35844" name="Rectangle 4"/>
          <p:cNvSpPr>
            <a:spLocks/>
          </p:cNvSpPr>
          <p:nvPr/>
        </p:nvSpPr>
        <p:spPr bwMode="auto">
          <a:xfrm>
            <a:off x="4635500" y="1333500"/>
            <a:ext cx="42037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382588" indent="-342900" algn="l">
              <a:lnSpc>
                <a:spcPct val="90000"/>
              </a:lnSpc>
              <a:spcBef>
                <a:spcPts val="475"/>
              </a:spcBef>
              <a:buClr>
                <a:srgbClr val="000000"/>
              </a:buClr>
              <a:buSzPct val="100000"/>
              <a:buFont typeface="Tahoma" charset="0"/>
              <a:buChar char="•"/>
            </a:pPr>
            <a:r>
              <a:rPr lang="en-US" sz="2300">
                <a:solidFill>
                  <a:schemeClr val="tx1"/>
                </a:solidFill>
                <a:ea typeface="ＭＳ Ｐゴシック" charset="0"/>
                <a:cs typeface="Gill Sans" charset="0"/>
              </a:rPr>
              <a:t>Joint distribution </a:t>
            </a:r>
            <a:r>
              <a:rPr lang="en-US" sz="2300" b="1">
                <a:solidFill>
                  <a:schemeClr val="tx1"/>
                </a:solidFill>
                <a:ea typeface="ＭＳ Ｐゴシック" charset="0"/>
                <a:cs typeface="Gill Sans" charset="0"/>
              </a:rPr>
              <a:t>P</a:t>
            </a:r>
            <a:r>
              <a:rPr lang="en-US" sz="2300">
                <a:solidFill>
                  <a:schemeClr val="tx1"/>
                </a:solidFill>
                <a:ea typeface="ＭＳ Ｐゴシック" charset="0"/>
                <a:cs typeface="Gill Sans" charset="0"/>
              </a:rPr>
              <a:t>(A,B,C)</a:t>
            </a:r>
          </a:p>
          <a:p>
            <a:pPr marL="382588" indent="-342900" algn="l">
              <a:lnSpc>
                <a:spcPct val="90000"/>
              </a:lnSpc>
              <a:spcBef>
                <a:spcPts val="438"/>
              </a:spcBef>
              <a:buClr>
                <a:srgbClr val="000000"/>
              </a:buClr>
              <a:buSzPct val="100000"/>
              <a:buFont typeface="Tahoma" charset="0"/>
              <a:buChar char="–"/>
            </a:pPr>
            <a:r>
              <a:rPr lang="en-US" sz="2100">
                <a:solidFill>
                  <a:schemeClr val="tx1"/>
                </a:solidFill>
                <a:ea typeface="ＭＳ Ｐゴシック" charset="0"/>
                <a:cs typeface="Gill Sans" charset="0"/>
              </a:rPr>
              <a:t>Gives probability of all possible value combinations of random variables</a:t>
            </a:r>
          </a:p>
          <a:p>
            <a:pPr marL="382588" indent="-342900" algn="l">
              <a:lnSpc>
                <a:spcPct val="90000"/>
              </a:lnSpc>
              <a:spcBef>
                <a:spcPts val="438"/>
              </a:spcBef>
              <a:buClr>
                <a:srgbClr val="000000"/>
              </a:buClr>
              <a:buSzPct val="100000"/>
              <a:buFont typeface="Tahoma" charset="0"/>
              <a:buChar char="–"/>
            </a:pPr>
            <a:r>
              <a:rPr lang="en-US" sz="2100">
                <a:solidFill>
                  <a:schemeClr val="tx1"/>
                </a:solidFill>
                <a:ea typeface="ＭＳ Ｐゴシック" charset="0"/>
                <a:cs typeface="Gill Sans" charset="0"/>
              </a:rPr>
              <a:t>e.g. </a:t>
            </a:r>
            <a:br>
              <a:rPr lang="en-US" sz="2100">
                <a:solidFill>
                  <a:schemeClr val="tx1"/>
                </a:solidFill>
                <a:ea typeface="ＭＳ Ｐゴシック" charset="0"/>
                <a:cs typeface="Gill Sans" charset="0"/>
              </a:rPr>
            </a:br>
            <a:r>
              <a:rPr lang="en-US" sz="2100" b="1" i="1">
                <a:solidFill>
                  <a:schemeClr val="tx1"/>
                </a:solidFill>
                <a:ea typeface="ＭＳ Ｐゴシック" charset="0"/>
                <a:cs typeface="Gill Sans" charset="0"/>
              </a:rPr>
              <a:t>P</a:t>
            </a:r>
            <a:r>
              <a:rPr lang="en-US" sz="2100" i="1">
                <a:solidFill>
                  <a:schemeClr val="tx1"/>
                </a:solidFill>
                <a:ea typeface="ＭＳ Ｐゴシック" charset="0"/>
                <a:cs typeface="Gill Sans" charset="0"/>
              </a:rPr>
              <a:t>(Cavity, Toothache, Weather)</a:t>
            </a:r>
            <a:r>
              <a:rPr lang="en-US" sz="2100">
                <a:solidFill>
                  <a:schemeClr val="tx1"/>
                </a:solidFill>
                <a:ea typeface="ＭＳ Ｐゴシック" charset="0"/>
                <a:cs typeface="Gill Sans" charset="0"/>
              </a:rPr>
              <a:t> can be represented by a 2x2x4 table with 16 entries</a:t>
            </a:r>
          </a:p>
        </p:txBody>
      </p:sp>
      <p:sp>
        <p:nvSpPr>
          <p:cNvPr id="35845" name="Rectangle 5"/>
          <p:cNvSpPr>
            <a:spLocks/>
          </p:cNvSpPr>
          <p:nvPr/>
        </p:nvSpPr>
        <p:spPr bwMode="auto">
          <a:xfrm>
            <a:off x="495300" y="4483100"/>
            <a:ext cx="8153400" cy="1600200"/>
          </a:xfrm>
          <a:prstGeom prst="rect">
            <a:avLst/>
          </a:prstGeom>
          <a:solidFill>
            <a:srgbClr val="DBCC91"/>
          </a:solidFill>
          <a:ln w="25400" cap="flat">
            <a:solidFill>
              <a:schemeClr val="tx1"/>
            </a:solidFill>
            <a:prstDash val="solid"/>
            <a:miter lim="800000"/>
            <a:headEnd type="none" w="med" len="med"/>
            <a:tailEnd type="none" w="med" len="med"/>
          </a:ln>
          <a:effectLst>
            <a:outerShdw blurRad="63500" dist="101600" dir="2700000" algn="ctr" rotWithShape="0">
              <a:schemeClr val="bg2">
                <a:alpha val="75000"/>
              </a:schemeClr>
            </a:outerShdw>
          </a:effectLst>
        </p:spPr>
        <p:txBody>
          <a:bodyPr lIns="0" tIns="0" rIns="0" bIns="0"/>
          <a:lstStyle/>
          <a:p>
            <a:endParaRPr lang="en-US"/>
          </a:p>
        </p:txBody>
      </p:sp>
      <p:pic>
        <p:nvPicPr>
          <p:cNvPr id="35846" name="Picture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088" y="4637088"/>
            <a:ext cx="7743825" cy="1292225"/>
          </a:xfrm>
          <a:prstGeom prst="rect">
            <a:avLst/>
          </a:prstGeom>
          <a:noFill/>
          <a:ln w="952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pic>
      <p:sp>
        <p:nvSpPr>
          <p:cNvPr id="35847" name="Rectangle 7"/>
          <p:cNvSpPr>
            <a:spLocks/>
          </p:cNvSpPr>
          <p:nvPr/>
        </p:nvSpPr>
        <p:spPr bwMode="auto">
          <a:xfrm>
            <a:off x="-431800" y="65024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Probabilistic Theory</a:t>
            </a:r>
          </a:p>
        </p:txBody>
      </p:sp>
    </p:spTree>
  </p:cSld>
  <p:clrMapOvr>
    <a:masterClrMapping/>
  </p:clrMapOvr>
  <p:transition xmlns:p14="http://schemas.microsoft.com/office/powerpoint/2010/mai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 Box 1"/>
          <p:cNvSpPr txBox="1">
            <a:spLocks noChangeArrowheads="1"/>
          </p:cNvSpPr>
          <p:nvPr/>
        </p:nvSpPr>
        <p:spPr bwMode="auto">
          <a:xfrm>
            <a:off x="8940800" y="6553200"/>
            <a:ext cx="1651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13DC8F95-F248-BD45-A489-957B822898A0}" type="slidenum">
              <a:rPr lang="en-US">
                <a:cs typeface="Gill Sans" charset="0"/>
              </a:rPr>
              <a:pPr algn="ctr"/>
              <a:t>2</a:t>
            </a:fld>
            <a:endParaRPr lang="en-US">
              <a:cs typeface="Gill Sans" charset="0"/>
            </a:endParaRPr>
          </a:p>
        </p:txBody>
      </p:sp>
      <p:sp>
        <p:nvSpPr>
          <p:cNvPr id="16386" name="Rectangle 2"/>
          <p:cNvSpPr>
            <a:spLocks noChangeArrowheads="1"/>
          </p:cNvSpPr>
          <p:nvPr>
            <p:ph type="title"/>
          </p:nvPr>
        </p:nvSpPr>
        <p:spPr>
          <a:xfrm>
            <a:off x="304800" y="0"/>
            <a:ext cx="8534400" cy="1600200"/>
          </a:xfrm>
          <a:ln/>
        </p:spPr>
        <p:txBody>
          <a:bodyPr/>
          <a:lstStyle/>
          <a:p>
            <a:r>
              <a:rPr lang="en-US"/>
              <a:t>Outline</a:t>
            </a:r>
          </a:p>
        </p:txBody>
      </p:sp>
      <p:sp>
        <p:nvSpPr>
          <p:cNvPr id="16387" name="Rectangle 3"/>
          <p:cNvSpPr>
            <a:spLocks noChangeArrowheads="1"/>
          </p:cNvSpPr>
          <p:nvPr>
            <p:ph type="body" idx="1"/>
          </p:nvPr>
        </p:nvSpPr>
        <p:spPr>
          <a:xfrm>
            <a:off x="482600" y="1485900"/>
            <a:ext cx="7239000" cy="4572000"/>
          </a:xfrm>
          <a:ln/>
        </p:spPr>
        <p:txBody>
          <a:bodyPr/>
          <a:lstStyle/>
          <a:p>
            <a:pPr marL="573088" indent="-533400">
              <a:buClr>
                <a:srgbClr val="000000"/>
              </a:buClr>
              <a:buSzPct val="100000"/>
              <a:buFont typeface="Tahoma" charset="0"/>
              <a:buChar char="•"/>
            </a:pPr>
            <a:r>
              <a:rPr lang="en-US"/>
              <a:t>Uncertainty</a:t>
            </a:r>
          </a:p>
          <a:p>
            <a:pPr marL="573088" indent="-533400">
              <a:buClr>
                <a:srgbClr val="000000"/>
              </a:buClr>
              <a:buSzPct val="100000"/>
              <a:buFont typeface="Tahoma" charset="0"/>
              <a:buChar char="•"/>
            </a:pPr>
            <a:r>
              <a:rPr lang="en-US"/>
              <a:t>Probabilistic Theory</a:t>
            </a:r>
          </a:p>
          <a:p>
            <a:pPr marL="573088" indent="-533400">
              <a:buClr>
                <a:srgbClr val="000000"/>
              </a:buClr>
              <a:buSzPct val="100000"/>
              <a:buFont typeface="Tahoma" charset="0"/>
              <a:buChar char="•"/>
            </a:pPr>
            <a:r>
              <a:rPr lang="en-US"/>
              <a:t>Axioms of Probability</a:t>
            </a:r>
          </a:p>
          <a:p>
            <a:pPr marL="573088" indent="-533400">
              <a:buClr>
                <a:srgbClr val="000000"/>
              </a:buClr>
              <a:buSzPct val="100000"/>
              <a:buFont typeface="Tahoma" charset="0"/>
              <a:buChar char="•"/>
            </a:pPr>
            <a:r>
              <a:rPr lang="en-US"/>
              <a:t>Probabilistic Reasoning</a:t>
            </a:r>
          </a:p>
          <a:p>
            <a:pPr marL="573088" indent="-533400">
              <a:buClr>
                <a:srgbClr val="000000"/>
              </a:buClr>
              <a:buSzPct val="100000"/>
              <a:buFont typeface="Tahoma" charset="0"/>
              <a:buChar char="•"/>
            </a:pPr>
            <a:r>
              <a:rPr lang="en-US"/>
              <a:t>Independency</a:t>
            </a:r>
          </a:p>
          <a:p>
            <a:pPr marL="573088" indent="-533400">
              <a:buClr>
                <a:srgbClr val="000000"/>
              </a:buClr>
              <a:buSzPct val="100000"/>
              <a:buFont typeface="Tahoma" charset="0"/>
              <a:buChar char="•"/>
            </a:pPr>
            <a:r>
              <a:rPr lang="en-US"/>
              <a:t>Bayes</a:t>
            </a:r>
            <a:r>
              <a:rPr lang="ja-JP" altLang="en-US">
                <a:latin typeface="Arial"/>
              </a:rPr>
              <a:t>’</a:t>
            </a:r>
            <a:r>
              <a:rPr lang="en-US"/>
              <a:t> Rule</a:t>
            </a:r>
          </a:p>
          <a:p>
            <a:pPr marL="573088" indent="-533400">
              <a:buClr>
                <a:srgbClr val="000000"/>
              </a:buClr>
              <a:buSzPct val="100000"/>
              <a:buFont typeface="Tahoma" charset="0"/>
              <a:buChar char="•"/>
            </a:pPr>
            <a:r>
              <a:rPr lang="en-US"/>
              <a:t>Summary</a:t>
            </a:r>
          </a:p>
        </p:txBody>
      </p:sp>
    </p:spTree>
  </p:cSld>
  <p:clrMapOvr>
    <a:masterClrMapping/>
  </p:clrMapOvr>
  <p:transition xmlns:p14="http://schemas.microsoft.com/office/powerpoint/2010/mai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 Box 1"/>
          <p:cNvSpPr txBox="1">
            <a:spLocks noChangeArrowheads="1"/>
          </p:cNvSpPr>
          <p:nvPr/>
        </p:nvSpPr>
        <p:spPr bwMode="auto">
          <a:xfrm>
            <a:off x="8851900" y="65151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38630EF8-F914-BC40-9FF0-8D1CE39D1103}" type="slidenum">
              <a:rPr lang="en-US">
                <a:cs typeface="Gill Sans" charset="0"/>
              </a:rPr>
              <a:pPr algn="ctr"/>
              <a:t>20</a:t>
            </a:fld>
            <a:endParaRPr lang="en-US">
              <a:cs typeface="Gill Sans" charset="0"/>
            </a:endParaRPr>
          </a:p>
        </p:txBody>
      </p:sp>
      <p:sp>
        <p:nvSpPr>
          <p:cNvPr id="37890" name="Rectangle 2"/>
          <p:cNvSpPr>
            <a:spLocks noChangeArrowheads="1"/>
          </p:cNvSpPr>
          <p:nvPr>
            <p:ph type="title"/>
          </p:nvPr>
        </p:nvSpPr>
        <p:spPr>
          <a:xfrm>
            <a:off x="889000" y="-330200"/>
            <a:ext cx="7366000" cy="1714500"/>
          </a:xfrm>
          <a:ln/>
        </p:spPr>
        <p:txBody>
          <a:bodyPr/>
          <a:lstStyle/>
          <a:p>
            <a:r>
              <a:rPr lang="en-US"/>
              <a:t>Conditional Probability</a:t>
            </a:r>
          </a:p>
        </p:txBody>
      </p:sp>
      <p:sp>
        <p:nvSpPr>
          <p:cNvPr id="37891" name="Rectangle 3"/>
          <p:cNvSpPr>
            <a:spLocks noChangeArrowheads="1"/>
          </p:cNvSpPr>
          <p:nvPr>
            <p:ph type="body" idx="1"/>
          </p:nvPr>
        </p:nvSpPr>
        <p:spPr>
          <a:xfrm>
            <a:off x="38100" y="1282700"/>
            <a:ext cx="4406900" cy="5334000"/>
          </a:xfrm>
          <a:ln/>
        </p:spPr>
        <p:txBody>
          <a:bodyPr anchor="t"/>
          <a:lstStyle/>
          <a:p>
            <a:pPr marL="698500"/>
            <a:r>
              <a:rPr lang="en-US" sz="2100"/>
              <a:t>Conditional probability</a:t>
            </a:r>
          </a:p>
          <a:p>
            <a:pPr marL="1041400" lvl="1"/>
            <a:r>
              <a:rPr lang="en-US" sz="1900"/>
              <a:t>Agent has evidence (information) about former unknown variables</a:t>
            </a:r>
          </a:p>
          <a:p>
            <a:pPr marL="1041400" lvl="1"/>
            <a:r>
              <a:rPr lang="en-US" sz="1900"/>
              <a:t>A priori probabilities no longer applicable</a:t>
            </a:r>
          </a:p>
          <a:p>
            <a:pPr marL="1041400" lvl="1"/>
            <a:r>
              <a:rPr lang="en-US" sz="1900"/>
              <a:t>Notation: </a:t>
            </a:r>
            <a:r>
              <a:rPr lang="en-US" sz="1900" i="1"/>
              <a:t>P(A|B)</a:t>
            </a:r>
            <a:r>
              <a:rPr lang="en-US" sz="1900"/>
              <a:t>,</a:t>
            </a:r>
            <a:r>
              <a:rPr lang="en-US" sz="1900" i="1"/>
              <a:t> A</a:t>
            </a:r>
            <a:r>
              <a:rPr lang="en-US" sz="1900"/>
              <a:t> and </a:t>
            </a:r>
            <a:r>
              <a:rPr lang="en-US" sz="1900" i="1"/>
              <a:t>B</a:t>
            </a:r>
            <a:r>
              <a:rPr lang="en-US" sz="1900"/>
              <a:t> are any propositions</a:t>
            </a:r>
          </a:p>
          <a:p>
            <a:pPr marL="1041400" lvl="1"/>
            <a:r>
              <a:rPr lang="en-US" sz="1900"/>
              <a:t>This is read as </a:t>
            </a:r>
            <a:r>
              <a:rPr lang="ja-JP" altLang="en-US" sz="1900">
                <a:latin typeface="Arial"/>
              </a:rPr>
              <a:t>“</a:t>
            </a:r>
            <a:r>
              <a:rPr lang="en-US" sz="1900"/>
              <a:t>the probability of </a:t>
            </a:r>
            <a:r>
              <a:rPr lang="en-US" sz="1900" i="1"/>
              <a:t>A</a:t>
            </a:r>
            <a:r>
              <a:rPr lang="en-US" sz="1900"/>
              <a:t> given that all we know is </a:t>
            </a:r>
            <a:r>
              <a:rPr lang="en-US" sz="1900" i="1"/>
              <a:t>B</a:t>
            </a:r>
            <a:r>
              <a:rPr lang="en-US" sz="1900"/>
              <a:t>.</a:t>
            </a:r>
            <a:r>
              <a:rPr lang="ja-JP" altLang="en-US" sz="1900">
                <a:latin typeface="Arial"/>
              </a:rPr>
              <a:t>”</a:t>
            </a:r>
            <a:endParaRPr lang="en-US" sz="1900"/>
          </a:p>
          <a:p>
            <a:pPr marL="1041400" lvl="1"/>
            <a:r>
              <a:rPr lang="en-US" sz="1900"/>
              <a:t>Example.:</a:t>
            </a:r>
            <a:br>
              <a:rPr lang="en-US" sz="1900"/>
            </a:br>
            <a:r>
              <a:rPr lang="en-US" sz="1900"/>
              <a:t/>
            </a:r>
            <a:br>
              <a:rPr lang="en-US" sz="1900"/>
            </a:br>
            <a:r>
              <a:rPr lang="en-US" sz="1900" i="1"/>
              <a:t>P(cavity|toothache) = 0.8</a:t>
            </a:r>
          </a:p>
        </p:txBody>
      </p:sp>
      <p:sp>
        <p:nvSpPr>
          <p:cNvPr id="37892" name="Rectangle 4"/>
          <p:cNvSpPr>
            <a:spLocks/>
          </p:cNvSpPr>
          <p:nvPr/>
        </p:nvSpPr>
        <p:spPr bwMode="auto">
          <a:xfrm>
            <a:off x="4902200" y="1282700"/>
            <a:ext cx="40767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382588" indent="-342900" algn="l">
              <a:spcBef>
                <a:spcPts val="475"/>
              </a:spcBef>
              <a:buClr>
                <a:srgbClr val="000000"/>
              </a:buClr>
              <a:buSzPct val="100000"/>
              <a:buFont typeface="Tahoma" charset="0"/>
              <a:buChar char="•"/>
            </a:pPr>
            <a:r>
              <a:rPr lang="en-US" sz="2100">
                <a:solidFill>
                  <a:schemeClr val="tx1"/>
                </a:solidFill>
                <a:ea typeface="ＭＳ Ｐゴシック" charset="0"/>
                <a:cs typeface="Gill Sans" charset="0"/>
              </a:rPr>
              <a:t>Product rule</a:t>
            </a:r>
          </a:p>
          <a:p>
            <a:pPr marL="382588" indent="-342900" algn="l">
              <a:spcBef>
                <a:spcPts val="438"/>
              </a:spcBef>
              <a:buClr>
                <a:srgbClr val="000000"/>
              </a:buClr>
              <a:buSzPct val="100000"/>
              <a:buFont typeface="Tahoma" charset="0"/>
              <a:buChar char="–"/>
            </a:pPr>
            <a:r>
              <a:rPr lang="en-US" sz="1900">
                <a:solidFill>
                  <a:schemeClr val="tx1"/>
                </a:solidFill>
                <a:ea typeface="ＭＳ Ｐゴシック" charset="0"/>
                <a:cs typeface="Gill Sans" charset="0"/>
              </a:rPr>
              <a:t>conditional probabilities can be defined as unconditional probabilities:</a:t>
            </a:r>
            <a:endParaRPr lang="en-US" sz="2900">
              <a:solidFill>
                <a:schemeClr val="tx1"/>
              </a:solidFill>
              <a:ea typeface="ＭＳ Ｐゴシック" charset="0"/>
              <a:cs typeface="Gill Sans" charset="0"/>
            </a:endParaRPr>
          </a:p>
          <a:p>
            <a:pPr marL="382588" indent="-342900" algn="l">
              <a:spcBef>
                <a:spcPts val="438"/>
              </a:spcBef>
              <a:buClr>
                <a:srgbClr val="000000"/>
              </a:buClr>
              <a:buSzPct val="100000"/>
              <a:buFont typeface="Tahoma" charset="0"/>
              <a:buChar char="–"/>
            </a:pPr>
            <a:endParaRPr lang="en-US" sz="2900">
              <a:solidFill>
                <a:schemeClr val="tx1"/>
              </a:solidFill>
              <a:ea typeface="ＭＳ Ｐゴシック" charset="0"/>
              <a:cs typeface="Gill Sans" charset="0"/>
            </a:endParaRPr>
          </a:p>
          <a:p>
            <a:pPr marL="382588" indent="-342900" algn="l">
              <a:spcBef>
                <a:spcPts val="438"/>
              </a:spcBef>
            </a:pPr>
            <a:endParaRPr lang="en-US" sz="2900">
              <a:solidFill>
                <a:schemeClr val="tx1"/>
              </a:solidFill>
              <a:ea typeface="ＭＳ Ｐゴシック" charset="0"/>
              <a:cs typeface="Gill Sans" charset="0"/>
            </a:endParaRPr>
          </a:p>
          <a:p>
            <a:pPr marL="382588" indent="-342900" algn="l">
              <a:spcBef>
                <a:spcPts val="438"/>
              </a:spcBef>
              <a:buClr>
                <a:srgbClr val="000000"/>
              </a:buClr>
              <a:buSzPct val="100000"/>
              <a:buFont typeface="Tahoma" charset="0"/>
              <a:buChar char="–"/>
            </a:pPr>
            <a:r>
              <a:rPr lang="en-US" sz="1900">
                <a:solidFill>
                  <a:schemeClr val="tx1"/>
                </a:solidFill>
                <a:ea typeface="ＭＳ Ｐゴシック" charset="0"/>
                <a:cs typeface="Gill Sans" charset="0"/>
              </a:rPr>
              <a:t>which holds for all P(b)&gt;0</a:t>
            </a:r>
          </a:p>
          <a:p>
            <a:pPr marL="382588" indent="-342900" algn="l">
              <a:spcBef>
                <a:spcPts val="438"/>
              </a:spcBef>
              <a:buClr>
                <a:srgbClr val="000000"/>
              </a:buClr>
              <a:buSzPct val="100000"/>
              <a:buFont typeface="Tahoma" charset="0"/>
              <a:buChar char="–"/>
            </a:pPr>
            <a:r>
              <a:rPr lang="en-US" sz="1900">
                <a:solidFill>
                  <a:schemeClr val="tx1"/>
                </a:solidFill>
                <a:ea typeface="ＭＳ Ｐゴシック" charset="0"/>
                <a:cs typeface="Gill Sans" charset="0"/>
              </a:rPr>
              <a:t>Can also be written as </a:t>
            </a:r>
            <a:r>
              <a:rPr lang="en-US" sz="1900" b="1">
                <a:solidFill>
                  <a:schemeClr val="tx1"/>
                </a:solidFill>
                <a:ea typeface="ＭＳ Ｐゴシック" charset="0"/>
                <a:cs typeface="Gill Sans" charset="0"/>
              </a:rPr>
              <a:t>product rule</a:t>
            </a:r>
            <a:r>
              <a:rPr lang="en-US" sz="1900">
                <a:solidFill>
                  <a:schemeClr val="tx1"/>
                </a:solidFill>
                <a:ea typeface="ＭＳ Ｐゴシック" charset="0"/>
                <a:cs typeface="Gill Sans" charset="0"/>
              </a:rPr>
              <a:t>:</a:t>
            </a:r>
            <a:br>
              <a:rPr lang="en-US" sz="1900">
                <a:solidFill>
                  <a:schemeClr val="tx1"/>
                </a:solidFill>
                <a:ea typeface="ＭＳ Ｐゴシック" charset="0"/>
                <a:cs typeface="Gill Sans" charset="0"/>
              </a:rPr>
            </a:br>
            <a:r>
              <a:rPr lang="en-US" sz="1900">
                <a:solidFill>
                  <a:schemeClr val="tx1"/>
                </a:solidFill>
                <a:ea typeface="ＭＳ Ｐゴシック" charset="0"/>
                <a:cs typeface="Gill Sans" charset="0"/>
              </a:rPr>
              <a:t>P(a ⋀ b) = P(a|b) P(b)</a:t>
            </a:r>
            <a:br>
              <a:rPr lang="en-US" sz="1900">
                <a:solidFill>
                  <a:schemeClr val="tx1"/>
                </a:solidFill>
                <a:ea typeface="ＭＳ Ｐゴシック" charset="0"/>
                <a:cs typeface="Gill Sans" charset="0"/>
              </a:rPr>
            </a:br>
            <a:r>
              <a:rPr lang="en-US" sz="1900">
                <a:solidFill>
                  <a:schemeClr val="tx1"/>
                </a:solidFill>
                <a:ea typeface="ＭＳ Ｐゴシック" charset="0"/>
                <a:cs typeface="Gill Sans" charset="0"/>
              </a:rPr>
              <a:t>P(a ⋀ b) = P(b|a) P(a)</a:t>
            </a:r>
            <a:br>
              <a:rPr lang="en-US" sz="1900">
                <a:solidFill>
                  <a:schemeClr val="tx1"/>
                </a:solidFill>
                <a:ea typeface="ＭＳ Ｐゴシック" charset="0"/>
                <a:cs typeface="Gill Sans" charset="0"/>
              </a:rPr>
            </a:br>
            <a:endParaRPr lang="en-US" sz="1900">
              <a:solidFill>
                <a:schemeClr val="tx1"/>
              </a:solidFill>
              <a:ea typeface="ＭＳ Ｐゴシック" charset="0"/>
              <a:cs typeface="Gill Sans" charset="0"/>
            </a:endParaRPr>
          </a:p>
          <a:p>
            <a:pPr marL="382588" indent="-342900" algn="l">
              <a:spcBef>
                <a:spcPts val="438"/>
              </a:spcBef>
              <a:buClr>
                <a:srgbClr val="000000"/>
              </a:buClr>
              <a:buSzPct val="100000"/>
              <a:buFont typeface="Tahoma" charset="0"/>
              <a:buChar char="–"/>
            </a:pPr>
            <a:r>
              <a:rPr lang="en-US" sz="1900" b="1">
                <a:solidFill>
                  <a:schemeClr val="tx1"/>
                </a:solidFill>
                <a:ea typeface="ＭＳ Ｐゴシック" charset="0"/>
                <a:cs typeface="Gill Sans" charset="0"/>
              </a:rPr>
              <a:t>P</a:t>
            </a:r>
            <a:r>
              <a:rPr lang="en-US" sz="1900">
                <a:solidFill>
                  <a:schemeClr val="tx1"/>
                </a:solidFill>
                <a:ea typeface="ＭＳ Ｐゴシック" charset="0"/>
                <a:cs typeface="Gill Sans" charset="0"/>
              </a:rPr>
              <a:t>(X,Y) = </a:t>
            </a:r>
            <a:r>
              <a:rPr lang="en-US" sz="1900" b="1">
                <a:solidFill>
                  <a:schemeClr val="tx1"/>
                </a:solidFill>
                <a:ea typeface="ＭＳ Ｐゴシック" charset="0"/>
                <a:cs typeface="Gill Sans" charset="0"/>
              </a:rPr>
              <a:t>P</a:t>
            </a:r>
            <a:r>
              <a:rPr lang="en-US" sz="1900">
                <a:solidFill>
                  <a:schemeClr val="tx1"/>
                </a:solidFill>
                <a:ea typeface="ＭＳ Ｐゴシック" charset="0"/>
                <a:cs typeface="Gill Sans" charset="0"/>
              </a:rPr>
              <a:t>(X|Y) </a:t>
            </a:r>
            <a:r>
              <a:rPr lang="en-US" sz="1900" b="1">
                <a:solidFill>
                  <a:schemeClr val="tx1"/>
                </a:solidFill>
                <a:ea typeface="ＭＳ Ｐゴシック" charset="0"/>
                <a:cs typeface="Gill Sans" charset="0"/>
              </a:rPr>
              <a:t>P</a:t>
            </a:r>
            <a:r>
              <a:rPr lang="en-US" sz="1900">
                <a:solidFill>
                  <a:schemeClr val="tx1"/>
                </a:solidFill>
                <a:ea typeface="ＭＳ Ｐゴシック" charset="0"/>
                <a:cs typeface="Gill Sans" charset="0"/>
              </a:rPr>
              <a:t>(Y)</a:t>
            </a:r>
          </a:p>
        </p:txBody>
      </p:sp>
      <p:sp>
        <p:nvSpPr>
          <p:cNvPr id="37893" name="Rectangle 5"/>
          <p:cNvSpPr>
            <a:spLocks/>
          </p:cNvSpPr>
          <p:nvPr/>
        </p:nvSpPr>
        <p:spPr bwMode="auto">
          <a:xfrm>
            <a:off x="-431800" y="65024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Probabilistic Theory</a:t>
            </a:r>
          </a:p>
        </p:txBody>
      </p:sp>
      <p:pic>
        <p:nvPicPr>
          <p:cNvPr id="3789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7700" y="2578100"/>
            <a:ext cx="2187575"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cSld>
  <p:clrMapOvr>
    <a:masterClrMapping/>
  </p:clrMapOvr>
  <p:transition xmlns:p14="http://schemas.microsoft.com/office/powerpoint/2010/mai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 Box 1"/>
          <p:cNvSpPr txBox="1">
            <a:spLocks noChangeArrowheads="1"/>
          </p:cNvSpPr>
          <p:nvPr/>
        </p:nvSpPr>
        <p:spPr bwMode="auto">
          <a:xfrm>
            <a:off x="8775700" y="66040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48AAE020-827F-434D-801C-B1C353E076B7}" type="slidenum">
              <a:rPr lang="en-US">
                <a:cs typeface="Gill Sans" charset="0"/>
              </a:rPr>
              <a:pPr algn="ctr"/>
              <a:t>21</a:t>
            </a:fld>
            <a:endParaRPr lang="en-US">
              <a:cs typeface="Gill Sans" charset="0"/>
            </a:endParaRPr>
          </a:p>
        </p:txBody>
      </p:sp>
      <p:sp>
        <p:nvSpPr>
          <p:cNvPr id="39938" name="Rectangle 2"/>
          <p:cNvSpPr>
            <a:spLocks/>
          </p:cNvSpPr>
          <p:nvPr/>
        </p:nvSpPr>
        <p:spPr bwMode="auto">
          <a:xfrm>
            <a:off x="5202238" y="1833563"/>
            <a:ext cx="3560762" cy="3957637"/>
          </a:xfrm>
          <a:prstGeom prst="rect">
            <a:avLst/>
          </a:prstGeom>
          <a:solidFill>
            <a:srgbClr val="DBCC91"/>
          </a:solidFill>
          <a:ln w="25400" cap="flat">
            <a:solidFill>
              <a:schemeClr val="tx1"/>
            </a:solidFill>
            <a:prstDash val="solid"/>
            <a:miter lim="800000"/>
            <a:headEnd type="none" w="med" len="med"/>
            <a:tailEnd type="none" w="med" len="med"/>
          </a:ln>
          <a:effectLst>
            <a:outerShdw blurRad="63500" dist="101600" dir="2700000" algn="ctr" rotWithShape="0">
              <a:schemeClr val="bg2">
                <a:alpha val="75000"/>
              </a:schemeClr>
            </a:outerShdw>
          </a:effectLst>
        </p:spPr>
        <p:txBody>
          <a:bodyPr lIns="0" tIns="0" rIns="0" bIns="0"/>
          <a:lstStyle/>
          <a:p>
            <a:endParaRPr lang="en-US"/>
          </a:p>
        </p:txBody>
      </p:sp>
      <p:grpSp>
        <p:nvGrpSpPr>
          <p:cNvPr id="39939" name="Group 3"/>
          <p:cNvGrpSpPr>
            <a:grpSpLocks/>
          </p:cNvGrpSpPr>
          <p:nvPr/>
        </p:nvGrpSpPr>
        <p:grpSpPr bwMode="auto">
          <a:xfrm>
            <a:off x="5410200" y="1981200"/>
            <a:ext cx="3124200" cy="3657600"/>
            <a:chOff x="0" y="0"/>
            <a:chExt cx="1968" cy="2304"/>
          </a:xfrm>
        </p:grpSpPr>
        <p:sp>
          <p:nvSpPr>
            <p:cNvPr id="39940" name="Oval 4"/>
            <p:cNvSpPr>
              <a:spLocks/>
            </p:cNvSpPr>
            <p:nvPr/>
          </p:nvSpPr>
          <p:spPr bwMode="auto">
            <a:xfrm>
              <a:off x="816" y="864"/>
              <a:ext cx="960" cy="960"/>
            </a:xfrm>
            <a:prstGeom prst="ellipse">
              <a:avLst/>
            </a:prstGeom>
            <a:noFill/>
            <a:ln w="28575" cap="flat">
              <a:solidFill>
                <a:srgbClr val="0099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9941" name="Oval 5"/>
            <p:cNvSpPr>
              <a:spLocks/>
            </p:cNvSpPr>
            <p:nvPr/>
          </p:nvSpPr>
          <p:spPr bwMode="auto">
            <a:xfrm>
              <a:off x="192" y="864"/>
              <a:ext cx="960" cy="960"/>
            </a:xfrm>
            <a:prstGeom prst="ellipse">
              <a:avLst/>
            </a:prstGeom>
            <a:noFill/>
            <a:ln w="28575" cap="flat">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9942" name="Rectangle 6"/>
            <p:cNvSpPr>
              <a:spLocks/>
            </p:cNvSpPr>
            <p:nvPr/>
          </p:nvSpPr>
          <p:spPr bwMode="auto">
            <a:xfrm>
              <a:off x="664" y="1872"/>
              <a:ext cx="588"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a:solidFill>
                    <a:schemeClr val="tx1"/>
                  </a:solidFill>
                  <a:latin typeface="Times New Roman Italic" charset="0"/>
                  <a:ea typeface="ＭＳ Ｐゴシック" charset="0"/>
                  <a:cs typeface="Apple Symbols" charset="0"/>
                  <a:sym typeface="Times New Roman Italic" charset="0"/>
                </a:rPr>
                <a:t>A ⋀ B</a:t>
              </a:r>
            </a:p>
          </p:txBody>
        </p:sp>
        <p:sp>
          <p:nvSpPr>
            <p:cNvPr id="39943" name="Rectangle 7"/>
            <p:cNvSpPr>
              <a:spLocks/>
            </p:cNvSpPr>
            <p:nvPr/>
          </p:nvSpPr>
          <p:spPr bwMode="auto">
            <a:xfrm>
              <a:off x="395" y="480"/>
              <a:ext cx="192"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a:solidFill>
                    <a:srgbClr val="FF0000"/>
                  </a:solidFill>
                  <a:latin typeface="Times New Roman Italic" charset="0"/>
                  <a:ea typeface="ＭＳ Ｐゴシック" charset="0"/>
                  <a:cs typeface="Times New Roman Italic" charset="0"/>
                  <a:sym typeface="Times New Roman Italic" charset="0"/>
                </a:rPr>
                <a:t>A</a:t>
              </a:r>
            </a:p>
          </p:txBody>
        </p:sp>
        <p:sp>
          <p:nvSpPr>
            <p:cNvPr id="39944" name="Rectangle 8"/>
            <p:cNvSpPr>
              <a:spLocks/>
            </p:cNvSpPr>
            <p:nvPr/>
          </p:nvSpPr>
          <p:spPr bwMode="auto">
            <a:xfrm>
              <a:off x="1307" y="480"/>
              <a:ext cx="192"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a:solidFill>
                    <a:srgbClr val="009900"/>
                  </a:solidFill>
                  <a:latin typeface="Times New Roman Italic" charset="0"/>
                  <a:ea typeface="ＭＳ Ｐゴシック" charset="0"/>
                  <a:cs typeface="Times New Roman Italic" charset="0"/>
                  <a:sym typeface="Times New Roman Italic" charset="0"/>
                </a:rPr>
                <a:t>B</a:t>
              </a:r>
            </a:p>
          </p:txBody>
        </p:sp>
        <p:sp>
          <p:nvSpPr>
            <p:cNvPr id="39945" name="Rectangle 9"/>
            <p:cNvSpPr>
              <a:spLocks/>
            </p:cNvSpPr>
            <p:nvPr/>
          </p:nvSpPr>
          <p:spPr bwMode="auto">
            <a:xfrm>
              <a:off x="0" y="336"/>
              <a:ext cx="1968" cy="1968"/>
            </a:xfrm>
            <a:prstGeom prst="rect">
              <a:avLst/>
            </a:pr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9946" name="Rectangle 10"/>
            <p:cNvSpPr>
              <a:spLocks/>
            </p:cNvSpPr>
            <p:nvPr/>
          </p:nvSpPr>
          <p:spPr bwMode="auto">
            <a:xfrm>
              <a:off x="135" y="0"/>
              <a:ext cx="46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a:solidFill>
                    <a:schemeClr val="tx1"/>
                  </a:solidFill>
                  <a:latin typeface="Times New Roman Italic" charset="0"/>
                  <a:ea typeface="ＭＳ Ｐゴシック" charset="0"/>
                  <a:cs typeface="Times New Roman Italic" charset="0"/>
                  <a:sym typeface="Times New Roman Italic" charset="0"/>
                </a:rPr>
                <a:t>True</a:t>
              </a:r>
            </a:p>
          </p:txBody>
        </p:sp>
      </p:grpSp>
      <p:sp>
        <p:nvSpPr>
          <p:cNvPr id="39947" name="Rectangle 11"/>
          <p:cNvSpPr>
            <a:spLocks noChangeArrowheads="1"/>
          </p:cNvSpPr>
          <p:nvPr>
            <p:ph type="title"/>
          </p:nvPr>
        </p:nvSpPr>
        <p:spPr>
          <a:xfrm>
            <a:off x="266700" y="-114300"/>
            <a:ext cx="8636000" cy="1638300"/>
          </a:xfrm>
          <a:ln/>
        </p:spPr>
        <p:txBody>
          <a:bodyPr/>
          <a:lstStyle/>
          <a:p>
            <a:r>
              <a:rPr lang="en-US" sz="4900"/>
              <a:t>Kolmogorov</a:t>
            </a:r>
            <a:r>
              <a:rPr lang="ja-JP" altLang="en-US" sz="4900">
                <a:latin typeface="Arial"/>
              </a:rPr>
              <a:t>’</a:t>
            </a:r>
            <a:r>
              <a:rPr lang="en-US" sz="4900"/>
              <a:t>s axioms of probability</a:t>
            </a:r>
          </a:p>
        </p:txBody>
      </p:sp>
      <p:sp>
        <p:nvSpPr>
          <p:cNvPr id="39948" name="Rectangle 12"/>
          <p:cNvSpPr>
            <a:spLocks noChangeArrowheads="1"/>
          </p:cNvSpPr>
          <p:nvPr>
            <p:ph type="body" idx="1"/>
          </p:nvPr>
        </p:nvSpPr>
        <p:spPr>
          <a:xfrm>
            <a:off x="266700" y="1282700"/>
            <a:ext cx="4183063" cy="5334000"/>
          </a:xfrm>
          <a:ln/>
        </p:spPr>
        <p:txBody>
          <a:bodyPr/>
          <a:lstStyle/>
          <a:p>
            <a:pPr marL="698500"/>
            <a:r>
              <a:rPr lang="en-US" sz="2700"/>
              <a:t>Axiom 1</a:t>
            </a:r>
          </a:p>
          <a:p>
            <a:pPr marL="782638" lvl="1" indent="-285750">
              <a:buFont typeface="Gill Sans" charset="0"/>
              <a:buNone/>
            </a:pPr>
            <a:r>
              <a:rPr lang="en-US" sz="2300"/>
              <a:t>	</a:t>
            </a:r>
            <a:r>
              <a:rPr lang="en-US" sz="2300">
                <a:cs typeface="Lucida Grande" charset="0"/>
              </a:rPr>
              <a:t>0 ≤ P(a) ≤ 1</a:t>
            </a:r>
            <a:endParaRPr lang="en-US" sz="3100"/>
          </a:p>
          <a:p>
            <a:pPr marL="698500"/>
            <a:r>
              <a:rPr lang="en-US" sz="2700"/>
              <a:t>Axiom 2</a:t>
            </a:r>
          </a:p>
          <a:p>
            <a:pPr marL="782638" lvl="1" indent="-285750">
              <a:buFont typeface="Gill Sans" charset="0"/>
              <a:buNone/>
            </a:pPr>
            <a:r>
              <a:rPr lang="en-US" sz="2300"/>
              <a:t>	P(Tautology) = 1</a:t>
            </a:r>
            <a:br>
              <a:rPr lang="en-US" sz="2300"/>
            </a:br>
            <a:r>
              <a:rPr lang="en-US" sz="2300"/>
              <a:t>P(Contradiction) = 0</a:t>
            </a:r>
          </a:p>
          <a:p>
            <a:pPr marL="698500"/>
            <a:r>
              <a:rPr lang="en-US" sz="2700"/>
              <a:t>Axiom 3</a:t>
            </a:r>
          </a:p>
          <a:p>
            <a:pPr marL="782638" lvl="1" indent="-285750">
              <a:buFont typeface="Gill Sans" charset="0"/>
              <a:buNone/>
            </a:pPr>
            <a:r>
              <a:rPr lang="en-US" sz="2300"/>
              <a:t>	</a:t>
            </a:r>
            <a:r>
              <a:rPr lang="en-US" sz="2300">
                <a:cs typeface="Apple Symbols" charset="0"/>
              </a:rPr>
              <a:t>P(a ⋁ b) = </a:t>
            </a:r>
            <a:r>
              <a:rPr lang="en-US" sz="2300"/>
              <a:t/>
            </a:r>
            <a:br>
              <a:rPr lang="en-US" sz="2300"/>
            </a:br>
            <a:r>
              <a:rPr lang="en-US" sz="2300">
                <a:cs typeface="Apple Symbols" charset="0"/>
              </a:rPr>
              <a:t>P(a) + P(b) - P(a ⋀ b)</a:t>
            </a:r>
            <a:endParaRPr lang="en-US" sz="2300"/>
          </a:p>
        </p:txBody>
      </p:sp>
      <p:sp>
        <p:nvSpPr>
          <p:cNvPr id="39949" name="Rectangle 13"/>
          <p:cNvSpPr>
            <a:spLocks/>
          </p:cNvSpPr>
          <p:nvPr/>
        </p:nvSpPr>
        <p:spPr bwMode="auto">
          <a:xfrm>
            <a:off x="-25400" y="64643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Axioms of probability</a:t>
            </a:r>
          </a:p>
        </p:txBody>
      </p:sp>
    </p:spTree>
  </p:cSld>
  <p:clrMapOvr>
    <a:masterClrMapping/>
  </p:clrMapOvr>
  <p:transition xmlns:p14="http://schemas.microsoft.com/office/powerpoint/2010/mai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9854594"/>
      </p:ext>
    </p:extLst>
  </p:cSld>
  <p:clrMapOvr>
    <a:masterClrMapping/>
  </p:clrMapOvr>
  <p:transition xmlns:p14="http://schemas.microsoft.com/office/powerpoint/2010/main"/>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09" name="Text Box 1"/>
          <p:cNvSpPr txBox="1">
            <a:spLocks noChangeArrowheads="1"/>
          </p:cNvSpPr>
          <p:nvPr/>
        </p:nvSpPr>
        <p:spPr bwMode="auto">
          <a:xfrm>
            <a:off x="8851900" y="66040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554C39B1-448D-504B-971F-5A4B3BCDD706}" type="slidenum">
              <a:rPr lang="en-US">
                <a:cs typeface="Gill Sans" charset="0"/>
              </a:rPr>
              <a:pPr algn="ctr"/>
              <a:t>23</a:t>
            </a:fld>
            <a:endParaRPr lang="en-US">
              <a:cs typeface="Gill Sans" charset="0"/>
            </a:endParaRPr>
          </a:p>
        </p:txBody>
      </p:sp>
      <p:sp>
        <p:nvSpPr>
          <p:cNvPr id="43010" name="Rectangle 2"/>
          <p:cNvSpPr>
            <a:spLocks/>
          </p:cNvSpPr>
          <p:nvPr/>
        </p:nvSpPr>
        <p:spPr bwMode="auto">
          <a:xfrm>
            <a:off x="4876800" y="838200"/>
            <a:ext cx="3962400" cy="5486400"/>
          </a:xfrm>
          <a:prstGeom prst="rect">
            <a:avLst/>
          </a:prstGeom>
          <a:solidFill>
            <a:srgbClr val="DBCC91"/>
          </a:solidFill>
          <a:ln w="25400" cap="flat">
            <a:solidFill>
              <a:schemeClr val="tx1"/>
            </a:solidFill>
            <a:prstDash val="solid"/>
            <a:miter lim="800000"/>
            <a:headEnd type="none" w="med" len="med"/>
            <a:tailEnd type="none" w="med" len="med"/>
          </a:ln>
          <a:effectLst>
            <a:outerShdw blurRad="63500" dist="101600" dir="2700000" algn="ctr" rotWithShape="0">
              <a:schemeClr val="bg2">
                <a:alpha val="75000"/>
              </a:schemeClr>
            </a:outerShdw>
          </a:effectLst>
        </p:spPr>
        <p:txBody>
          <a:bodyPr lIns="0" tIns="0" rIns="0" bIns="0"/>
          <a:lstStyle/>
          <a:p>
            <a:endParaRPr lang="en-US"/>
          </a:p>
        </p:txBody>
      </p:sp>
      <p:sp>
        <p:nvSpPr>
          <p:cNvPr id="43011" name="Rectangle 3"/>
          <p:cNvSpPr>
            <a:spLocks noChangeArrowheads="1"/>
          </p:cNvSpPr>
          <p:nvPr>
            <p:ph type="title"/>
          </p:nvPr>
        </p:nvSpPr>
        <p:spPr>
          <a:xfrm>
            <a:off x="304800" y="76200"/>
            <a:ext cx="4267200" cy="1816100"/>
          </a:xfrm>
          <a:ln/>
        </p:spPr>
        <p:txBody>
          <a:bodyPr/>
          <a:lstStyle/>
          <a:p>
            <a:r>
              <a:rPr lang="en-US" sz="4300"/>
              <a:t>Are these axioms reasonable?</a:t>
            </a:r>
          </a:p>
        </p:txBody>
      </p:sp>
      <p:sp>
        <p:nvSpPr>
          <p:cNvPr id="43012" name="Rectangle 4"/>
          <p:cNvSpPr>
            <a:spLocks noChangeArrowheads="1"/>
          </p:cNvSpPr>
          <p:nvPr>
            <p:ph type="body" idx="1"/>
          </p:nvPr>
        </p:nvSpPr>
        <p:spPr>
          <a:xfrm>
            <a:off x="304800" y="1524000"/>
            <a:ext cx="4183063" cy="5334000"/>
          </a:xfrm>
          <a:ln/>
        </p:spPr>
        <p:txBody>
          <a:bodyPr/>
          <a:lstStyle/>
          <a:p>
            <a:pPr marL="698500"/>
            <a:r>
              <a:rPr lang="en-US" sz="2100"/>
              <a:t>Example</a:t>
            </a:r>
          </a:p>
          <a:p>
            <a:pPr marL="858838" lvl="1" indent="-285750">
              <a:buClr>
                <a:srgbClr val="000000"/>
              </a:buClr>
              <a:buSzPct val="100000"/>
              <a:buFont typeface="Tahoma" charset="0"/>
              <a:buChar char="–"/>
            </a:pPr>
            <a:r>
              <a:rPr lang="en-US" sz="1900">
                <a:cs typeface="Apple Symbols" charset="0"/>
              </a:rPr>
              <a:t>P(a ∧ b) = 0.0</a:t>
            </a:r>
            <a:endParaRPr lang="en-US" sz="1900"/>
          </a:p>
          <a:p>
            <a:pPr marL="858838" lvl="1" indent="-285750">
              <a:buClr>
                <a:srgbClr val="000000"/>
              </a:buClr>
              <a:buSzPct val="100000"/>
              <a:buFont typeface="Tahoma" charset="0"/>
              <a:buChar char="–"/>
            </a:pPr>
            <a:r>
              <a:rPr lang="en-US" sz="1900"/>
              <a:t>Agent 2 choose to bet </a:t>
            </a:r>
            <a:r>
              <a:rPr lang="en-US" sz="1700">
                <a:cs typeface="Apple Symbols" charset="0"/>
              </a:rPr>
              <a:t>4$ on a, 3 on b and 2 on ¬(a ∨ b) </a:t>
            </a:r>
            <a:endParaRPr lang="en-US" sz="1900"/>
          </a:p>
          <a:p>
            <a:pPr marL="698500"/>
            <a:r>
              <a:rPr lang="en-US" sz="2100"/>
              <a:t>Theorem</a:t>
            </a:r>
          </a:p>
          <a:p>
            <a:pPr marL="858838" lvl="1" indent="-285750">
              <a:buClr>
                <a:srgbClr val="000000"/>
              </a:buClr>
              <a:buSzPct val="100000"/>
              <a:buFont typeface="Tahoma" charset="0"/>
              <a:buChar char="–"/>
            </a:pPr>
            <a:r>
              <a:rPr lang="en-US" sz="1900"/>
              <a:t>If Agent 1 expresses a set of degrees of belief that violate the axioms of probability theory then there is a betting strategy for Agent 2 that guarantees that Agent 1 will lose money on every bet.</a:t>
            </a:r>
          </a:p>
          <a:p>
            <a:pPr marL="858838" lvl="1" indent="-285750">
              <a:buClr>
                <a:srgbClr val="000000"/>
              </a:buClr>
              <a:buSzPct val="100000"/>
              <a:buFont typeface="Tahoma" charset="0"/>
              <a:buChar char="–"/>
            </a:pPr>
            <a:r>
              <a:rPr lang="en-US" sz="1900"/>
              <a:t>Proven by Finetti (1931)</a:t>
            </a:r>
          </a:p>
        </p:txBody>
      </p:sp>
      <p:grpSp>
        <p:nvGrpSpPr>
          <p:cNvPr id="43013" name="Group 5"/>
          <p:cNvGrpSpPr>
            <a:grpSpLocks/>
          </p:cNvGrpSpPr>
          <p:nvPr/>
        </p:nvGrpSpPr>
        <p:grpSpPr bwMode="auto">
          <a:xfrm>
            <a:off x="5029200" y="1371600"/>
            <a:ext cx="1676400" cy="381000"/>
            <a:chOff x="0" y="0"/>
            <a:chExt cx="1056" cy="240"/>
          </a:xfrm>
        </p:grpSpPr>
        <p:grpSp>
          <p:nvGrpSpPr>
            <p:cNvPr id="43014" name="Group 6"/>
            <p:cNvGrpSpPr>
              <a:grpSpLocks/>
            </p:cNvGrpSpPr>
            <p:nvPr/>
          </p:nvGrpSpPr>
          <p:grpSpPr bwMode="auto">
            <a:xfrm>
              <a:off x="0" y="0"/>
              <a:ext cx="528" cy="240"/>
              <a:chOff x="0" y="0"/>
              <a:chExt cx="528" cy="240"/>
            </a:xfrm>
          </p:grpSpPr>
          <p:sp>
            <p:nvSpPr>
              <p:cNvPr id="43015" name="Rectangle 7"/>
              <p:cNvSpPr>
                <a:spLocks/>
              </p:cNvSpPr>
              <p:nvPr/>
            </p:nvSpPr>
            <p:spPr bwMode="auto">
              <a:xfrm>
                <a:off x="0" y="0"/>
                <a:ext cx="528"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16" name="Rectangle 8"/>
              <p:cNvSpPr>
                <a:spLocks/>
              </p:cNvSpPr>
              <p:nvPr/>
            </p:nvSpPr>
            <p:spPr bwMode="auto">
              <a:xfrm>
                <a:off x="71" y="16"/>
                <a:ext cx="385"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prop.</a:t>
                </a:r>
              </a:p>
            </p:txBody>
          </p:sp>
        </p:grpSp>
        <p:grpSp>
          <p:nvGrpSpPr>
            <p:cNvPr id="43017" name="Group 9"/>
            <p:cNvGrpSpPr>
              <a:grpSpLocks/>
            </p:cNvGrpSpPr>
            <p:nvPr/>
          </p:nvGrpSpPr>
          <p:grpSpPr bwMode="auto">
            <a:xfrm>
              <a:off x="528" y="0"/>
              <a:ext cx="528" cy="240"/>
              <a:chOff x="0" y="0"/>
              <a:chExt cx="528" cy="240"/>
            </a:xfrm>
          </p:grpSpPr>
          <p:sp>
            <p:nvSpPr>
              <p:cNvPr id="43018" name="Rectangle 10"/>
              <p:cNvSpPr>
                <a:spLocks/>
              </p:cNvSpPr>
              <p:nvPr/>
            </p:nvSpPr>
            <p:spPr bwMode="auto">
              <a:xfrm>
                <a:off x="0" y="0"/>
                <a:ext cx="528"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19" name="Rectangle 11"/>
              <p:cNvSpPr>
                <a:spLocks/>
              </p:cNvSpPr>
              <p:nvPr/>
            </p:nvSpPr>
            <p:spPr bwMode="auto">
              <a:xfrm>
                <a:off x="63" y="16"/>
                <a:ext cx="401"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belief</a:t>
                </a:r>
              </a:p>
            </p:txBody>
          </p:sp>
        </p:grpSp>
      </p:grpSp>
      <p:grpSp>
        <p:nvGrpSpPr>
          <p:cNvPr id="43020" name="Group 12"/>
          <p:cNvGrpSpPr>
            <a:grpSpLocks/>
          </p:cNvGrpSpPr>
          <p:nvPr/>
        </p:nvGrpSpPr>
        <p:grpSpPr bwMode="auto">
          <a:xfrm>
            <a:off x="5029200" y="1905000"/>
            <a:ext cx="1676400" cy="381000"/>
            <a:chOff x="0" y="0"/>
            <a:chExt cx="1056" cy="240"/>
          </a:xfrm>
        </p:grpSpPr>
        <p:grpSp>
          <p:nvGrpSpPr>
            <p:cNvPr id="43021" name="Group 13"/>
            <p:cNvGrpSpPr>
              <a:grpSpLocks/>
            </p:cNvGrpSpPr>
            <p:nvPr/>
          </p:nvGrpSpPr>
          <p:grpSpPr bwMode="auto">
            <a:xfrm>
              <a:off x="0" y="0"/>
              <a:ext cx="528" cy="240"/>
              <a:chOff x="0" y="0"/>
              <a:chExt cx="528" cy="240"/>
            </a:xfrm>
          </p:grpSpPr>
          <p:sp>
            <p:nvSpPr>
              <p:cNvPr id="43022" name="Rectangle 14"/>
              <p:cNvSpPr>
                <a:spLocks/>
              </p:cNvSpPr>
              <p:nvPr/>
            </p:nvSpPr>
            <p:spPr bwMode="auto">
              <a:xfrm>
                <a:off x="0" y="0"/>
                <a:ext cx="528"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23" name="Rectangle 15"/>
              <p:cNvSpPr>
                <a:spLocks/>
              </p:cNvSpPr>
              <p:nvPr/>
            </p:nvSpPr>
            <p:spPr bwMode="auto">
              <a:xfrm>
                <a:off x="195" y="16"/>
                <a:ext cx="13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a</a:t>
                </a:r>
              </a:p>
            </p:txBody>
          </p:sp>
        </p:grpSp>
        <p:grpSp>
          <p:nvGrpSpPr>
            <p:cNvPr id="43024" name="Group 16"/>
            <p:cNvGrpSpPr>
              <a:grpSpLocks/>
            </p:cNvGrpSpPr>
            <p:nvPr/>
          </p:nvGrpSpPr>
          <p:grpSpPr bwMode="auto">
            <a:xfrm>
              <a:off x="528" y="0"/>
              <a:ext cx="528" cy="240"/>
              <a:chOff x="0" y="0"/>
              <a:chExt cx="528" cy="240"/>
            </a:xfrm>
          </p:grpSpPr>
          <p:sp>
            <p:nvSpPr>
              <p:cNvPr id="43025" name="Rectangle 17"/>
              <p:cNvSpPr>
                <a:spLocks/>
              </p:cNvSpPr>
              <p:nvPr/>
            </p:nvSpPr>
            <p:spPr bwMode="auto">
              <a:xfrm>
                <a:off x="0" y="0"/>
                <a:ext cx="528"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26" name="Rectangle 18"/>
              <p:cNvSpPr>
                <a:spLocks/>
              </p:cNvSpPr>
              <p:nvPr/>
            </p:nvSpPr>
            <p:spPr bwMode="auto">
              <a:xfrm>
                <a:off x="135" y="16"/>
                <a:ext cx="25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0.4</a:t>
                </a:r>
              </a:p>
            </p:txBody>
          </p:sp>
        </p:grpSp>
      </p:grpSp>
      <p:grpSp>
        <p:nvGrpSpPr>
          <p:cNvPr id="43027" name="Group 19"/>
          <p:cNvGrpSpPr>
            <a:grpSpLocks/>
          </p:cNvGrpSpPr>
          <p:nvPr/>
        </p:nvGrpSpPr>
        <p:grpSpPr bwMode="auto">
          <a:xfrm>
            <a:off x="5029200" y="2286000"/>
            <a:ext cx="1676400" cy="381000"/>
            <a:chOff x="0" y="0"/>
            <a:chExt cx="1056" cy="240"/>
          </a:xfrm>
        </p:grpSpPr>
        <p:grpSp>
          <p:nvGrpSpPr>
            <p:cNvPr id="43028" name="Group 20"/>
            <p:cNvGrpSpPr>
              <a:grpSpLocks/>
            </p:cNvGrpSpPr>
            <p:nvPr/>
          </p:nvGrpSpPr>
          <p:grpSpPr bwMode="auto">
            <a:xfrm>
              <a:off x="0" y="0"/>
              <a:ext cx="528" cy="240"/>
              <a:chOff x="0" y="0"/>
              <a:chExt cx="528" cy="240"/>
            </a:xfrm>
          </p:grpSpPr>
          <p:sp>
            <p:nvSpPr>
              <p:cNvPr id="43029" name="Rectangle 21"/>
              <p:cNvSpPr>
                <a:spLocks/>
              </p:cNvSpPr>
              <p:nvPr/>
            </p:nvSpPr>
            <p:spPr bwMode="auto">
              <a:xfrm>
                <a:off x="0" y="0"/>
                <a:ext cx="528"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30" name="Rectangle 22"/>
              <p:cNvSpPr>
                <a:spLocks/>
              </p:cNvSpPr>
              <p:nvPr/>
            </p:nvSpPr>
            <p:spPr bwMode="auto">
              <a:xfrm>
                <a:off x="195" y="16"/>
                <a:ext cx="13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b</a:t>
                </a:r>
              </a:p>
            </p:txBody>
          </p:sp>
        </p:grpSp>
        <p:grpSp>
          <p:nvGrpSpPr>
            <p:cNvPr id="43031" name="Group 23"/>
            <p:cNvGrpSpPr>
              <a:grpSpLocks/>
            </p:cNvGrpSpPr>
            <p:nvPr/>
          </p:nvGrpSpPr>
          <p:grpSpPr bwMode="auto">
            <a:xfrm>
              <a:off x="528" y="0"/>
              <a:ext cx="528" cy="240"/>
              <a:chOff x="0" y="0"/>
              <a:chExt cx="528" cy="240"/>
            </a:xfrm>
          </p:grpSpPr>
          <p:sp>
            <p:nvSpPr>
              <p:cNvPr id="43032" name="Rectangle 24"/>
              <p:cNvSpPr>
                <a:spLocks/>
              </p:cNvSpPr>
              <p:nvPr/>
            </p:nvSpPr>
            <p:spPr bwMode="auto">
              <a:xfrm>
                <a:off x="0" y="0"/>
                <a:ext cx="528"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33" name="Rectangle 25"/>
              <p:cNvSpPr>
                <a:spLocks/>
              </p:cNvSpPr>
              <p:nvPr/>
            </p:nvSpPr>
            <p:spPr bwMode="auto">
              <a:xfrm>
                <a:off x="135" y="16"/>
                <a:ext cx="25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0.3</a:t>
                </a:r>
              </a:p>
            </p:txBody>
          </p:sp>
        </p:grpSp>
      </p:grpSp>
      <p:grpSp>
        <p:nvGrpSpPr>
          <p:cNvPr id="43034" name="Group 26"/>
          <p:cNvGrpSpPr>
            <a:grpSpLocks/>
          </p:cNvGrpSpPr>
          <p:nvPr/>
        </p:nvGrpSpPr>
        <p:grpSpPr bwMode="auto">
          <a:xfrm>
            <a:off x="5029200" y="2667000"/>
            <a:ext cx="1676400" cy="381000"/>
            <a:chOff x="0" y="0"/>
            <a:chExt cx="1056" cy="240"/>
          </a:xfrm>
        </p:grpSpPr>
        <p:grpSp>
          <p:nvGrpSpPr>
            <p:cNvPr id="43035" name="Group 27"/>
            <p:cNvGrpSpPr>
              <a:grpSpLocks/>
            </p:cNvGrpSpPr>
            <p:nvPr/>
          </p:nvGrpSpPr>
          <p:grpSpPr bwMode="auto">
            <a:xfrm>
              <a:off x="0" y="0"/>
              <a:ext cx="528" cy="240"/>
              <a:chOff x="0" y="0"/>
              <a:chExt cx="528" cy="240"/>
            </a:xfrm>
          </p:grpSpPr>
          <p:sp>
            <p:nvSpPr>
              <p:cNvPr id="43036" name="Rectangle 28"/>
              <p:cNvSpPr>
                <a:spLocks/>
              </p:cNvSpPr>
              <p:nvPr/>
            </p:nvSpPr>
            <p:spPr bwMode="auto">
              <a:xfrm>
                <a:off x="0" y="0"/>
                <a:ext cx="528"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37" name="Rectangle 29"/>
              <p:cNvSpPr>
                <a:spLocks/>
              </p:cNvSpPr>
              <p:nvPr/>
            </p:nvSpPr>
            <p:spPr bwMode="auto">
              <a:xfrm>
                <a:off x="73" y="12"/>
                <a:ext cx="381"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pple Symbols" charset="0"/>
                    <a:sym typeface="Arial" charset="0"/>
                  </a:rPr>
                  <a:t>a ∨ b</a:t>
                </a:r>
              </a:p>
            </p:txBody>
          </p:sp>
        </p:grpSp>
        <p:grpSp>
          <p:nvGrpSpPr>
            <p:cNvPr id="43038" name="Group 30"/>
            <p:cNvGrpSpPr>
              <a:grpSpLocks/>
            </p:cNvGrpSpPr>
            <p:nvPr/>
          </p:nvGrpSpPr>
          <p:grpSpPr bwMode="auto">
            <a:xfrm>
              <a:off x="528" y="0"/>
              <a:ext cx="528" cy="240"/>
              <a:chOff x="0" y="0"/>
              <a:chExt cx="528" cy="240"/>
            </a:xfrm>
          </p:grpSpPr>
          <p:sp>
            <p:nvSpPr>
              <p:cNvPr id="43039" name="Rectangle 31"/>
              <p:cNvSpPr>
                <a:spLocks/>
              </p:cNvSpPr>
              <p:nvPr/>
            </p:nvSpPr>
            <p:spPr bwMode="auto">
              <a:xfrm>
                <a:off x="0" y="0"/>
                <a:ext cx="528"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40" name="Rectangle 32"/>
              <p:cNvSpPr>
                <a:spLocks/>
              </p:cNvSpPr>
              <p:nvPr/>
            </p:nvSpPr>
            <p:spPr bwMode="auto">
              <a:xfrm>
                <a:off x="135" y="16"/>
                <a:ext cx="25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0.8</a:t>
                </a:r>
              </a:p>
            </p:txBody>
          </p:sp>
        </p:grpSp>
      </p:grpSp>
      <p:grpSp>
        <p:nvGrpSpPr>
          <p:cNvPr id="43041" name="Group 33"/>
          <p:cNvGrpSpPr>
            <a:grpSpLocks/>
          </p:cNvGrpSpPr>
          <p:nvPr/>
        </p:nvGrpSpPr>
        <p:grpSpPr bwMode="auto">
          <a:xfrm>
            <a:off x="6858000" y="1371600"/>
            <a:ext cx="1828800" cy="1676400"/>
            <a:chOff x="0" y="0"/>
            <a:chExt cx="1152" cy="1056"/>
          </a:xfrm>
        </p:grpSpPr>
        <p:grpSp>
          <p:nvGrpSpPr>
            <p:cNvPr id="43042" name="Group 34"/>
            <p:cNvGrpSpPr>
              <a:grpSpLocks/>
            </p:cNvGrpSpPr>
            <p:nvPr/>
          </p:nvGrpSpPr>
          <p:grpSpPr bwMode="auto">
            <a:xfrm>
              <a:off x="0" y="0"/>
              <a:ext cx="624" cy="240"/>
              <a:chOff x="0" y="0"/>
              <a:chExt cx="624" cy="240"/>
            </a:xfrm>
          </p:grpSpPr>
          <p:sp>
            <p:nvSpPr>
              <p:cNvPr id="43043" name="Rectangle 35"/>
              <p:cNvSpPr>
                <a:spLocks/>
              </p:cNvSpPr>
              <p:nvPr/>
            </p:nvSpPr>
            <p:spPr bwMode="auto">
              <a:xfrm>
                <a:off x="0" y="0"/>
                <a:ext cx="624"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44" name="Rectangle 36"/>
              <p:cNvSpPr>
                <a:spLocks/>
              </p:cNvSpPr>
              <p:nvPr/>
            </p:nvSpPr>
            <p:spPr bwMode="auto">
              <a:xfrm>
                <a:off x="183" y="16"/>
                <a:ext cx="25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bet</a:t>
                </a:r>
              </a:p>
            </p:txBody>
          </p:sp>
        </p:grpSp>
        <p:grpSp>
          <p:nvGrpSpPr>
            <p:cNvPr id="43045" name="Group 37"/>
            <p:cNvGrpSpPr>
              <a:grpSpLocks/>
            </p:cNvGrpSpPr>
            <p:nvPr/>
          </p:nvGrpSpPr>
          <p:grpSpPr bwMode="auto">
            <a:xfrm>
              <a:off x="0" y="336"/>
              <a:ext cx="624" cy="240"/>
              <a:chOff x="0" y="0"/>
              <a:chExt cx="624" cy="240"/>
            </a:xfrm>
          </p:grpSpPr>
          <p:sp>
            <p:nvSpPr>
              <p:cNvPr id="43046" name="Rectangle 38"/>
              <p:cNvSpPr>
                <a:spLocks/>
              </p:cNvSpPr>
              <p:nvPr/>
            </p:nvSpPr>
            <p:spPr bwMode="auto">
              <a:xfrm>
                <a:off x="0" y="0"/>
                <a:ext cx="624"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47" name="Rectangle 39"/>
              <p:cNvSpPr>
                <a:spLocks/>
              </p:cNvSpPr>
              <p:nvPr/>
            </p:nvSpPr>
            <p:spPr bwMode="auto">
              <a:xfrm>
                <a:off x="243" y="16"/>
                <a:ext cx="13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a</a:t>
                </a:r>
              </a:p>
            </p:txBody>
          </p:sp>
        </p:grpSp>
        <p:grpSp>
          <p:nvGrpSpPr>
            <p:cNvPr id="43048" name="Group 40"/>
            <p:cNvGrpSpPr>
              <a:grpSpLocks/>
            </p:cNvGrpSpPr>
            <p:nvPr/>
          </p:nvGrpSpPr>
          <p:grpSpPr bwMode="auto">
            <a:xfrm>
              <a:off x="0" y="576"/>
              <a:ext cx="624" cy="240"/>
              <a:chOff x="0" y="0"/>
              <a:chExt cx="624" cy="240"/>
            </a:xfrm>
          </p:grpSpPr>
          <p:sp>
            <p:nvSpPr>
              <p:cNvPr id="43049" name="Rectangle 41"/>
              <p:cNvSpPr>
                <a:spLocks/>
              </p:cNvSpPr>
              <p:nvPr/>
            </p:nvSpPr>
            <p:spPr bwMode="auto">
              <a:xfrm>
                <a:off x="0" y="0"/>
                <a:ext cx="624"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50" name="Rectangle 42"/>
              <p:cNvSpPr>
                <a:spLocks/>
              </p:cNvSpPr>
              <p:nvPr/>
            </p:nvSpPr>
            <p:spPr bwMode="auto">
              <a:xfrm>
                <a:off x="243" y="16"/>
                <a:ext cx="13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b</a:t>
                </a:r>
              </a:p>
            </p:txBody>
          </p:sp>
        </p:grpSp>
        <p:grpSp>
          <p:nvGrpSpPr>
            <p:cNvPr id="43051" name="Group 43"/>
            <p:cNvGrpSpPr>
              <a:grpSpLocks/>
            </p:cNvGrpSpPr>
            <p:nvPr/>
          </p:nvGrpSpPr>
          <p:grpSpPr bwMode="auto">
            <a:xfrm>
              <a:off x="0" y="816"/>
              <a:ext cx="624" cy="240"/>
              <a:chOff x="0" y="0"/>
              <a:chExt cx="624" cy="240"/>
            </a:xfrm>
          </p:grpSpPr>
          <p:sp>
            <p:nvSpPr>
              <p:cNvPr id="43052" name="Rectangle 44"/>
              <p:cNvSpPr>
                <a:spLocks/>
              </p:cNvSpPr>
              <p:nvPr/>
            </p:nvSpPr>
            <p:spPr bwMode="auto">
              <a:xfrm>
                <a:off x="0" y="0"/>
                <a:ext cx="624"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53" name="Rectangle 45"/>
              <p:cNvSpPr>
                <a:spLocks/>
              </p:cNvSpPr>
              <p:nvPr/>
            </p:nvSpPr>
            <p:spPr bwMode="auto">
              <a:xfrm>
                <a:off x="31" y="8"/>
                <a:ext cx="561"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ea typeface="ＭＳ Ｐゴシック" charset="0"/>
                    <a:cs typeface="Gill Sans" charset="0"/>
                  </a:rPr>
                  <a:t>¬(</a:t>
                </a:r>
                <a:r>
                  <a:rPr lang="en-US" sz="1800">
                    <a:solidFill>
                      <a:schemeClr val="tx1"/>
                    </a:solidFill>
                    <a:latin typeface="Arial" charset="0"/>
                    <a:ea typeface="ＭＳ Ｐゴシック" charset="0"/>
                    <a:cs typeface="Apple Symbols" charset="0"/>
                    <a:sym typeface="Arial" charset="0"/>
                  </a:rPr>
                  <a:t>a ∨ b)</a:t>
                </a:r>
              </a:p>
            </p:txBody>
          </p:sp>
        </p:grpSp>
        <p:grpSp>
          <p:nvGrpSpPr>
            <p:cNvPr id="43054" name="Group 46"/>
            <p:cNvGrpSpPr>
              <a:grpSpLocks/>
            </p:cNvGrpSpPr>
            <p:nvPr/>
          </p:nvGrpSpPr>
          <p:grpSpPr bwMode="auto">
            <a:xfrm>
              <a:off x="624" y="0"/>
              <a:ext cx="528" cy="1056"/>
              <a:chOff x="0" y="0"/>
              <a:chExt cx="528" cy="1056"/>
            </a:xfrm>
          </p:grpSpPr>
          <p:grpSp>
            <p:nvGrpSpPr>
              <p:cNvPr id="43055" name="Group 47"/>
              <p:cNvGrpSpPr>
                <a:grpSpLocks/>
              </p:cNvGrpSpPr>
              <p:nvPr/>
            </p:nvGrpSpPr>
            <p:grpSpPr bwMode="auto">
              <a:xfrm>
                <a:off x="0" y="0"/>
                <a:ext cx="528" cy="240"/>
                <a:chOff x="0" y="0"/>
                <a:chExt cx="528" cy="240"/>
              </a:xfrm>
            </p:grpSpPr>
            <p:sp>
              <p:nvSpPr>
                <p:cNvPr id="43056" name="Rectangle 48"/>
                <p:cNvSpPr>
                  <a:spLocks/>
                </p:cNvSpPr>
                <p:nvPr/>
              </p:nvSpPr>
              <p:spPr bwMode="auto">
                <a:xfrm>
                  <a:off x="0" y="0"/>
                  <a:ext cx="528"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57" name="Rectangle 49"/>
                <p:cNvSpPr>
                  <a:spLocks/>
                </p:cNvSpPr>
                <p:nvPr/>
              </p:nvSpPr>
              <p:spPr bwMode="auto">
                <a:xfrm>
                  <a:off x="27" y="16"/>
                  <a:ext cx="473"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stakes</a:t>
                  </a:r>
                </a:p>
              </p:txBody>
            </p:sp>
          </p:grpSp>
          <p:grpSp>
            <p:nvGrpSpPr>
              <p:cNvPr id="43058" name="Group 50"/>
              <p:cNvGrpSpPr>
                <a:grpSpLocks/>
              </p:cNvGrpSpPr>
              <p:nvPr/>
            </p:nvGrpSpPr>
            <p:grpSpPr bwMode="auto">
              <a:xfrm>
                <a:off x="0" y="336"/>
                <a:ext cx="528" cy="240"/>
                <a:chOff x="0" y="0"/>
                <a:chExt cx="528" cy="240"/>
              </a:xfrm>
            </p:grpSpPr>
            <p:sp>
              <p:nvSpPr>
                <p:cNvPr id="43059" name="Rectangle 51"/>
                <p:cNvSpPr>
                  <a:spLocks/>
                </p:cNvSpPr>
                <p:nvPr/>
              </p:nvSpPr>
              <p:spPr bwMode="auto">
                <a:xfrm>
                  <a:off x="0" y="0"/>
                  <a:ext cx="528"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60" name="Rectangle 52"/>
                <p:cNvSpPr>
                  <a:spLocks/>
                </p:cNvSpPr>
                <p:nvPr/>
              </p:nvSpPr>
              <p:spPr bwMode="auto">
                <a:xfrm>
                  <a:off x="55" y="16"/>
                  <a:ext cx="41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4 to 6</a:t>
                  </a:r>
                </a:p>
              </p:txBody>
            </p:sp>
          </p:grpSp>
          <p:grpSp>
            <p:nvGrpSpPr>
              <p:cNvPr id="43061" name="Group 53"/>
              <p:cNvGrpSpPr>
                <a:grpSpLocks/>
              </p:cNvGrpSpPr>
              <p:nvPr/>
            </p:nvGrpSpPr>
            <p:grpSpPr bwMode="auto">
              <a:xfrm>
                <a:off x="0" y="576"/>
                <a:ext cx="528" cy="240"/>
                <a:chOff x="0" y="0"/>
                <a:chExt cx="528" cy="240"/>
              </a:xfrm>
            </p:grpSpPr>
            <p:sp>
              <p:nvSpPr>
                <p:cNvPr id="43062" name="Rectangle 54"/>
                <p:cNvSpPr>
                  <a:spLocks/>
                </p:cNvSpPr>
                <p:nvPr/>
              </p:nvSpPr>
              <p:spPr bwMode="auto">
                <a:xfrm>
                  <a:off x="0" y="0"/>
                  <a:ext cx="528"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63" name="Rectangle 55"/>
                <p:cNvSpPr>
                  <a:spLocks/>
                </p:cNvSpPr>
                <p:nvPr/>
              </p:nvSpPr>
              <p:spPr bwMode="auto">
                <a:xfrm>
                  <a:off x="55" y="16"/>
                  <a:ext cx="41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3 to 7</a:t>
                  </a:r>
                </a:p>
              </p:txBody>
            </p:sp>
          </p:grpSp>
          <p:grpSp>
            <p:nvGrpSpPr>
              <p:cNvPr id="43064" name="Group 56"/>
              <p:cNvGrpSpPr>
                <a:grpSpLocks/>
              </p:cNvGrpSpPr>
              <p:nvPr/>
            </p:nvGrpSpPr>
            <p:grpSpPr bwMode="auto">
              <a:xfrm>
                <a:off x="0" y="816"/>
                <a:ext cx="528" cy="240"/>
                <a:chOff x="0" y="0"/>
                <a:chExt cx="528" cy="240"/>
              </a:xfrm>
            </p:grpSpPr>
            <p:sp>
              <p:nvSpPr>
                <p:cNvPr id="43065" name="Rectangle 57"/>
                <p:cNvSpPr>
                  <a:spLocks/>
                </p:cNvSpPr>
                <p:nvPr/>
              </p:nvSpPr>
              <p:spPr bwMode="auto">
                <a:xfrm>
                  <a:off x="0" y="0"/>
                  <a:ext cx="528"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66" name="Rectangle 58"/>
                <p:cNvSpPr>
                  <a:spLocks/>
                </p:cNvSpPr>
                <p:nvPr/>
              </p:nvSpPr>
              <p:spPr bwMode="auto">
                <a:xfrm>
                  <a:off x="55" y="16"/>
                  <a:ext cx="41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2 to 8</a:t>
                  </a:r>
                </a:p>
              </p:txBody>
            </p:sp>
          </p:grpSp>
        </p:grpSp>
      </p:grpSp>
      <p:sp>
        <p:nvSpPr>
          <p:cNvPr id="43067" name="Rectangle 59"/>
          <p:cNvSpPr>
            <a:spLocks/>
          </p:cNvSpPr>
          <p:nvPr/>
        </p:nvSpPr>
        <p:spPr bwMode="auto">
          <a:xfrm>
            <a:off x="5437188" y="887413"/>
            <a:ext cx="9604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2000">
                <a:solidFill>
                  <a:schemeClr val="tx1"/>
                </a:solidFill>
                <a:latin typeface="Tahoma" charset="0"/>
                <a:ea typeface="ＭＳ Ｐゴシック" charset="0"/>
                <a:cs typeface="Tahoma" charset="0"/>
                <a:sym typeface="Tahoma" charset="0"/>
              </a:rPr>
              <a:t>Agent 1</a:t>
            </a:r>
          </a:p>
        </p:txBody>
      </p:sp>
      <p:sp>
        <p:nvSpPr>
          <p:cNvPr id="43068" name="Rectangle 60"/>
          <p:cNvSpPr>
            <a:spLocks/>
          </p:cNvSpPr>
          <p:nvPr/>
        </p:nvSpPr>
        <p:spPr bwMode="auto">
          <a:xfrm>
            <a:off x="7369175" y="887413"/>
            <a:ext cx="96043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2000">
                <a:solidFill>
                  <a:schemeClr val="tx1"/>
                </a:solidFill>
                <a:latin typeface="Tahoma" charset="0"/>
                <a:ea typeface="ＭＳ Ｐゴシック" charset="0"/>
                <a:cs typeface="Tahoma" charset="0"/>
                <a:sym typeface="Tahoma" charset="0"/>
              </a:rPr>
              <a:t>Agent 2</a:t>
            </a:r>
          </a:p>
        </p:txBody>
      </p:sp>
      <p:grpSp>
        <p:nvGrpSpPr>
          <p:cNvPr id="43069" name="Group 61"/>
          <p:cNvGrpSpPr>
            <a:grpSpLocks/>
          </p:cNvGrpSpPr>
          <p:nvPr/>
        </p:nvGrpSpPr>
        <p:grpSpPr bwMode="auto">
          <a:xfrm>
            <a:off x="5029200" y="3505200"/>
            <a:ext cx="3657600" cy="2667000"/>
            <a:chOff x="0" y="0"/>
            <a:chExt cx="2304" cy="1680"/>
          </a:xfrm>
        </p:grpSpPr>
        <p:grpSp>
          <p:nvGrpSpPr>
            <p:cNvPr id="43070" name="Group 62"/>
            <p:cNvGrpSpPr>
              <a:grpSpLocks/>
            </p:cNvGrpSpPr>
            <p:nvPr/>
          </p:nvGrpSpPr>
          <p:grpSpPr bwMode="auto">
            <a:xfrm>
              <a:off x="0" y="288"/>
              <a:ext cx="2304" cy="1392"/>
              <a:chOff x="0" y="0"/>
              <a:chExt cx="2304" cy="1392"/>
            </a:xfrm>
          </p:grpSpPr>
          <p:grpSp>
            <p:nvGrpSpPr>
              <p:cNvPr id="43071" name="Group 63"/>
              <p:cNvGrpSpPr>
                <a:grpSpLocks/>
              </p:cNvGrpSpPr>
              <p:nvPr/>
            </p:nvGrpSpPr>
            <p:grpSpPr bwMode="auto">
              <a:xfrm>
                <a:off x="0" y="0"/>
                <a:ext cx="1680" cy="1392"/>
                <a:chOff x="0" y="0"/>
                <a:chExt cx="1680" cy="1392"/>
              </a:xfrm>
            </p:grpSpPr>
            <p:grpSp>
              <p:nvGrpSpPr>
                <p:cNvPr id="43072" name="Group 64"/>
                <p:cNvGrpSpPr>
                  <a:grpSpLocks/>
                </p:cNvGrpSpPr>
                <p:nvPr/>
              </p:nvGrpSpPr>
              <p:grpSpPr bwMode="auto">
                <a:xfrm>
                  <a:off x="0" y="0"/>
                  <a:ext cx="560" cy="1392"/>
                  <a:chOff x="0" y="0"/>
                  <a:chExt cx="560" cy="1392"/>
                </a:xfrm>
              </p:grpSpPr>
              <p:grpSp>
                <p:nvGrpSpPr>
                  <p:cNvPr id="43073" name="Group 65"/>
                  <p:cNvGrpSpPr>
                    <a:grpSpLocks/>
                  </p:cNvGrpSpPr>
                  <p:nvPr/>
                </p:nvGrpSpPr>
                <p:grpSpPr bwMode="auto">
                  <a:xfrm>
                    <a:off x="0" y="0"/>
                    <a:ext cx="560" cy="240"/>
                    <a:chOff x="0" y="0"/>
                    <a:chExt cx="560" cy="240"/>
                  </a:xfrm>
                </p:grpSpPr>
                <p:sp>
                  <p:nvSpPr>
                    <p:cNvPr id="43074" name="Rectangle 66"/>
                    <p:cNvSpPr>
                      <a:spLocks/>
                    </p:cNvSpPr>
                    <p:nvPr/>
                  </p:nvSpPr>
                  <p:spPr bwMode="auto">
                    <a:xfrm>
                      <a:off x="0" y="0"/>
                      <a:ext cx="560"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75" name="Rectangle 67"/>
                    <p:cNvSpPr>
                      <a:spLocks/>
                    </p:cNvSpPr>
                    <p:nvPr/>
                  </p:nvSpPr>
                  <p:spPr bwMode="auto">
                    <a:xfrm>
                      <a:off x="89" y="12"/>
                      <a:ext cx="381"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pple Symbols" charset="0"/>
                          <a:sym typeface="Arial" charset="0"/>
                        </a:rPr>
                        <a:t>a ∧ b</a:t>
                      </a:r>
                    </a:p>
                  </p:txBody>
                </p:sp>
              </p:grpSp>
              <p:grpSp>
                <p:nvGrpSpPr>
                  <p:cNvPr id="43076" name="Group 68"/>
                  <p:cNvGrpSpPr>
                    <a:grpSpLocks/>
                  </p:cNvGrpSpPr>
                  <p:nvPr/>
                </p:nvGrpSpPr>
                <p:grpSpPr bwMode="auto">
                  <a:xfrm>
                    <a:off x="0" y="336"/>
                    <a:ext cx="560" cy="240"/>
                    <a:chOff x="0" y="0"/>
                    <a:chExt cx="560" cy="240"/>
                  </a:xfrm>
                </p:grpSpPr>
                <p:sp>
                  <p:nvSpPr>
                    <p:cNvPr id="43077" name="Rectangle 69"/>
                    <p:cNvSpPr>
                      <a:spLocks/>
                    </p:cNvSpPr>
                    <p:nvPr/>
                  </p:nvSpPr>
                  <p:spPr bwMode="auto">
                    <a:xfrm>
                      <a:off x="0" y="0"/>
                      <a:ext cx="560"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78" name="Rectangle 70"/>
                    <p:cNvSpPr>
                      <a:spLocks/>
                    </p:cNvSpPr>
                    <p:nvPr/>
                  </p:nvSpPr>
                  <p:spPr bwMode="auto">
                    <a:xfrm>
                      <a:off x="187" y="16"/>
                      <a:ext cx="185"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-6</a:t>
                      </a:r>
                    </a:p>
                  </p:txBody>
                </p:sp>
              </p:grpSp>
              <p:grpSp>
                <p:nvGrpSpPr>
                  <p:cNvPr id="43079" name="Group 71"/>
                  <p:cNvGrpSpPr>
                    <a:grpSpLocks/>
                  </p:cNvGrpSpPr>
                  <p:nvPr/>
                </p:nvGrpSpPr>
                <p:grpSpPr bwMode="auto">
                  <a:xfrm>
                    <a:off x="0" y="576"/>
                    <a:ext cx="560" cy="240"/>
                    <a:chOff x="0" y="0"/>
                    <a:chExt cx="560" cy="240"/>
                  </a:xfrm>
                </p:grpSpPr>
                <p:sp>
                  <p:nvSpPr>
                    <p:cNvPr id="43080" name="Rectangle 72"/>
                    <p:cNvSpPr>
                      <a:spLocks/>
                    </p:cNvSpPr>
                    <p:nvPr/>
                  </p:nvSpPr>
                  <p:spPr bwMode="auto">
                    <a:xfrm>
                      <a:off x="0" y="0"/>
                      <a:ext cx="560"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81" name="Rectangle 73"/>
                    <p:cNvSpPr>
                      <a:spLocks/>
                    </p:cNvSpPr>
                    <p:nvPr/>
                  </p:nvSpPr>
                  <p:spPr bwMode="auto">
                    <a:xfrm>
                      <a:off x="187" y="16"/>
                      <a:ext cx="185"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-7</a:t>
                      </a:r>
                    </a:p>
                  </p:txBody>
                </p:sp>
              </p:grpSp>
              <p:grpSp>
                <p:nvGrpSpPr>
                  <p:cNvPr id="43082" name="Group 74"/>
                  <p:cNvGrpSpPr>
                    <a:grpSpLocks/>
                  </p:cNvGrpSpPr>
                  <p:nvPr/>
                </p:nvGrpSpPr>
                <p:grpSpPr bwMode="auto">
                  <a:xfrm>
                    <a:off x="0" y="816"/>
                    <a:ext cx="560" cy="240"/>
                    <a:chOff x="0" y="0"/>
                    <a:chExt cx="560" cy="240"/>
                  </a:xfrm>
                </p:grpSpPr>
                <p:sp>
                  <p:nvSpPr>
                    <p:cNvPr id="43083" name="Rectangle 75"/>
                    <p:cNvSpPr>
                      <a:spLocks/>
                    </p:cNvSpPr>
                    <p:nvPr/>
                  </p:nvSpPr>
                  <p:spPr bwMode="auto">
                    <a:xfrm>
                      <a:off x="0" y="0"/>
                      <a:ext cx="560"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84" name="Rectangle 76"/>
                    <p:cNvSpPr>
                      <a:spLocks/>
                    </p:cNvSpPr>
                    <p:nvPr/>
                  </p:nvSpPr>
                  <p:spPr bwMode="auto">
                    <a:xfrm>
                      <a:off x="211" y="16"/>
                      <a:ext cx="13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2</a:t>
                      </a:r>
                    </a:p>
                  </p:txBody>
                </p:sp>
              </p:grpSp>
              <p:grpSp>
                <p:nvGrpSpPr>
                  <p:cNvPr id="43085" name="Group 77"/>
                  <p:cNvGrpSpPr>
                    <a:grpSpLocks/>
                  </p:cNvGrpSpPr>
                  <p:nvPr/>
                </p:nvGrpSpPr>
                <p:grpSpPr bwMode="auto">
                  <a:xfrm>
                    <a:off x="0" y="1152"/>
                    <a:ext cx="560" cy="240"/>
                    <a:chOff x="0" y="0"/>
                    <a:chExt cx="560" cy="240"/>
                  </a:xfrm>
                </p:grpSpPr>
                <p:sp>
                  <p:nvSpPr>
                    <p:cNvPr id="43086" name="Rectangle 78"/>
                    <p:cNvSpPr>
                      <a:spLocks/>
                    </p:cNvSpPr>
                    <p:nvPr/>
                  </p:nvSpPr>
                  <p:spPr bwMode="auto">
                    <a:xfrm>
                      <a:off x="0" y="0"/>
                      <a:ext cx="560"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87" name="Rectangle 79"/>
                    <p:cNvSpPr>
                      <a:spLocks/>
                    </p:cNvSpPr>
                    <p:nvPr/>
                  </p:nvSpPr>
                  <p:spPr bwMode="auto">
                    <a:xfrm>
                      <a:off x="153" y="16"/>
                      <a:ext cx="253"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-11</a:t>
                      </a:r>
                    </a:p>
                  </p:txBody>
                </p:sp>
              </p:grpSp>
            </p:grpSp>
            <p:grpSp>
              <p:nvGrpSpPr>
                <p:cNvPr id="43088" name="Group 80"/>
                <p:cNvGrpSpPr>
                  <a:grpSpLocks/>
                </p:cNvGrpSpPr>
                <p:nvPr/>
              </p:nvGrpSpPr>
              <p:grpSpPr bwMode="auto">
                <a:xfrm>
                  <a:off x="560" y="0"/>
                  <a:ext cx="560" cy="1392"/>
                  <a:chOff x="0" y="0"/>
                  <a:chExt cx="560" cy="1392"/>
                </a:xfrm>
              </p:grpSpPr>
              <p:grpSp>
                <p:nvGrpSpPr>
                  <p:cNvPr id="43089" name="Group 81"/>
                  <p:cNvGrpSpPr>
                    <a:grpSpLocks/>
                  </p:cNvGrpSpPr>
                  <p:nvPr/>
                </p:nvGrpSpPr>
                <p:grpSpPr bwMode="auto">
                  <a:xfrm>
                    <a:off x="0" y="0"/>
                    <a:ext cx="560" cy="240"/>
                    <a:chOff x="0" y="0"/>
                    <a:chExt cx="560" cy="240"/>
                  </a:xfrm>
                </p:grpSpPr>
                <p:sp>
                  <p:nvSpPr>
                    <p:cNvPr id="43090" name="Rectangle 82"/>
                    <p:cNvSpPr>
                      <a:spLocks/>
                    </p:cNvSpPr>
                    <p:nvPr/>
                  </p:nvSpPr>
                  <p:spPr bwMode="auto">
                    <a:xfrm>
                      <a:off x="0" y="0"/>
                      <a:ext cx="560"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91" name="Rectangle 83"/>
                    <p:cNvSpPr>
                      <a:spLocks/>
                    </p:cNvSpPr>
                    <p:nvPr/>
                  </p:nvSpPr>
                  <p:spPr bwMode="auto">
                    <a:xfrm>
                      <a:off x="67" y="12"/>
                      <a:ext cx="425"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pple Symbols" charset="0"/>
                          <a:sym typeface="Arial" charset="0"/>
                        </a:rPr>
                        <a:t>a ∧¬b</a:t>
                      </a:r>
                    </a:p>
                  </p:txBody>
                </p:sp>
              </p:grpSp>
              <p:grpSp>
                <p:nvGrpSpPr>
                  <p:cNvPr id="43092" name="Group 84"/>
                  <p:cNvGrpSpPr>
                    <a:grpSpLocks/>
                  </p:cNvGrpSpPr>
                  <p:nvPr/>
                </p:nvGrpSpPr>
                <p:grpSpPr bwMode="auto">
                  <a:xfrm>
                    <a:off x="0" y="336"/>
                    <a:ext cx="560" cy="240"/>
                    <a:chOff x="0" y="0"/>
                    <a:chExt cx="560" cy="240"/>
                  </a:xfrm>
                </p:grpSpPr>
                <p:sp>
                  <p:nvSpPr>
                    <p:cNvPr id="43093" name="Rectangle 85"/>
                    <p:cNvSpPr>
                      <a:spLocks/>
                    </p:cNvSpPr>
                    <p:nvPr/>
                  </p:nvSpPr>
                  <p:spPr bwMode="auto">
                    <a:xfrm>
                      <a:off x="0" y="0"/>
                      <a:ext cx="560"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94" name="Rectangle 86"/>
                    <p:cNvSpPr>
                      <a:spLocks/>
                    </p:cNvSpPr>
                    <p:nvPr/>
                  </p:nvSpPr>
                  <p:spPr bwMode="auto">
                    <a:xfrm>
                      <a:off x="187" y="16"/>
                      <a:ext cx="185"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-6</a:t>
                      </a:r>
                    </a:p>
                  </p:txBody>
                </p:sp>
              </p:grpSp>
              <p:grpSp>
                <p:nvGrpSpPr>
                  <p:cNvPr id="43095" name="Group 87"/>
                  <p:cNvGrpSpPr>
                    <a:grpSpLocks/>
                  </p:cNvGrpSpPr>
                  <p:nvPr/>
                </p:nvGrpSpPr>
                <p:grpSpPr bwMode="auto">
                  <a:xfrm>
                    <a:off x="0" y="576"/>
                    <a:ext cx="560" cy="240"/>
                    <a:chOff x="0" y="0"/>
                    <a:chExt cx="560" cy="240"/>
                  </a:xfrm>
                </p:grpSpPr>
                <p:sp>
                  <p:nvSpPr>
                    <p:cNvPr id="43096" name="Rectangle 88"/>
                    <p:cNvSpPr>
                      <a:spLocks/>
                    </p:cNvSpPr>
                    <p:nvPr/>
                  </p:nvSpPr>
                  <p:spPr bwMode="auto">
                    <a:xfrm>
                      <a:off x="0" y="0"/>
                      <a:ext cx="560"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097" name="Rectangle 89"/>
                    <p:cNvSpPr>
                      <a:spLocks/>
                    </p:cNvSpPr>
                    <p:nvPr/>
                  </p:nvSpPr>
                  <p:spPr bwMode="auto">
                    <a:xfrm>
                      <a:off x="211" y="16"/>
                      <a:ext cx="13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3</a:t>
                      </a:r>
                    </a:p>
                  </p:txBody>
                </p:sp>
              </p:grpSp>
              <p:grpSp>
                <p:nvGrpSpPr>
                  <p:cNvPr id="43098" name="Group 90"/>
                  <p:cNvGrpSpPr>
                    <a:grpSpLocks/>
                  </p:cNvGrpSpPr>
                  <p:nvPr/>
                </p:nvGrpSpPr>
                <p:grpSpPr bwMode="auto">
                  <a:xfrm>
                    <a:off x="0" y="816"/>
                    <a:ext cx="560" cy="240"/>
                    <a:chOff x="0" y="0"/>
                    <a:chExt cx="560" cy="240"/>
                  </a:xfrm>
                </p:grpSpPr>
                <p:sp>
                  <p:nvSpPr>
                    <p:cNvPr id="43099" name="Rectangle 91"/>
                    <p:cNvSpPr>
                      <a:spLocks/>
                    </p:cNvSpPr>
                    <p:nvPr/>
                  </p:nvSpPr>
                  <p:spPr bwMode="auto">
                    <a:xfrm>
                      <a:off x="0" y="0"/>
                      <a:ext cx="560"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100" name="Rectangle 92"/>
                    <p:cNvSpPr>
                      <a:spLocks/>
                    </p:cNvSpPr>
                    <p:nvPr/>
                  </p:nvSpPr>
                  <p:spPr bwMode="auto">
                    <a:xfrm>
                      <a:off x="211" y="16"/>
                      <a:ext cx="13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2</a:t>
                      </a:r>
                    </a:p>
                  </p:txBody>
                </p:sp>
              </p:grpSp>
              <p:grpSp>
                <p:nvGrpSpPr>
                  <p:cNvPr id="43101" name="Group 93"/>
                  <p:cNvGrpSpPr>
                    <a:grpSpLocks/>
                  </p:cNvGrpSpPr>
                  <p:nvPr/>
                </p:nvGrpSpPr>
                <p:grpSpPr bwMode="auto">
                  <a:xfrm>
                    <a:off x="0" y="1152"/>
                    <a:ext cx="560" cy="240"/>
                    <a:chOff x="0" y="0"/>
                    <a:chExt cx="560" cy="240"/>
                  </a:xfrm>
                </p:grpSpPr>
                <p:sp>
                  <p:nvSpPr>
                    <p:cNvPr id="43102" name="Rectangle 94"/>
                    <p:cNvSpPr>
                      <a:spLocks/>
                    </p:cNvSpPr>
                    <p:nvPr/>
                  </p:nvSpPr>
                  <p:spPr bwMode="auto">
                    <a:xfrm>
                      <a:off x="0" y="0"/>
                      <a:ext cx="560"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103" name="Rectangle 95"/>
                    <p:cNvSpPr>
                      <a:spLocks/>
                    </p:cNvSpPr>
                    <p:nvPr/>
                  </p:nvSpPr>
                  <p:spPr bwMode="auto">
                    <a:xfrm>
                      <a:off x="187" y="16"/>
                      <a:ext cx="185"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-1</a:t>
                      </a:r>
                    </a:p>
                  </p:txBody>
                </p:sp>
              </p:grpSp>
            </p:grpSp>
            <p:grpSp>
              <p:nvGrpSpPr>
                <p:cNvPr id="43104" name="Group 96"/>
                <p:cNvGrpSpPr>
                  <a:grpSpLocks/>
                </p:cNvGrpSpPr>
                <p:nvPr/>
              </p:nvGrpSpPr>
              <p:grpSpPr bwMode="auto">
                <a:xfrm>
                  <a:off x="1120" y="0"/>
                  <a:ext cx="560" cy="1392"/>
                  <a:chOff x="0" y="0"/>
                  <a:chExt cx="560" cy="1392"/>
                </a:xfrm>
              </p:grpSpPr>
              <p:grpSp>
                <p:nvGrpSpPr>
                  <p:cNvPr id="43105" name="Group 97"/>
                  <p:cNvGrpSpPr>
                    <a:grpSpLocks/>
                  </p:cNvGrpSpPr>
                  <p:nvPr/>
                </p:nvGrpSpPr>
                <p:grpSpPr bwMode="auto">
                  <a:xfrm>
                    <a:off x="0" y="0"/>
                    <a:ext cx="560" cy="240"/>
                    <a:chOff x="0" y="0"/>
                    <a:chExt cx="560" cy="240"/>
                  </a:xfrm>
                </p:grpSpPr>
                <p:sp>
                  <p:nvSpPr>
                    <p:cNvPr id="43106" name="Rectangle 98"/>
                    <p:cNvSpPr>
                      <a:spLocks/>
                    </p:cNvSpPr>
                    <p:nvPr/>
                  </p:nvSpPr>
                  <p:spPr bwMode="auto">
                    <a:xfrm>
                      <a:off x="0" y="0"/>
                      <a:ext cx="560"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107" name="Rectangle 99"/>
                    <p:cNvSpPr>
                      <a:spLocks/>
                    </p:cNvSpPr>
                    <p:nvPr/>
                  </p:nvSpPr>
                  <p:spPr bwMode="auto">
                    <a:xfrm>
                      <a:off x="87" y="8"/>
                      <a:ext cx="385"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ea typeface="ＭＳ Ｐゴシック" charset="0"/>
                          <a:cs typeface="Gill Sans" charset="0"/>
                        </a:rPr>
                        <a:t>¬</a:t>
                      </a:r>
                      <a:r>
                        <a:rPr lang="en-US" sz="1800">
                          <a:solidFill>
                            <a:schemeClr val="tx1"/>
                          </a:solidFill>
                          <a:latin typeface="Arial" charset="0"/>
                          <a:ea typeface="ＭＳ Ｐゴシック" charset="0"/>
                          <a:cs typeface="Apple Symbols" charset="0"/>
                          <a:sym typeface="Arial" charset="0"/>
                        </a:rPr>
                        <a:t>a∧b</a:t>
                      </a:r>
                    </a:p>
                  </p:txBody>
                </p:sp>
              </p:grpSp>
              <p:grpSp>
                <p:nvGrpSpPr>
                  <p:cNvPr id="43108" name="Group 100"/>
                  <p:cNvGrpSpPr>
                    <a:grpSpLocks/>
                  </p:cNvGrpSpPr>
                  <p:nvPr/>
                </p:nvGrpSpPr>
                <p:grpSpPr bwMode="auto">
                  <a:xfrm>
                    <a:off x="0" y="336"/>
                    <a:ext cx="560" cy="240"/>
                    <a:chOff x="0" y="0"/>
                    <a:chExt cx="560" cy="240"/>
                  </a:xfrm>
                </p:grpSpPr>
                <p:sp>
                  <p:nvSpPr>
                    <p:cNvPr id="43109" name="Rectangle 101"/>
                    <p:cNvSpPr>
                      <a:spLocks/>
                    </p:cNvSpPr>
                    <p:nvPr/>
                  </p:nvSpPr>
                  <p:spPr bwMode="auto">
                    <a:xfrm>
                      <a:off x="0" y="0"/>
                      <a:ext cx="560"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110" name="Rectangle 102"/>
                    <p:cNvSpPr>
                      <a:spLocks/>
                    </p:cNvSpPr>
                    <p:nvPr/>
                  </p:nvSpPr>
                  <p:spPr bwMode="auto">
                    <a:xfrm>
                      <a:off x="211" y="16"/>
                      <a:ext cx="13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4</a:t>
                      </a:r>
                    </a:p>
                  </p:txBody>
                </p:sp>
              </p:grpSp>
              <p:grpSp>
                <p:nvGrpSpPr>
                  <p:cNvPr id="43111" name="Group 103"/>
                  <p:cNvGrpSpPr>
                    <a:grpSpLocks/>
                  </p:cNvGrpSpPr>
                  <p:nvPr/>
                </p:nvGrpSpPr>
                <p:grpSpPr bwMode="auto">
                  <a:xfrm>
                    <a:off x="0" y="576"/>
                    <a:ext cx="560" cy="240"/>
                    <a:chOff x="0" y="0"/>
                    <a:chExt cx="560" cy="240"/>
                  </a:xfrm>
                </p:grpSpPr>
                <p:sp>
                  <p:nvSpPr>
                    <p:cNvPr id="43112" name="Rectangle 104"/>
                    <p:cNvSpPr>
                      <a:spLocks/>
                    </p:cNvSpPr>
                    <p:nvPr/>
                  </p:nvSpPr>
                  <p:spPr bwMode="auto">
                    <a:xfrm>
                      <a:off x="0" y="0"/>
                      <a:ext cx="560"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113" name="Rectangle 105"/>
                    <p:cNvSpPr>
                      <a:spLocks/>
                    </p:cNvSpPr>
                    <p:nvPr/>
                  </p:nvSpPr>
                  <p:spPr bwMode="auto">
                    <a:xfrm>
                      <a:off x="187" y="16"/>
                      <a:ext cx="185"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-7</a:t>
                      </a:r>
                    </a:p>
                  </p:txBody>
                </p:sp>
              </p:grpSp>
              <p:grpSp>
                <p:nvGrpSpPr>
                  <p:cNvPr id="43114" name="Group 106"/>
                  <p:cNvGrpSpPr>
                    <a:grpSpLocks/>
                  </p:cNvGrpSpPr>
                  <p:nvPr/>
                </p:nvGrpSpPr>
                <p:grpSpPr bwMode="auto">
                  <a:xfrm>
                    <a:off x="0" y="816"/>
                    <a:ext cx="560" cy="240"/>
                    <a:chOff x="0" y="0"/>
                    <a:chExt cx="560" cy="240"/>
                  </a:xfrm>
                </p:grpSpPr>
                <p:sp>
                  <p:nvSpPr>
                    <p:cNvPr id="43115" name="Rectangle 107"/>
                    <p:cNvSpPr>
                      <a:spLocks/>
                    </p:cNvSpPr>
                    <p:nvPr/>
                  </p:nvSpPr>
                  <p:spPr bwMode="auto">
                    <a:xfrm>
                      <a:off x="0" y="0"/>
                      <a:ext cx="560"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116" name="Rectangle 108"/>
                    <p:cNvSpPr>
                      <a:spLocks/>
                    </p:cNvSpPr>
                    <p:nvPr/>
                  </p:nvSpPr>
                  <p:spPr bwMode="auto">
                    <a:xfrm>
                      <a:off x="211" y="16"/>
                      <a:ext cx="13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2</a:t>
                      </a:r>
                    </a:p>
                  </p:txBody>
                </p:sp>
              </p:grpSp>
              <p:grpSp>
                <p:nvGrpSpPr>
                  <p:cNvPr id="43117" name="Group 109"/>
                  <p:cNvGrpSpPr>
                    <a:grpSpLocks/>
                  </p:cNvGrpSpPr>
                  <p:nvPr/>
                </p:nvGrpSpPr>
                <p:grpSpPr bwMode="auto">
                  <a:xfrm>
                    <a:off x="0" y="1152"/>
                    <a:ext cx="560" cy="240"/>
                    <a:chOff x="0" y="0"/>
                    <a:chExt cx="560" cy="240"/>
                  </a:xfrm>
                </p:grpSpPr>
                <p:sp>
                  <p:nvSpPr>
                    <p:cNvPr id="43118" name="Rectangle 110"/>
                    <p:cNvSpPr>
                      <a:spLocks/>
                    </p:cNvSpPr>
                    <p:nvPr/>
                  </p:nvSpPr>
                  <p:spPr bwMode="auto">
                    <a:xfrm>
                      <a:off x="0" y="0"/>
                      <a:ext cx="560"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119" name="Rectangle 111"/>
                    <p:cNvSpPr>
                      <a:spLocks/>
                    </p:cNvSpPr>
                    <p:nvPr/>
                  </p:nvSpPr>
                  <p:spPr bwMode="auto">
                    <a:xfrm>
                      <a:off x="187" y="16"/>
                      <a:ext cx="185"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-1</a:t>
                      </a:r>
                    </a:p>
                  </p:txBody>
                </p:sp>
              </p:grpSp>
            </p:grpSp>
          </p:grpSp>
          <p:grpSp>
            <p:nvGrpSpPr>
              <p:cNvPr id="43120" name="Group 112"/>
              <p:cNvGrpSpPr>
                <a:grpSpLocks/>
              </p:cNvGrpSpPr>
              <p:nvPr/>
            </p:nvGrpSpPr>
            <p:grpSpPr bwMode="auto">
              <a:xfrm>
                <a:off x="1680" y="0"/>
                <a:ext cx="624" cy="1392"/>
                <a:chOff x="0" y="0"/>
                <a:chExt cx="624" cy="1392"/>
              </a:xfrm>
            </p:grpSpPr>
            <p:grpSp>
              <p:nvGrpSpPr>
                <p:cNvPr id="43121" name="Group 113"/>
                <p:cNvGrpSpPr>
                  <a:grpSpLocks/>
                </p:cNvGrpSpPr>
                <p:nvPr/>
              </p:nvGrpSpPr>
              <p:grpSpPr bwMode="auto">
                <a:xfrm>
                  <a:off x="0" y="0"/>
                  <a:ext cx="624" cy="240"/>
                  <a:chOff x="0" y="0"/>
                  <a:chExt cx="624" cy="240"/>
                </a:xfrm>
              </p:grpSpPr>
              <p:sp>
                <p:nvSpPr>
                  <p:cNvPr id="43122" name="Rectangle 114"/>
                  <p:cNvSpPr>
                    <a:spLocks/>
                  </p:cNvSpPr>
                  <p:nvPr/>
                </p:nvSpPr>
                <p:spPr bwMode="auto">
                  <a:xfrm>
                    <a:off x="0" y="0"/>
                    <a:ext cx="624"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123" name="Rectangle 115"/>
                  <p:cNvSpPr>
                    <a:spLocks/>
                  </p:cNvSpPr>
                  <p:nvPr/>
                </p:nvSpPr>
                <p:spPr bwMode="auto">
                  <a:xfrm>
                    <a:off x="37" y="8"/>
                    <a:ext cx="549"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ea typeface="ＭＳ Ｐゴシック" charset="0"/>
                        <a:cs typeface="Gill Sans" charset="0"/>
                      </a:rPr>
                      <a:t>¬</a:t>
                    </a:r>
                    <a:r>
                      <a:rPr lang="en-US" sz="1800">
                        <a:solidFill>
                          <a:schemeClr val="tx1"/>
                        </a:solidFill>
                        <a:latin typeface="Arial" charset="0"/>
                        <a:ea typeface="ＭＳ Ｐゴシック" charset="0"/>
                        <a:cs typeface="Arial" charset="0"/>
                        <a:sym typeface="Arial" charset="0"/>
                      </a:rPr>
                      <a:t>a </a:t>
                    </a:r>
                    <a:r>
                      <a:rPr lang="en-US" sz="1800">
                        <a:solidFill>
                          <a:schemeClr val="tx1"/>
                        </a:solidFill>
                        <a:ea typeface="ＭＳ Ｐゴシック" charset="0"/>
                        <a:cs typeface="Apple Symbols" charset="0"/>
                      </a:rPr>
                      <a:t>∧</a:t>
                    </a:r>
                    <a:r>
                      <a:rPr lang="en-US" sz="1800">
                        <a:solidFill>
                          <a:schemeClr val="tx1"/>
                        </a:solidFill>
                        <a:latin typeface="Arial" charset="0"/>
                        <a:ea typeface="ＭＳ Ｐゴシック" charset="0"/>
                        <a:cs typeface="Arial" charset="0"/>
                        <a:sym typeface="Arial" charset="0"/>
                      </a:rPr>
                      <a:t> </a:t>
                    </a:r>
                    <a:r>
                      <a:rPr lang="en-US" sz="1800">
                        <a:solidFill>
                          <a:schemeClr val="tx1"/>
                        </a:solidFill>
                        <a:ea typeface="ＭＳ Ｐゴシック" charset="0"/>
                        <a:cs typeface="Gill Sans" charset="0"/>
                      </a:rPr>
                      <a:t>¬</a:t>
                    </a:r>
                    <a:r>
                      <a:rPr lang="en-US" sz="1800">
                        <a:solidFill>
                          <a:schemeClr val="tx1"/>
                        </a:solidFill>
                        <a:latin typeface="Arial" charset="0"/>
                        <a:ea typeface="ＭＳ Ｐゴシック" charset="0"/>
                        <a:cs typeface="Arial" charset="0"/>
                        <a:sym typeface="Arial" charset="0"/>
                      </a:rPr>
                      <a:t>b</a:t>
                    </a:r>
                  </a:p>
                </p:txBody>
              </p:sp>
            </p:grpSp>
            <p:grpSp>
              <p:nvGrpSpPr>
                <p:cNvPr id="43124" name="Group 116"/>
                <p:cNvGrpSpPr>
                  <a:grpSpLocks/>
                </p:cNvGrpSpPr>
                <p:nvPr/>
              </p:nvGrpSpPr>
              <p:grpSpPr bwMode="auto">
                <a:xfrm>
                  <a:off x="0" y="336"/>
                  <a:ext cx="624" cy="240"/>
                  <a:chOff x="0" y="0"/>
                  <a:chExt cx="624" cy="240"/>
                </a:xfrm>
              </p:grpSpPr>
              <p:sp>
                <p:nvSpPr>
                  <p:cNvPr id="43125" name="Rectangle 117"/>
                  <p:cNvSpPr>
                    <a:spLocks/>
                  </p:cNvSpPr>
                  <p:nvPr/>
                </p:nvSpPr>
                <p:spPr bwMode="auto">
                  <a:xfrm>
                    <a:off x="0" y="0"/>
                    <a:ext cx="624"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126" name="Rectangle 118"/>
                  <p:cNvSpPr>
                    <a:spLocks/>
                  </p:cNvSpPr>
                  <p:nvPr/>
                </p:nvSpPr>
                <p:spPr bwMode="auto">
                  <a:xfrm>
                    <a:off x="243" y="16"/>
                    <a:ext cx="13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4</a:t>
                    </a:r>
                  </a:p>
                </p:txBody>
              </p:sp>
            </p:grpSp>
            <p:grpSp>
              <p:nvGrpSpPr>
                <p:cNvPr id="43127" name="Group 119"/>
                <p:cNvGrpSpPr>
                  <a:grpSpLocks/>
                </p:cNvGrpSpPr>
                <p:nvPr/>
              </p:nvGrpSpPr>
              <p:grpSpPr bwMode="auto">
                <a:xfrm>
                  <a:off x="0" y="576"/>
                  <a:ext cx="624" cy="240"/>
                  <a:chOff x="0" y="0"/>
                  <a:chExt cx="624" cy="240"/>
                </a:xfrm>
              </p:grpSpPr>
              <p:sp>
                <p:nvSpPr>
                  <p:cNvPr id="43128" name="Rectangle 120"/>
                  <p:cNvSpPr>
                    <a:spLocks/>
                  </p:cNvSpPr>
                  <p:nvPr/>
                </p:nvSpPr>
                <p:spPr bwMode="auto">
                  <a:xfrm>
                    <a:off x="0" y="0"/>
                    <a:ext cx="624"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129" name="Rectangle 121"/>
                  <p:cNvSpPr>
                    <a:spLocks/>
                  </p:cNvSpPr>
                  <p:nvPr/>
                </p:nvSpPr>
                <p:spPr bwMode="auto">
                  <a:xfrm>
                    <a:off x="243" y="16"/>
                    <a:ext cx="13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3</a:t>
                    </a:r>
                  </a:p>
                </p:txBody>
              </p:sp>
            </p:grpSp>
            <p:grpSp>
              <p:nvGrpSpPr>
                <p:cNvPr id="43130" name="Group 122"/>
                <p:cNvGrpSpPr>
                  <a:grpSpLocks/>
                </p:cNvGrpSpPr>
                <p:nvPr/>
              </p:nvGrpSpPr>
              <p:grpSpPr bwMode="auto">
                <a:xfrm>
                  <a:off x="0" y="816"/>
                  <a:ext cx="624" cy="240"/>
                  <a:chOff x="0" y="0"/>
                  <a:chExt cx="624" cy="240"/>
                </a:xfrm>
              </p:grpSpPr>
              <p:sp>
                <p:nvSpPr>
                  <p:cNvPr id="43131" name="Rectangle 123"/>
                  <p:cNvSpPr>
                    <a:spLocks/>
                  </p:cNvSpPr>
                  <p:nvPr/>
                </p:nvSpPr>
                <p:spPr bwMode="auto">
                  <a:xfrm>
                    <a:off x="0" y="0"/>
                    <a:ext cx="624"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132" name="Rectangle 124"/>
                  <p:cNvSpPr>
                    <a:spLocks/>
                  </p:cNvSpPr>
                  <p:nvPr/>
                </p:nvSpPr>
                <p:spPr bwMode="auto">
                  <a:xfrm>
                    <a:off x="219" y="16"/>
                    <a:ext cx="185"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-8</a:t>
                    </a:r>
                  </a:p>
                </p:txBody>
              </p:sp>
            </p:grpSp>
            <p:grpSp>
              <p:nvGrpSpPr>
                <p:cNvPr id="43133" name="Group 125"/>
                <p:cNvGrpSpPr>
                  <a:grpSpLocks/>
                </p:cNvGrpSpPr>
                <p:nvPr/>
              </p:nvGrpSpPr>
              <p:grpSpPr bwMode="auto">
                <a:xfrm>
                  <a:off x="0" y="1152"/>
                  <a:ext cx="624" cy="240"/>
                  <a:chOff x="0" y="0"/>
                  <a:chExt cx="624" cy="240"/>
                </a:xfrm>
              </p:grpSpPr>
              <p:sp>
                <p:nvSpPr>
                  <p:cNvPr id="43134" name="Rectangle 126"/>
                  <p:cNvSpPr>
                    <a:spLocks/>
                  </p:cNvSpPr>
                  <p:nvPr/>
                </p:nvSpPr>
                <p:spPr bwMode="auto">
                  <a:xfrm>
                    <a:off x="0" y="0"/>
                    <a:ext cx="624" cy="24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43135" name="Rectangle 127"/>
                  <p:cNvSpPr>
                    <a:spLocks/>
                  </p:cNvSpPr>
                  <p:nvPr/>
                </p:nvSpPr>
                <p:spPr bwMode="auto">
                  <a:xfrm>
                    <a:off x="219" y="16"/>
                    <a:ext cx="185"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-1</a:t>
                    </a:r>
                  </a:p>
                </p:txBody>
              </p:sp>
            </p:grpSp>
          </p:grpSp>
        </p:grpSp>
        <p:sp>
          <p:nvSpPr>
            <p:cNvPr id="43136" name="Rectangle 128"/>
            <p:cNvSpPr>
              <a:spLocks/>
            </p:cNvSpPr>
            <p:nvPr/>
          </p:nvSpPr>
          <p:spPr bwMode="auto">
            <a:xfrm>
              <a:off x="476" y="0"/>
              <a:ext cx="1385"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2000">
                  <a:solidFill>
                    <a:schemeClr val="tx1"/>
                  </a:solidFill>
                  <a:latin typeface="Tahoma" charset="0"/>
                  <a:ea typeface="ＭＳ Ｐゴシック" charset="0"/>
                  <a:cs typeface="Tahoma" charset="0"/>
                  <a:sym typeface="Tahoma" charset="0"/>
                </a:rPr>
                <a:t>Output for Agent 1</a:t>
              </a:r>
            </a:p>
          </p:txBody>
        </p:sp>
      </p:grpSp>
      <p:sp>
        <p:nvSpPr>
          <p:cNvPr id="43137" name="Line 129"/>
          <p:cNvSpPr>
            <a:spLocks noChangeShapeType="1"/>
          </p:cNvSpPr>
          <p:nvPr/>
        </p:nvSpPr>
        <p:spPr bwMode="auto">
          <a:xfrm>
            <a:off x="5105400" y="3352800"/>
            <a:ext cx="3581400" cy="1588"/>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3138" name="Rectangle 130"/>
          <p:cNvSpPr>
            <a:spLocks/>
          </p:cNvSpPr>
          <p:nvPr/>
        </p:nvSpPr>
        <p:spPr bwMode="auto">
          <a:xfrm>
            <a:off x="-25400" y="64643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Axioms of probability</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301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301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301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301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301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3012">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499"/>
                                          </p:stCondLst>
                                        </p:cTn>
                                        <p:tgtEl>
                                          <p:spTgt spid="430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ext Box 1"/>
          <p:cNvSpPr txBox="1">
            <a:spLocks noChangeArrowheads="1"/>
          </p:cNvSpPr>
          <p:nvPr/>
        </p:nvSpPr>
        <p:spPr bwMode="auto">
          <a:xfrm>
            <a:off x="8788400" y="66294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2C928E86-0109-D042-9FB1-510EE9712AD0}" type="slidenum">
              <a:rPr lang="en-US">
                <a:cs typeface="Gill Sans" charset="0"/>
              </a:rPr>
              <a:pPr algn="ctr"/>
              <a:t>24</a:t>
            </a:fld>
            <a:endParaRPr lang="en-US">
              <a:cs typeface="Gill Sans" charset="0"/>
            </a:endParaRPr>
          </a:p>
        </p:txBody>
      </p:sp>
      <p:sp>
        <p:nvSpPr>
          <p:cNvPr id="45058" name="Rectangle 2"/>
          <p:cNvSpPr>
            <a:spLocks/>
          </p:cNvSpPr>
          <p:nvPr/>
        </p:nvSpPr>
        <p:spPr bwMode="auto">
          <a:xfrm>
            <a:off x="5118100" y="1562100"/>
            <a:ext cx="3657600" cy="3886200"/>
          </a:xfrm>
          <a:prstGeom prst="rect">
            <a:avLst/>
          </a:prstGeom>
          <a:solidFill>
            <a:srgbClr val="DBCC91"/>
          </a:solidFill>
          <a:ln w="25400" cap="flat">
            <a:solidFill>
              <a:schemeClr val="tx1"/>
            </a:solidFill>
            <a:prstDash val="solid"/>
            <a:miter lim="800000"/>
            <a:headEnd type="none" w="med" len="med"/>
            <a:tailEnd type="none" w="med" len="med"/>
          </a:ln>
          <a:effectLst>
            <a:outerShdw blurRad="63500" dist="101600" dir="2700000" algn="ctr" rotWithShape="0">
              <a:schemeClr val="bg2">
                <a:alpha val="75000"/>
              </a:schemeClr>
            </a:outerShdw>
          </a:effectLst>
        </p:spPr>
        <p:txBody>
          <a:bodyPr lIns="0" tIns="0" rIns="0" bIns="0"/>
          <a:lstStyle/>
          <a:p>
            <a:endParaRPr lang="en-US"/>
          </a:p>
        </p:txBody>
      </p:sp>
      <p:sp>
        <p:nvSpPr>
          <p:cNvPr id="45059" name="Rectangle 3"/>
          <p:cNvSpPr>
            <a:spLocks noChangeArrowheads="1"/>
          </p:cNvSpPr>
          <p:nvPr>
            <p:ph type="title"/>
          </p:nvPr>
        </p:nvSpPr>
        <p:spPr>
          <a:xfrm>
            <a:off x="889000" y="-190500"/>
            <a:ext cx="7366000" cy="1714500"/>
          </a:xfrm>
          <a:ln/>
        </p:spPr>
        <p:txBody>
          <a:bodyPr/>
          <a:lstStyle/>
          <a:p>
            <a:r>
              <a:rPr lang="en-US"/>
              <a:t>Probabilistic Inference</a:t>
            </a:r>
          </a:p>
        </p:txBody>
      </p:sp>
      <p:sp>
        <p:nvSpPr>
          <p:cNvPr id="45060" name="Rectangle 4"/>
          <p:cNvSpPr>
            <a:spLocks noChangeArrowheads="1"/>
          </p:cNvSpPr>
          <p:nvPr>
            <p:ph type="body" idx="1"/>
          </p:nvPr>
        </p:nvSpPr>
        <p:spPr>
          <a:xfrm>
            <a:off x="355600" y="1524000"/>
            <a:ext cx="4351338" cy="5334000"/>
          </a:xfrm>
          <a:ln/>
        </p:spPr>
        <p:txBody>
          <a:bodyPr anchor="t"/>
          <a:lstStyle/>
          <a:p>
            <a:pPr marL="698500"/>
            <a:r>
              <a:rPr lang="en-US" sz="2400"/>
              <a:t>Conditional probabilities</a:t>
            </a:r>
          </a:p>
          <a:p>
            <a:pPr marL="698500">
              <a:buFont typeface="Gill Sans" charset="0"/>
              <a:buNone/>
            </a:pPr>
            <a:r>
              <a:rPr lang="en-US" sz="2400">
                <a:latin typeface="Tahoma" charset="0"/>
                <a:sym typeface="Tahoma" charset="0"/>
              </a:rPr>
              <a:t>	</a:t>
            </a:r>
            <a:r>
              <a:rPr lang="en-US" sz="2000">
                <a:latin typeface="Tahoma" charset="0"/>
                <a:cs typeface="Apple Symbols" charset="0"/>
                <a:sym typeface="Tahoma" charset="0"/>
              </a:rPr>
              <a:t>P(A|B) = P(A ∧ B) / P(B)  </a:t>
            </a:r>
            <a:r>
              <a:rPr lang="en-US" sz="2000">
                <a:latin typeface="Tahoma" charset="0"/>
                <a:sym typeface="Tahoma" charset="0"/>
              </a:rPr>
              <a:t/>
            </a:r>
            <a:br>
              <a:rPr lang="en-US" sz="2000">
                <a:latin typeface="Tahoma" charset="0"/>
                <a:sym typeface="Tahoma" charset="0"/>
              </a:rPr>
            </a:br>
            <a:r>
              <a:rPr lang="en-US" sz="2000"/>
              <a:t>if</a:t>
            </a:r>
            <a:r>
              <a:rPr lang="en-US" sz="2000">
                <a:latin typeface="Tahoma" charset="0"/>
                <a:cs typeface="Tahoma" charset="0"/>
                <a:sym typeface="Tahoma" charset="0"/>
              </a:rPr>
              <a:t>  P(B) &gt; 0</a:t>
            </a:r>
            <a:endParaRPr lang="en-US" sz="2000">
              <a:latin typeface="Tahoma" charset="0"/>
              <a:sym typeface="Tahoma" charset="0"/>
            </a:endParaRPr>
          </a:p>
          <a:p>
            <a:pPr marL="698500">
              <a:buClr>
                <a:srgbClr val="000000"/>
              </a:buClr>
              <a:buSzPct val="100000"/>
              <a:buFont typeface="Tahoma" charset="0"/>
              <a:buChar char="•"/>
            </a:pPr>
            <a:endParaRPr lang="en-US" sz="2000">
              <a:latin typeface="Tahoma" charset="0"/>
              <a:sym typeface="Tahoma" charset="0"/>
            </a:endParaRPr>
          </a:p>
          <a:p>
            <a:pPr marL="698500"/>
            <a:r>
              <a:rPr lang="en-US" sz="2400"/>
              <a:t>As product rule</a:t>
            </a:r>
          </a:p>
          <a:p>
            <a:pPr marL="698500">
              <a:buFont typeface="Gill Sans" charset="0"/>
              <a:buNone/>
            </a:pPr>
            <a:r>
              <a:rPr lang="en-US" sz="2400">
                <a:latin typeface="Tahoma" charset="0"/>
                <a:sym typeface="Tahoma" charset="0"/>
              </a:rPr>
              <a:t>	</a:t>
            </a:r>
            <a:r>
              <a:rPr lang="en-US" sz="2000">
                <a:latin typeface="Tahoma" charset="0"/>
                <a:cs typeface="Apple Symbols" charset="0"/>
                <a:sym typeface="Tahoma" charset="0"/>
              </a:rPr>
              <a:t>P(A ∧ B) = P(A|B) P(B)  </a:t>
            </a:r>
            <a:r>
              <a:rPr lang="en-US" sz="2000">
                <a:latin typeface="Tahoma" charset="0"/>
                <a:sym typeface="Tahoma" charset="0"/>
              </a:rPr>
              <a:t/>
            </a:r>
            <a:br>
              <a:rPr lang="en-US" sz="2000">
                <a:latin typeface="Tahoma" charset="0"/>
                <a:sym typeface="Tahoma" charset="0"/>
              </a:rPr>
            </a:br>
            <a:r>
              <a:rPr lang="en-US" sz="2000"/>
              <a:t>if</a:t>
            </a:r>
            <a:r>
              <a:rPr lang="en-US" sz="2000">
                <a:latin typeface="Tahoma" charset="0"/>
                <a:cs typeface="Tahoma" charset="0"/>
                <a:sym typeface="Tahoma" charset="0"/>
              </a:rPr>
              <a:t>  P(B) &gt; 0</a:t>
            </a:r>
            <a:endParaRPr lang="en-US"/>
          </a:p>
          <a:p>
            <a:pPr marL="698500">
              <a:buFont typeface="Gill Sans" charset="0"/>
              <a:buNone/>
            </a:pPr>
            <a:r>
              <a:rPr lang="en-US" sz="2000">
                <a:latin typeface="Tahoma" charset="0"/>
                <a:sym typeface="Tahoma" charset="0"/>
              </a:rPr>
              <a:t>	</a:t>
            </a:r>
            <a:r>
              <a:rPr lang="en-US" sz="2000">
                <a:latin typeface="Tahoma" charset="0"/>
                <a:cs typeface="Apple Symbols" charset="0"/>
                <a:sym typeface="Tahoma" charset="0"/>
              </a:rPr>
              <a:t>P(A ∧ B) = P(B|A) P(A)  </a:t>
            </a:r>
            <a:r>
              <a:rPr lang="en-US" sz="2000">
                <a:latin typeface="Tahoma" charset="0"/>
                <a:sym typeface="Tahoma" charset="0"/>
              </a:rPr>
              <a:t/>
            </a:r>
            <a:br>
              <a:rPr lang="en-US" sz="2000">
                <a:latin typeface="Tahoma" charset="0"/>
                <a:sym typeface="Tahoma" charset="0"/>
              </a:rPr>
            </a:br>
            <a:r>
              <a:rPr lang="en-US" sz="2000"/>
              <a:t>if</a:t>
            </a:r>
            <a:r>
              <a:rPr lang="en-US" sz="2000">
                <a:latin typeface="Tahoma" charset="0"/>
                <a:cs typeface="Tahoma" charset="0"/>
                <a:sym typeface="Tahoma" charset="0"/>
              </a:rPr>
              <a:t>  P(A) &gt; 0</a:t>
            </a:r>
            <a:endParaRPr lang="en-US" sz="2000">
              <a:latin typeface="Tahoma" charset="0"/>
              <a:sym typeface="Tahoma" charset="0"/>
            </a:endParaRPr>
          </a:p>
        </p:txBody>
      </p:sp>
      <p:grpSp>
        <p:nvGrpSpPr>
          <p:cNvPr id="45061" name="Group 5"/>
          <p:cNvGrpSpPr>
            <a:grpSpLocks/>
          </p:cNvGrpSpPr>
          <p:nvPr/>
        </p:nvGrpSpPr>
        <p:grpSpPr bwMode="auto">
          <a:xfrm>
            <a:off x="5384800" y="1524000"/>
            <a:ext cx="3124200" cy="3657600"/>
            <a:chOff x="0" y="0"/>
            <a:chExt cx="1968" cy="2304"/>
          </a:xfrm>
        </p:grpSpPr>
        <p:sp>
          <p:nvSpPr>
            <p:cNvPr id="45062" name="Oval 6"/>
            <p:cNvSpPr>
              <a:spLocks/>
            </p:cNvSpPr>
            <p:nvPr/>
          </p:nvSpPr>
          <p:spPr bwMode="auto">
            <a:xfrm>
              <a:off x="816" y="864"/>
              <a:ext cx="960" cy="960"/>
            </a:xfrm>
            <a:prstGeom prst="ellipse">
              <a:avLst/>
            </a:prstGeom>
            <a:noFill/>
            <a:ln w="28575" cap="flat">
              <a:solidFill>
                <a:srgbClr val="0099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5063" name="Oval 7"/>
            <p:cNvSpPr>
              <a:spLocks/>
            </p:cNvSpPr>
            <p:nvPr/>
          </p:nvSpPr>
          <p:spPr bwMode="auto">
            <a:xfrm>
              <a:off x="192" y="864"/>
              <a:ext cx="960" cy="960"/>
            </a:xfrm>
            <a:prstGeom prst="ellipse">
              <a:avLst/>
            </a:prstGeom>
            <a:noFill/>
            <a:ln w="28575" cap="flat">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5064" name="Rectangle 8"/>
            <p:cNvSpPr>
              <a:spLocks/>
            </p:cNvSpPr>
            <p:nvPr/>
          </p:nvSpPr>
          <p:spPr bwMode="auto">
            <a:xfrm>
              <a:off x="664" y="1872"/>
              <a:ext cx="587"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a:solidFill>
                    <a:schemeClr val="tx1"/>
                  </a:solidFill>
                  <a:latin typeface="Times New Roman Italic" charset="0"/>
                  <a:ea typeface="ＭＳ Ｐゴシック" charset="0"/>
                  <a:cs typeface="Times New Roman Italic" charset="0"/>
                  <a:sym typeface="Times New Roman Italic" charset="0"/>
                </a:rPr>
                <a:t>A</a:t>
              </a:r>
              <a:r>
                <a:rPr lang="en-US">
                  <a:solidFill>
                    <a:schemeClr val="tx1"/>
                  </a:solidFill>
                  <a:ea typeface="ＭＳ Ｐゴシック" charset="0"/>
                  <a:cs typeface="Gill Sans" charset="0"/>
                </a:rPr>
                <a:t> </a:t>
              </a:r>
              <a:r>
                <a:rPr lang="en-US">
                  <a:solidFill>
                    <a:schemeClr val="tx1"/>
                  </a:solidFill>
                  <a:ea typeface="ＭＳ Ｐゴシック" charset="0"/>
                  <a:cs typeface="Apple Symbols" charset="0"/>
                </a:rPr>
                <a:t>∧</a:t>
              </a:r>
              <a:r>
                <a:rPr lang="en-US">
                  <a:solidFill>
                    <a:schemeClr val="tx1"/>
                  </a:solidFill>
                  <a:ea typeface="ＭＳ Ｐゴシック" charset="0"/>
                  <a:cs typeface="Gill Sans" charset="0"/>
                </a:rPr>
                <a:t> </a:t>
              </a:r>
              <a:r>
                <a:rPr lang="en-US">
                  <a:solidFill>
                    <a:schemeClr val="tx1"/>
                  </a:solidFill>
                  <a:latin typeface="Times New Roman Italic" charset="0"/>
                  <a:ea typeface="ＭＳ Ｐゴシック" charset="0"/>
                  <a:cs typeface="Times New Roman Italic" charset="0"/>
                  <a:sym typeface="Times New Roman Italic" charset="0"/>
                </a:rPr>
                <a:t>B</a:t>
              </a:r>
            </a:p>
          </p:txBody>
        </p:sp>
        <p:sp>
          <p:nvSpPr>
            <p:cNvPr id="45065" name="Rectangle 9"/>
            <p:cNvSpPr>
              <a:spLocks/>
            </p:cNvSpPr>
            <p:nvPr/>
          </p:nvSpPr>
          <p:spPr bwMode="auto">
            <a:xfrm>
              <a:off x="395" y="480"/>
              <a:ext cx="192"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a:solidFill>
                    <a:srgbClr val="FF0000"/>
                  </a:solidFill>
                  <a:latin typeface="Times New Roman Italic" charset="0"/>
                  <a:ea typeface="ＭＳ Ｐゴシック" charset="0"/>
                  <a:cs typeface="Times New Roman Italic" charset="0"/>
                  <a:sym typeface="Times New Roman Italic" charset="0"/>
                </a:rPr>
                <a:t>A</a:t>
              </a:r>
            </a:p>
          </p:txBody>
        </p:sp>
        <p:sp>
          <p:nvSpPr>
            <p:cNvPr id="45066" name="Rectangle 10"/>
            <p:cNvSpPr>
              <a:spLocks/>
            </p:cNvSpPr>
            <p:nvPr/>
          </p:nvSpPr>
          <p:spPr bwMode="auto">
            <a:xfrm>
              <a:off x="1307" y="480"/>
              <a:ext cx="192"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a:solidFill>
                    <a:srgbClr val="009900"/>
                  </a:solidFill>
                  <a:latin typeface="Times New Roman Italic" charset="0"/>
                  <a:ea typeface="ＭＳ Ｐゴシック" charset="0"/>
                  <a:cs typeface="Times New Roman Italic" charset="0"/>
                  <a:sym typeface="Times New Roman Italic" charset="0"/>
                </a:rPr>
                <a:t>B</a:t>
              </a:r>
            </a:p>
          </p:txBody>
        </p:sp>
        <p:sp>
          <p:nvSpPr>
            <p:cNvPr id="45067" name="Rectangle 11"/>
            <p:cNvSpPr>
              <a:spLocks/>
            </p:cNvSpPr>
            <p:nvPr/>
          </p:nvSpPr>
          <p:spPr bwMode="auto">
            <a:xfrm>
              <a:off x="0" y="336"/>
              <a:ext cx="1968" cy="1968"/>
            </a:xfrm>
            <a:prstGeom prst="rect">
              <a:avLst/>
            </a:pr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5068" name="Rectangle 12"/>
            <p:cNvSpPr>
              <a:spLocks/>
            </p:cNvSpPr>
            <p:nvPr/>
          </p:nvSpPr>
          <p:spPr bwMode="auto">
            <a:xfrm>
              <a:off x="135" y="0"/>
              <a:ext cx="46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a:solidFill>
                    <a:schemeClr val="tx1"/>
                  </a:solidFill>
                  <a:latin typeface="Times New Roman Italic" charset="0"/>
                  <a:ea typeface="ＭＳ Ｐゴシック" charset="0"/>
                  <a:cs typeface="Times New Roman Italic" charset="0"/>
                  <a:sym typeface="Times New Roman Italic" charset="0"/>
                </a:rPr>
                <a:t>True</a:t>
              </a:r>
            </a:p>
          </p:txBody>
        </p:sp>
      </p:grpSp>
      <p:sp>
        <p:nvSpPr>
          <p:cNvPr id="45069" name="Rectangle 13"/>
          <p:cNvSpPr>
            <a:spLocks/>
          </p:cNvSpPr>
          <p:nvPr/>
        </p:nvSpPr>
        <p:spPr bwMode="auto">
          <a:xfrm>
            <a:off x="-177800" y="6464300"/>
            <a:ext cx="28321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latin typeface="Tahoma" charset="0"/>
                <a:ea typeface="ＭＳ Ｐゴシック" charset="0"/>
                <a:cs typeface="Tahoma" charset="0"/>
                <a:sym typeface="Tahoma" charset="0"/>
              </a:rPr>
              <a:t>Probabilistic Inference</a:t>
            </a:r>
          </a:p>
        </p:txBody>
      </p:sp>
    </p:spTree>
  </p:cSld>
  <p:clrMapOvr>
    <a:masterClrMapping/>
  </p:clrMapOvr>
  <p:transition xmlns:p14="http://schemas.microsoft.com/office/powerpoint/2010/mai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0219018"/>
      </p:ext>
    </p:extLst>
  </p:cSld>
  <p:clrMapOvr>
    <a:masterClrMapping/>
  </p:clrMapOvr>
  <p:transition xmlns:p14="http://schemas.microsoft.com/office/powerpoint/2010/mai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14274221"/>
      </p:ext>
    </p:extLst>
  </p:cSld>
  <p:clrMapOvr>
    <a:masterClrMapping/>
  </p:clrMapOvr>
  <p:transition xmlns:p14="http://schemas.microsoft.com/office/powerpoint/2010/mai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782024"/>
      </p:ext>
    </p:extLst>
  </p:cSld>
  <p:clrMapOvr>
    <a:masterClrMapping/>
  </p:clrMapOvr>
  <p:transition xmlns:p14="http://schemas.microsoft.com/office/powerpoint/2010/mai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833563"/>
      </p:ext>
    </p:extLst>
  </p:cSld>
  <p:clrMapOvr>
    <a:masterClrMapping/>
  </p:clrMapOvr>
  <p:transition xmlns:p14="http://schemas.microsoft.com/office/powerpoint/2010/mai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ext Box 1"/>
          <p:cNvSpPr txBox="1">
            <a:spLocks noChangeArrowheads="1"/>
          </p:cNvSpPr>
          <p:nvPr/>
        </p:nvSpPr>
        <p:spPr bwMode="auto">
          <a:xfrm>
            <a:off x="8851900" y="64897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8A45520F-E463-1C42-9051-0A108DC36AA8}" type="slidenum">
              <a:rPr lang="en-US">
                <a:cs typeface="Gill Sans" charset="0"/>
              </a:rPr>
              <a:pPr algn="ctr"/>
              <a:t>29</a:t>
            </a:fld>
            <a:endParaRPr lang="en-US">
              <a:cs typeface="Gill Sans" charset="0"/>
            </a:endParaRPr>
          </a:p>
        </p:txBody>
      </p:sp>
      <p:sp>
        <p:nvSpPr>
          <p:cNvPr id="54274" name="Rectangle 2"/>
          <p:cNvSpPr>
            <a:spLocks noChangeArrowheads="1"/>
          </p:cNvSpPr>
          <p:nvPr>
            <p:ph type="title"/>
          </p:nvPr>
        </p:nvSpPr>
        <p:spPr>
          <a:xfrm>
            <a:off x="889000" y="-76200"/>
            <a:ext cx="7366000" cy="1714500"/>
          </a:xfrm>
          <a:ln/>
        </p:spPr>
        <p:txBody>
          <a:bodyPr/>
          <a:lstStyle/>
          <a:p>
            <a:r>
              <a:rPr lang="en-US"/>
              <a:t>Algorithmic Analysis</a:t>
            </a:r>
          </a:p>
        </p:txBody>
      </p:sp>
      <p:sp>
        <p:nvSpPr>
          <p:cNvPr id="54275" name="Rectangle 3"/>
          <p:cNvSpPr>
            <a:spLocks noChangeArrowheads="1"/>
          </p:cNvSpPr>
          <p:nvPr>
            <p:ph type="body" idx="1"/>
          </p:nvPr>
        </p:nvSpPr>
        <p:spPr>
          <a:xfrm>
            <a:off x="304800" y="1524000"/>
            <a:ext cx="4191000" cy="5334000"/>
          </a:xfrm>
          <a:ln/>
        </p:spPr>
        <p:txBody>
          <a:bodyPr anchor="t"/>
          <a:lstStyle/>
          <a:p>
            <a:pPr marL="698500"/>
            <a:r>
              <a:rPr lang="en-US" sz="2700"/>
              <a:t>Joint probability distribution</a:t>
            </a:r>
          </a:p>
          <a:p>
            <a:pPr marL="782638" lvl="1" indent="-285750">
              <a:buClr>
                <a:srgbClr val="000000"/>
              </a:buClr>
              <a:buSzPct val="100000"/>
              <a:buFont typeface="Tahoma" charset="0"/>
              <a:buChar char="–"/>
            </a:pPr>
            <a:r>
              <a:rPr lang="en-US" sz="2300" i="1"/>
              <a:t>n</a:t>
            </a:r>
            <a:r>
              <a:rPr lang="en-US" sz="2300"/>
              <a:t> variables with max. </a:t>
            </a:r>
            <a:r>
              <a:rPr lang="en-US" sz="2300" i="1"/>
              <a:t>k</a:t>
            </a:r>
            <a:r>
              <a:rPr lang="en-US" sz="2300"/>
              <a:t> values</a:t>
            </a:r>
          </a:p>
          <a:p>
            <a:pPr marL="698500"/>
            <a:endParaRPr lang="en-US" sz="2700"/>
          </a:p>
          <a:p>
            <a:pPr marL="698500"/>
            <a:r>
              <a:rPr lang="en-US" sz="2700"/>
              <a:t>Calculation complexity</a:t>
            </a:r>
          </a:p>
          <a:p>
            <a:pPr marL="782638" lvl="1" indent="-285750"/>
            <a:r>
              <a:rPr lang="en-US" sz="2300"/>
              <a:t>Table size O(</a:t>
            </a:r>
            <a:r>
              <a:rPr lang="en-US" sz="2300" i="1"/>
              <a:t>k</a:t>
            </a:r>
            <a:r>
              <a:rPr lang="en-US" sz="2300" i="1" baseline="30000"/>
              <a:t>n</a:t>
            </a:r>
            <a:r>
              <a:rPr lang="en-US" sz="2300"/>
              <a:t>) is exponential in </a:t>
            </a:r>
            <a:r>
              <a:rPr lang="en-US" sz="2300" i="1"/>
              <a:t>n</a:t>
            </a:r>
            <a:endParaRPr lang="en-US" sz="2300"/>
          </a:p>
          <a:p>
            <a:pPr marL="782638" lvl="1" indent="-285750"/>
            <a:r>
              <a:rPr lang="en-US" sz="2300"/>
              <a:t>In the worst case: O(</a:t>
            </a:r>
            <a:r>
              <a:rPr lang="en-US" sz="2300" i="1"/>
              <a:t>k</a:t>
            </a:r>
            <a:r>
              <a:rPr lang="en-US" sz="2300" i="1" baseline="30000"/>
              <a:t>n</a:t>
            </a:r>
            <a:r>
              <a:rPr lang="en-US" sz="2300"/>
              <a:t>) calculation steps </a:t>
            </a:r>
          </a:p>
        </p:txBody>
      </p:sp>
      <p:sp>
        <p:nvSpPr>
          <p:cNvPr id="54276" name="Rectangle 4"/>
          <p:cNvSpPr>
            <a:spLocks/>
          </p:cNvSpPr>
          <p:nvPr/>
        </p:nvSpPr>
        <p:spPr bwMode="auto">
          <a:xfrm>
            <a:off x="4648200" y="1524000"/>
            <a:ext cx="4203700" cy="185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382588" indent="-342900" algn="l">
              <a:spcBef>
                <a:spcPts val="575"/>
              </a:spcBef>
              <a:buClr>
                <a:srgbClr val="000000"/>
              </a:buClr>
              <a:buSzPct val="100000"/>
              <a:buFont typeface="Tahoma" charset="0"/>
              <a:buChar char="•"/>
            </a:pPr>
            <a:r>
              <a:rPr lang="en-US" sz="2700">
                <a:solidFill>
                  <a:schemeClr val="tx1"/>
                </a:solidFill>
                <a:ea typeface="ＭＳ Ｐゴシック" charset="0"/>
                <a:cs typeface="Gill Sans" charset="0"/>
              </a:rPr>
              <a:t>Problem in practice</a:t>
            </a:r>
          </a:p>
          <a:p>
            <a:pPr marL="382588" indent="-342900" algn="l">
              <a:spcBef>
                <a:spcPts val="475"/>
              </a:spcBef>
              <a:buClr>
                <a:srgbClr val="000000"/>
              </a:buClr>
              <a:buSzPct val="100000"/>
              <a:buFont typeface="Tahoma" charset="0"/>
              <a:buChar char="–"/>
            </a:pPr>
            <a:r>
              <a:rPr lang="en-US" sz="2300">
                <a:solidFill>
                  <a:schemeClr val="tx1"/>
                </a:solidFill>
                <a:ea typeface="ＭＳ Ｐゴシック" charset="0"/>
                <a:cs typeface="Gill Sans" charset="0"/>
              </a:rPr>
              <a:t>We need a lot! of observations in order to get valid and reliable table entries!</a:t>
            </a:r>
          </a:p>
        </p:txBody>
      </p:sp>
      <p:sp>
        <p:nvSpPr>
          <p:cNvPr id="54277" name="Rectangle 5"/>
          <p:cNvSpPr>
            <a:spLocks/>
          </p:cNvSpPr>
          <p:nvPr/>
        </p:nvSpPr>
        <p:spPr bwMode="auto">
          <a:xfrm>
            <a:off x="-177800" y="64643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Probabilistic Inference</a:t>
            </a:r>
          </a:p>
        </p:txBody>
      </p:sp>
    </p:spTree>
  </p:cSld>
  <p:clrMapOvr>
    <a:masterClrMapping/>
  </p:clrMapOvr>
  <p:transition xmlns:p14="http://schemas.microsoft.com/office/powerpoint/2010/mai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 Box 1"/>
          <p:cNvSpPr txBox="1">
            <a:spLocks noChangeArrowheads="1"/>
          </p:cNvSpPr>
          <p:nvPr/>
        </p:nvSpPr>
        <p:spPr bwMode="auto">
          <a:xfrm>
            <a:off x="8915400" y="6502400"/>
            <a:ext cx="1651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97E771A3-C95C-4F4C-941D-DD21B7316947}" type="slidenum">
              <a:rPr lang="en-US">
                <a:cs typeface="Gill Sans" charset="0"/>
              </a:rPr>
              <a:pPr algn="ctr"/>
              <a:t>3</a:t>
            </a:fld>
            <a:endParaRPr lang="en-US">
              <a:cs typeface="Gill Sans" charset="0"/>
            </a:endParaRPr>
          </a:p>
        </p:txBody>
      </p:sp>
      <p:sp>
        <p:nvSpPr>
          <p:cNvPr id="17410" name="Rectangle 2"/>
          <p:cNvSpPr>
            <a:spLocks noChangeArrowheads="1"/>
          </p:cNvSpPr>
          <p:nvPr>
            <p:ph type="title"/>
          </p:nvPr>
        </p:nvSpPr>
        <p:spPr>
          <a:ln/>
        </p:spPr>
        <p:txBody>
          <a:bodyPr/>
          <a:lstStyle/>
          <a:p>
            <a:r>
              <a:rPr lang="en-US"/>
              <a:t>Uncertainty</a:t>
            </a:r>
          </a:p>
        </p:txBody>
      </p:sp>
      <p:sp>
        <p:nvSpPr>
          <p:cNvPr id="17411" name="Rectangle 3"/>
          <p:cNvSpPr>
            <a:spLocks/>
          </p:cNvSpPr>
          <p:nvPr/>
        </p:nvSpPr>
        <p:spPr bwMode="auto">
          <a:xfrm>
            <a:off x="5105400" y="2133600"/>
            <a:ext cx="762000" cy="76200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7412" name="Rectangle 4"/>
          <p:cNvSpPr>
            <a:spLocks/>
          </p:cNvSpPr>
          <p:nvPr/>
        </p:nvSpPr>
        <p:spPr bwMode="auto">
          <a:xfrm>
            <a:off x="5867400" y="2133600"/>
            <a:ext cx="762000" cy="76200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7413" name="Rectangle 5"/>
          <p:cNvSpPr>
            <a:spLocks/>
          </p:cNvSpPr>
          <p:nvPr/>
        </p:nvSpPr>
        <p:spPr bwMode="auto">
          <a:xfrm>
            <a:off x="6629400" y="2133600"/>
            <a:ext cx="762000" cy="76200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7414" name="Rectangle 6"/>
          <p:cNvSpPr>
            <a:spLocks/>
          </p:cNvSpPr>
          <p:nvPr/>
        </p:nvSpPr>
        <p:spPr bwMode="auto">
          <a:xfrm>
            <a:off x="7391400" y="2133600"/>
            <a:ext cx="762000" cy="76200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grpSp>
        <p:nvGrpSpPr>
          <p:cNvPr id="17415" name="Group 7"/>
          <p:cNvGrpSpPr>
            <a:grpSpLocks/>
          </p:cNvGrpSpPr>
          <p:nvPr/>
        </p:nvGrpSpPr>
        <p:grpSpPr bwMode="auto">
          <a:xfrm>
            <a:off x="5105400" y="3657600"/>
            <a:ext cx="762000" cy="762000"/>
            <a:chOff x="0" y="0"/>
            <a:chExt cx="480" cy="480"/>
          </a:xfrm>
        </p:grpSpPr>
        <p:sp>
          <p:nvSpPr>
            <p:cNvPr id="17416" name="Rectangle 8"/>
            <p:cNvSpPr>
              <a:spLocks/>
            </p:cNvSpPr>
            <p:nvPr/>
          </p:nvSpPr>
          <p:spPr bwMode="auto">
            <a:xfrm>
              <a:off x="0" y="0"/>
              <a:ext cx="480" cy="480"/>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7417" name="Rectangle 9"/>
            <p:cNvSpPr>
              <a:spLocks/>
            </p:cNvSpPr>
            <p:nvPr/>
          </p:nvSpPr>
          <p:spPr bwMode="auto">
            <a:xfrm>
              <a:off x="100" y="104"/>
              <a:ext cx="280"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a:solidFill>
                    <a:schemeClr val="tx1"/>
                  </a:solidFill>
                  <a:latin typeface="Webdings" charset="0"/>
                  <a:ea typeface="ＭＳ Ｐゴシック" charset="0"/>
                  <a:cs typeface="Webdings" charset="0"/>
                  <a:sym typeface="Webdings" charset="0"/>
                </a:rPr>
                <a:t></a:t>
              </a:r>
            </a:p>
          </p:txBody>
        </p:sp>
      </p:grpSp>
      <p:sp>
        <p:nvSpPr>
          <p:cNvPr id="17418" name="Rectangle 10"/>
          <p:cNvSpPr>
            <a:spLocks/>
          </p:cNvSpPr>
          <p:nvPr/>
        </p:nvSpPr>
        <p:spPr bwMode="auto">
          <a:xfrm>
            <a:off x="6629400" y="2895600"/>
            <a:ext cx="762000" cy="76200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7419" name="Rectangle 11"/>
          <p:cNvSpPr>
            <a:spLocks/>
          </p:cNvSpPr>
          <p:nvPr/>
        </p:nvSpPr>
        <p:spPr bwMode="auto">
          <a:xfrm>
            <a:off x="7391400" y="2895600"/>
            <a:ext cx="762000" cy="76200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grpSp>
        <p:nvGrpSpPr>
          <p:cNvPr id="17420" name="Group 12"/>
          <p:cNvGrpSpPr>
            <a:grpSpLocks/>
          </p:cNvGrpSpPr>
          <p:nvPr/>
        </p:nvGrpSpPr>
        <p:grpSpPr bwMode="auto">
          <a:xfrm>
            <a:off x="5867400" y="3657600"/>
            <a:ext cx="762000" cy="762000"/>
            <a:chOff x="0" y="0"/>
            <a:chExt cx="480" cy="480"/>
          </a:xfrm>
        </p:grpSpPr>
        <p:sp>
          <p:nvSpPr>
            <p:cNvPr id="17421" name="Rectangle 13"/>
            <p:cNvSpPr>
              <a:spLocks/>
            </p:cNvSpPr>
            <p:nvPr/>
          </p:nvSpPr>
          <p:spPr bwMode="auto">
            <a:xfrm>
              <a:off x="0" y="0"/>
              <a:ext cx="480" cy="48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7422" name="Rectangle 14"/>
            <p:cNvSpPr>
              <a:spLocks/>
            </p:cNvSpPr>
            <p:nvPr/>
          </p:nvSpPr>
          <p:spPr bwMode="auto">
            <a:xfrm>
              <a:off x="149" y="92"/>
              <a:ext cx="181"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a:solidFill>
                    <a:schemeClr val="tx1"/>
                  </a:solidFill>
                  <a:latin typeface="Arial" charset="0"/>
                  <a:ea typeface="ＭＳ Ｐゴシック" charset="0"/>
                  <a:cs typeface="Arial" charset="0"/>
                  <a:sym typeface="Arial" charset="0"/>
                </a:rPr>
                <a:t>?</a:t>
              </a:r>
            </a:p>
          </p:txBody>
        </p:sp>
      </p:grpSp>
      <p:sp>
        <p:nvSpPr>
          <p:cNvPr id="17423" name="Rectangle 15"/>
          <p:cNvSpPr>
            <a:spLocks/>
          </p:cNvSpPr>
          <p:nvPr/>
        </p:nvSpPr>
        <p:spPr bwMode="auto">
          <a:xfrm>
            <a:off x="6629400" y="3657600"/>
            <a:ext cx="762000" cy="76200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7424" name="Rectangle 16"/>
          <p:cNvSpPr>
            <a:spLocks/>
          </p:cNvSpPr>
          <p:nvPr/>
        </p:nvSpPr>
        <p:spPr bwMode="auto">
          <a:xfrm>
            <a:off x="7391400" y="4419600"/>
            <a:ext cx="762000" cy="76200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grpSp>
        <p:nvGrpSpPr>
          <p:cNvPr id="17425" name="Group 17"/>
          <p:cNvGrpSpPr>
            <a:grpSpLocks/>
          </p:cNvGrpSpPr>
          <p:nvPr/>
        </p:nvGrpSpPr>
        <p:grpSpPr bwMode="auto">
          <a:xfrm>
            <a:off x="5105400" y="4419600"/>
            <a:ext cx="762000" cy="762000"/>
            <a:chOff x="0" y="0"/>
            <a:chExt cx="480" cy="480"/>
          </a:xfrm>
        </p:grpSpPr>
        <p:sp>
          <p:nvSpPr>
            <p:cNvPr id="17426" name="Rectangle 18"/>
            <p:cNvSpPr>
              <a:spLocks/>
            </p:cNvSpPr>
            <p:nvPr/>
          </p:nvSpPr>
          <p:spPr bwMode="auto">
            <a:xfrm>
              <a:off x="0" y="0"/>
              <a:ext cx="480" cy="480"/>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7427" name="Rectangle 19"/>
            <p:cNvSpPr>
              <a:spLocks/>
            </p:cNvSpPr>
            <p:nvPr/>
          </p:nvSpPr>
          <p:spPr bwMode="auto">
            <a:xfrm>
              <a:off x="84" y="88"/>
              <a:ext cx="312"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3200">
                  <a:solidFill>
                    <a:schemeClr val="tx1"/>
                  </a:solidFill>
                  <a:latin typeface="Webdings" charset="0"/>
                  <a:ea typeface="ＭＳ Ｐゴシック" charset="0"/>
                  <a:cs typeface="Webdings" charset="0"/>
                  <a:sym typeface="Webdings" charset="0"/>
                </a:rPr>
                <a:t></a:t>
              </a:r>
            </a:p>
          </p:txBody>
        </p:sp>
      </p:grpSp>
      <p:grpSp>
        <p:nvGrpSpPr>
          <p:cNvPr id="17428" name="Group 20"/>
          <p:cNvGrpSpPr>
            <a:grpSpLocks/>
          </p:cNvGrpSpPr>
          <p:nvPr/>
        </p:nvGrpSpPr>
        <p:grpSpPr bwMode="auto">
          <a:xfrm>
            <a:off x="5867400" y="4419600"/>
            <a:ext cx="762000" cy="762000"/>
            <a:chOff x="0" y="0"/>
            <a:chExt cx="480" cy="480"/>
          </a:xfrm>
        </p:grpSpPr>
        <p:sp>
          <p:nvSpPr>
            <p:cNvPr id="17429" name="Rectangle 21"/>
            <p:cNvSpPr>
              <a:spLocks/>
            </p:cNvSpPr>
            <p:nvPr/>
          </p:nvSpPr>
          <p:spPr bwMode="auto">
            <a:xfrm>
              <a:off x="0" y="0"/>
              <a:ext cx="480" cy="480"/>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7430" name="Rectangle 22"/>
            <p:cNvSpPr>
              <a:spLocks/>
            </p:cNvSpPr>
            <p:nvPr/>
          </p:nvSpPr>
          <p:spPr bwMode="auto">
            <a:xfrm>
              <a:off x="100" y="104"/>
              <a:ext cx="280"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a:solidFill>
                    <a:schemeClr val="tx1"/>
                  </a:solidFill>
                  <a:latin typeface="Webdings" charset="0"/>
                  <a:ea typeface="ＭＳ Ｐゴシック" charset="0"/>
                  <a:cs typeface="Webdings" charset="0"/>
                  <a:sym typeface="Webdings" charset="0"/>
                </a:rPr>
                <a:t></a:t>
              </a:r>
            </a:p>
          </p:txBody>
        </p:sp>
      </p:grpSp>
      <p:sp>
        <p:nvSpPr>
          <p:cNvPr id="17431" name="Rectangle 23"/>
          <p:cNvSpPr>
            <a:spLocks/>
          </p:cNvSpPr>
          <p:nvPr/>
        </p:nvSpPr>
        <p:spPr bwMode="auto">
          <a:xfrm>
            <a:off x="7391400" y="3657600"/>
            <a:ext cx="762000" cy="76200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7432" name="Rectangle 24"/>
          <p:cNvSpPr>
            <a:spLocks/>
          </p:cNvSpPr>
          <p:nvPr/>
        </p:nvSpPr>
        <p:spPr bwMode="auto">
          <a:xfrm>
            <a:off x="1828800" y="2590800"/>
            <a:ext cx="596900" cy="596900"/>
          </a:xfrm>
          <a:prstGeom prst="rect">
            <a:avLst/>
          </a:prstGeom>
          <a:solidFill>
            <a:srgbClr val="FEE9AA"/>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7433" name="Rectangle 25"/>
          <p:cNvSpPr>
            <a:spLocks/>
          </p:cNvSpPr>
          <p:nvPr/>
        </p:nvSpPr>
        <p:spPr bwMode="auto">
          <a:xfrm>
            <a:off x="1879600" y="2647950"/>
            <a:ext cx="495300" cy="482600"/>
          </a:xfrm>
          <a:prstGeom prst="rect">
            <a:avLst/>
          </a:prstGeom>
          <a:solidFill>
            <a:srgbClr val="FEE9AA"/>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3200">
                <a:solidFill>
                  <a:schemeClr val="tx1"/>
                </a:solidFill>
                <a:latin typeface="Webdings" charset="0"/>
                <a:ea typeface="ＭＳ Ｐゴシック" charset="0"/>
                <a:cs typeface="Webdings" charset="0"/>
                <a:sym typeface="Webdings" charset="0"/>
              </a:rPr>
              <a:t></a:t>
            </a:r>
          </a:p>
        </p:txBody>
      </p:sp>
      <p:sp>
        <p:nvSpPr>
          <p:cNvPr id="17434" name="Rectangle 26"/>
          <p:cNvSpPr>
            <a:spLocks/>
          </p:cNvSpPr>
          <p:nvPr/>
        </p:nvSpPr>
        <p:spPr bwMode="auto">
          <a:xfrm>
            <a:off x="2573338" y="2757488"/>
            <a:ext cx="760412"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2200">
                <a:solidFill>
                  <a:schemeClr val="tx1"/>
                </a:solidFill>
                <a:ea typeface="ＭＳ Ｐゴシック" charset="0"/>
                <a:cs typeface="Gill Sans" charset="0"/>
              </a:rPr>
              <a:t>Agent</a:t>
            </a:r>
          </a:p>
        </p:txBody>
      </p:sp>
      <p:sp>
        <p:nvSpPr>
          <p:cNvPr id="17435" name="Rectangle 27"/>
          <p:cNvSpPr>
            <a:spLocks/>
          </p:cNvSpPr>
          <p:nvPr/>
        </p:nvSpPr>
        <p:spPr bwMode="auto">
          <a:xfrm>
            <a:off x="1828800" y="3187700"/>
            <a:ext cx="596900" cy="596900"/>
          </a:xfrm>
          <a:prstGeom prst="rect">
            <a:avLst/>
          </a:prstGeom>
          <a:solidFill>
            <a:srgbClr val="FEE9AA"/>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7436" name="AutoShape 28"/>
          <p:cNvSpPr>
            <a:spLocks/>
          </p:cNvSpPr>
          <p:nvPr/>
        </p:nvSpPr>
        <p:spPr bwMode="auto">
          <a:xfrm>
            <a:off x="1887538" y="3246438"/>
            <a:ext cx="477837" cy="477837"/>
          </a:xfrm>
          <a:prstGeom prst="roundRect">
            <a:avLst>
              <a:gd name="adj" fmla="val 16662"/>
            </a:avLst>
          </a:prstGeom>
          <a:solidFill>
            <a:srgbClr val="FEE9AA"/>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7437" name="Rectangle 29"/>
          <p:cNvSpPr>
            <a:spLocks/>
          </p:cNvSpPr>
          <p:nvPr/>
        </p:nvSpPr>
        <p:spPr bwMode="auto">
          <a:xfrm>
            <a:off x="1828800" y="3784600"/>
            <a:ext cx="596900" cy="596900"/>
          </a:xfrm>
          <a:prstGeom prst="rect">
            <a:avLst/>
          </a:prstGeom>
          <a:solidFill>
            <a:srgbClr val="FEE9AA"/>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7438" name="Rectangle 30"/>
          <p:cNvSpPr>
            <a:spLocks/>
          </p:cNvSpPr>
          <p:nvPr/>
        </p:nvSpPr>
        <p:spPr bwMode="auto">
          <a:xfrm>
            <a:off x="1905000" y="3867150"/>
            <a:ext cx="444500" cy="431800"/>
          </a:xfrm>
          <a:prstGeom prst="rect">
            <a:avLst/>
          </a:prstGeom>
          <a:solidFill>
            <a:srgbClr val="FEE9AA"/>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a:solidFill>
                  <a:schemeClr val="tx1"/>
                </a:solidFill>
                <a:latin typeface="Webdings" charset="0"/>
                <a:ea typeface="ＭＳ Ｐゴシック" charset="0"/>
                <a:cs typeface="Webdings" charset="0"/>
                <a:sym typeface="Webdings" charset="0"/>
              </a:rPr>
              <a:t></a:t>
            </a:r>
          </a:p>
        </p:txBody>
      </p:sp>
      <p:sp>
        <p:nvSpPr>
          <p:cNvPr id="17439" name="Rectangle 31"/>
          <p:cNvSpPr>
            <a:spLocks/>
          </p:cNvSpPr>
          <p:nvPr/>
        </p:nvSpPr>
        <p:spPr bwMode="auto">
          <a:xfrm>
            <a:off x="2589213" y="3325813"/>
            <a:ext cx="588962"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2200">
                <a:solidFill>
                  <a:schemeClr val="tx1"/>
                </a:solidFill>
                <a:ea typeface="ＭＳ Ｐゴシック" charset="0"/>
                <a:cs typeface="Gill Sans" charset="0"/>
              </a:rPr>
              <a:t>Trap</a:t>
            </a:r>
          </a:p>
        </p:txBody>
      </p:sp>
      <p:sp>
        <p:nvSpPr>
          <p:cNvPr id="17440" name="Rectangle 32"/>
          <p:cNvSpPr>
            <a:spLocks/>
          </p:cNvSpPr>
          <p:nvPr/>
        </p:nvSpPr>
        <p:spPr bwMode="auto">
          <a:xfrm>
            <a:off x="2549525" y="3951288"/>
            <a:ext cx="72231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2200">
                <a:solidFill>
                  <a:schemeClr val="tx1"/>
                </a:solidFill>
                <a:ea typeface="ＭＳ Ｐゴシック" charset="0"/>
                <a:cs typeface="Gill Sans" charset="0"/>
              </a:rPr>
              <a:t>Wind</a:t>
            </a:r>
          </a:p>
        </p:txBody>
      </p:sp>
      <p:sp>
        <p:nvSpPr>
          <p:cNvPr id="17441" name="Rectangle 33"/>
          <p:cNvSpPr>
            <a:spLocks/>
          </p:cNvSpPr>
          <p:nvPr/>
        </p:nvSpPr>
        <p:spPr bwMode="auto">
          <a:xfrm>
            <a:off x="2044700" y="5457825"/>
            <a:ext cx="5894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2200">
                <a:solidFill>
                  <a:schemeClr val="tx1"/>
                </a:solidFill>
                <a:ea typeface="ＭＳ Ｐゴシック" charset="0"/>
                <a:cs typeface="Gill Sans" charset="0"/>
              </a:rPr>
              <a:t>There are no secure actions, but which one is best?</a:t>
            </a:r>
          </a:p>
        </p:txBody>
      </p:sp>
      <p:sp>
        <p:nvSpPr>
          <p:cNvPr id="17442" name="Rectangle 34"/>
          <p:cNvSpPr>
            <a:spLocks/>
          </p:cNvSpPr>
          <p:nvPr/>
        </p:nvSpPr>
        <p:spPr bwMode="auto">
          <a:xfrm>
            <a:off x="5867400" y="2895600"/>
            <a:ext cx="762000" cy="76200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grpSp>
        <p:nvGrpSpPr>
          <p:cNvPr id="17443" name="Group 35"/>
          <p:cNvGrpSpPr>
            <a:grpSpLocks/>
          </p:cNvGrpSpPr>
          <p:nvPr/>
        </p:nvGrpSpPr>
        <p:grpSpPr bwMode="auto">
          <a:xfrm>
            <a:off x="6629400" y="4419600"/>
            <a:ext cx="762000" cy="762000"/>
            <a:chOff x="0" y="0"/>
            <a:chExt cx="480" cy="480"/>
          </a:xfrm>
        </p:grpSpPr>
        <p:sp>
          <p:nvSpPr>
            <p:cNvPr id="17444" name="Rectangle 36"/>
            <p:cNvSpPr>
              <a:spLocks/>
            </p:cNvSpPr>
            <p:nvPr/>
          </p:nvSpPr>
          <p:spPr bwMode="auto">
            <a:xfrm>
              <a:off x="0" y="0"/>
              <a:ext cx="480" cy="48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7445" name="Rectangle 37"/>
            <p:cNvSpPr>
              <a:spLocks/>
            </p:cNvSpPr>
            <p:nvPr/>
          </p:nvSpPr>
          <p:spPr bwMode="auto">
            <a:xfrm>
              <a:off x="149" y="92"/>
              <a:ext cx="181"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a:solidFill>
                    <a:schemeClr val="tx1"/>
                  </a:solidFill>
                  <a:latin typeface="Arial" charset="0"/>
                  <a:ea typeface="ＭＳ Ｐゴシック" charset="0"/>
                  <a:cs typeface="Arial" charset="0"/>
                  <a:sym typeface="Arial" charset="0"/>
                </a:rPr>
                <a:t>?</a:t>
              </a:r>
            </a:p>
          </p:txBody>
        </p:sp>
      </p:grpSp>
      <p:grpSp>
        <p:nvGrpSpPr>
          <p:cNvPr id="17446" name="Group 38"/>
          <p:cNvGrpSpPr>
            <a:grpSpLocks/>
          </p:cNvGrpSpPr>
          <p:nvPr/>
        </p:nvGrpSpPr>
        <p:grpSpPr bwMode="auto">
          <a:xfrm>
            <a:off x="5105400" y="2895600"/>
            <a:ext cx="762000" cy="762000"/>
            <a:chOff x="0" y="0"/>
            <a:chExt cx="480" cy="480"/>
          </a:xfrm>
        </p:grpSpPr>
        <p:sp>
          <p:nvSpPr>
            <p:cNvPr id="17447" name="Rectangle 39"/>
            <p:cNvSpPr>
              <a:spLocks/>
            </p:cNvSpPr>
            <p:nvPr/>
          </p:nvSpPr>
          <p:spPr bwMode="auto">
            <a:xfrm>
              <a:off x="0" y="0"/>
              <a:ext cx="480" cy="48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7448" name="Rectangle 40"/>
            <p:cNvSpPr>
              <a:spLocks/>
            </p:cNvSpPr>
            <p:nvPr/>
          </p:nvSpPr>
          <p:spPr bwMode="auto">
            <a:xfrm>
              <a:off x="149" y="92"/>
              <a:ext cx="181"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a:solidFill>
                    <a:schemeClr val="tx1"/>
                  </a:solidFill>
                  <a:latin typeface="Arial" charset="0"/>
                  <a:ea typeface="ＭＳ Ｐゴシック" charset="0"/>
                  <a:cs typeface="Arial" charset="0"/>
                  <a:sym typeface="Arial" charset="0"/>
                </a:rPr>
                <a:t>?</a:t>
              </a:r>
            </a:p>
          </p:txBody>
        </p:sp>
      </p:grpSp>
      <p:sp>
        <p:nvSpPr>
          <p:cNvPr id="17449" name="Rectangle 41"/>
          <p:cNvSpPr>
            <a:spLocks/>
          </p:cNvSpPr>
          <p:nvPr/>
        </p:nvSpPr>
        <p:spPr bwMode="auto">
          <a:xfrm>
            <a:off x="1581150" y="2028825"/>
            <a:ext cx="208915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2200">
                <a:solidFill>
                  <a:schemeClr val="tx1"/>
                </a:solidFill>
                <a:ea typeface="ＭＳ Ｐゴシック" charset="0"/>
                <a:cs typeface="Gill Sans" charset="0"/>
              </a:rPr>
              <a:t>WUMPUS-World</a:t>
            </a:r>
          </a:p>
        </p:txBody>
      </p:sp>
      <p:sp>
        <p:nvSpPr>
          <p:cNvPr id="17450" name="Rectangle 42"/>
          <p:cNvSpPr>
            <a:spLocks/>
          </p:cNvSpPr>
          <p:nvPr/>
        </p:nvSpPr>
        <p:spPr bwMode="auto">
          <a:xfrm>
            <a:off x="1687513" y="4619625"/>
            <a:ext cx="250983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2200">
                <a:solidFill>
                  <a:schemeClr val="tx1"/>
                </a:solidFill>
                <a:ea typeface="ＭＳ Ｐゴシック" charset="0"/>
                <a:cs typeface="Gill Sans" charset="0"/>
              </a:rPr>
              <a:t>Where are the traps?</a:t>
            </a:r>
          </a:p>
        </p:txBody>
      </p:sp>
      <p:sp>
        <p:nvSpPr>
          <p:cNvPr id="17451" name="Rectangle 43"/>
          <p:cNvSpPr>
            <a:spLocks/>
          </p:cNvSpPr>
          <p:nvPr/>
        </p:nvSpPr>
        <p:spPr bwMode="auto">
          <a:xfrm>
            <a:off x="-279400" y="64897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Uncertainty</a:t>
            </a:r>
          </a:p>
        </p:txBody>
      </p:sp>
    </p:spTree>
  </p:cSld>
  <p:clrMapOvr>
    <a:masterClrMapping/>
  </p:clrMapOvr>
  <p:transition xmlns:p14="http://schemas.microsoft.com/office/powerpoint/2010/main"/>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7" name="Text Box 1"/>
          <p:cNvSpPr txBox="1">
            <a:spLocks noChangeArrowheads="1"/>
          </p:cNvSpPr>
          <p:nvPr/>
        </p:nvSpPr>
        <p:spPr bwMode="auto">
          <a:xfrm>
            <a:off x="8864600" y="66167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70243EC1-59E4-AC44-862B-8F225028F256}" type="slidenum">
              <a:rPr lang="en-US">
                <a:cs typeface="Gill Sans" charset="0"/>
              </a:rPr>
              <a:pPr algn="ctr"/>
              <a:t>30</a:t>
            </a:fld>
            <a:endParaRPr lang="en-US">
              <a:cs typeface="Gill Sans" charset="0"/>
            </a:endParaRPr>
          </a:p>
        </p:txBody>
      </p:sp>
      <p:sp>
        <p:nvSpPr>
          <p:cNvPr id="55298" name="Rectangle 2"/>
          <p:cNvSpPr>
            <a:spLocks noChangeArrowheads="1"/>
          </p:cNvSpPr>
          <p:nvPr>
            <p:ph type="title"/>
          </p:nvPr>
        </p:nvSpPr>
        <p:spPr>
          <a:xfrm>
            <a:off x="889000" y="-190500"/>
            <a:ext cx="7366000" cy="1714500"/>
          </a:xfrm>
          <a:ln/>
        </p:spPr>
        <p:txBody>
          <a:bodyPr/>
          <a:lstStyle/>
          <a:p>
            <a:r>
              <a:rPr lang="en-US"/>
              <a:t>Independency</a:t>
            </a:r>
          </a:p>
        </p:txBody>
      </p:sp>
      <p:sp>
        <p:nvSpPr>
          <p:cNvPr id="55299" name="Rectangle 3"/>
          <p:cNvSpPr>
            <a:spLocks noChangeArrowheads="1"/>
          </p:cNvSpPr>
          <p:nvPr>
            <p:ph type="body" idx="1"/>
          </p:nvPr>
        </p:nvSpPr>
        <p:spPr>
          <a:xfrm>
            <a:off x="266700" y="1041400"/>
            <a:ext cx="8153400" cy="5600700"/>
          </a:xfrm>
          <a:ln/>
        </p:spPr>
        <p:txBody>
          <a:bodyPr/>
          <a:lstStyle/>
          <a:p>
            <a:pPr marL="698500">
              <a:lnSpc>
                <a:spcPct val="70000"/>
              </a:lnSpc>
            </a:pPr>
            <a:r>
              <a:rPr lang="en-US" sz="2400"/>
              <a:t>New variable: Weather</a:t>
            </a:r>
          </a:p>
          <a:p>
            <a:pPr marL="1384300" lvl="2">
              <a:lnSpc>
                <a:spcPct val="70000"/>
              </a:lnSpc>
            </a:pPr>
            <a:r>
              <a:rPr lang="en-US" sz="2000"/>
              <a:t>Joint probability distribution </a:t>
            </a:r>
            <a:r>
              <a:rPr lang="en-US" sz="2000" b="1"/>
              <a:t>P</a:t>
            </a:r>
            <a:r>
              <a:rPr lang="en-US" sz="2000"/>
              <a:t>(</a:t>
            </a:r>
            <a:r>
              <a:rPr lang="en-US" sz="2000" i="1"/>
              <a:t>Toothache, Catch, Cavity, Weather</a:t>
            </a:r>
            <a:r>
              <a:rPr lang="en-US" sz="2000"/>
              <a:t>)</a:t>
            </a:r>
          </a:p>
          <a:p>
            <a:pPr marL="1384300" lvl="2">
              <a:lnSpc>
                <a:spcPct val="70000"/>
              </a:lnSpc>
            </a:pPr>
            <a:r>
              <a:rPr lang="en-US" sz="2000"/>
              <a:t>Weather has 4 values = 32 entries</a:t>
            </a:r>
          </a:p>
          <a:p>
            <a:pPr marL="698500">
              <a:lnSpc>
                <a:spcPct val="70000"/>
              </a:lnSpc>
            </a:pPr>
            <a:endParaRPr lang="en-US" sz="2400"/>
          </a:p>
          <a:p>
            <a:pPr marL="698500">
              <a:lnSpc>
                <a:spcPct val="70000"/>
              </a:lnSpc>
            </a:pPr>
            <a:r>
              <a:rPr lang="en-US" sz="2400"/>
              <a:t>Cavity is independent from weather (also marginal or absolute independency)</a:t>
            </a:r>
          </a:p>
          <a:p>
            <a:pPr marL="0" lvl="1" indent="0">
              <a:lnSpc>
                <a:spcPct val="90000"/>
              </a:lnSpc>
              <a:buFont typeface="Gill Sans" charset="0"/>
              <a:buNone/>
            </a:pPr>
            <a:r>
              <a:rPr lang="en-US" sz="2400"/>
              <a:t>   </a:t>
            </a:r>
            <a:r>
              <a:rPr lang="en-US" sz="1700" b="1"/>
              <a:t>P</a:t>
            </a:r>
            <a:r>
              <a:rPr lang="en-US" sz="1700"/>
              <a:t>(Toothache,Catch,Cavity,Weather) = </a:t>
            </a:r>
            <a:r>
              <a:rPr lang="en-US" sz="1700" b="1"/>
              <a:t>P</a:t>
            </a:r>
            <a:r>
              <a:rPr lang="en-US" sz="1700"/>
              <a:t>(Toothache,Catch,Cavity) </a:t>
            </a:r>
            <a:r>
              <a:rPr lang="en-US" sz="1700" b="1"/>
              <a:t>P</a:t>
            </a:r>
            <a:r>
              <a:rPr lang="en-US" sz="1700"/>
              <a:t>(Weather)</a:t>
            </a:r>
          </a:p>
          <a:p>
            <a:pPr marL="0" lvl="1" indent="0">
              <a:lnSpc>
                <a:spcPct val="90000"/>
              </a:lnSpc>
              <a:buFont typeface="Gill Sans" charset="0"/>
              <a:buNone/>
            </a:pPr>
            <a:r>
              <a:rPr lang="en-US" sz="1700"/>
              <a:t>   </a:t>
            </a:r>
            <a:r>
              <a:rPr lang="en-US" sz="2400"/>
              <a:t> </a:t>
            </a:r>
            <a:r>
              <a:rPr lang="en-US" sz="2400">
                <a:solidFill>
                  <a:srgbClr val="FF0000"/>
                </a:solidFill>
                <a:cs typeface="Zapf Dingbats" charset="0"/>
              </a:rPr>
              <a:t>➞ Reduction of entries: 8 + 4 instead of 32!</a:t>
            </a:r>
            <a:endParaRPr lang="en-US" sz="2400"/>
          </a:p>
          <a:p>
            <a:pPr marL="1739900" lvl="3">
              <a:lnSpc>
                <a:spcPct val="90000"/>
              </a:lnSpc>
            </a:pPr>
            <a:endParaRPr lang="en-US" sz="2000"/>
          </a:p>
          <a:p>
            <a:pPr marL="698500">
              <a:lnSpc>
                <a:spcPct val="70000"/>
              </a:lnSpc>
            </a:pPr>
            <a:r>
              <a:rPr lang="en-US" sz="2400"/>
              <a:t>In general</a:t>
            </a:r>
            <a:br>
              <a:rPr lang="en-US" sz="2400"/>
            </a:br>
            <a:r>
              <a:rPr lang="en-US" sz="2400"/>
              <a:t/>
            </a:r>
            <a:br>
              <a:rPr lang="en-US" sz="2400"/>
            </a:br>
            <a:r>
              <a:rPr lang="en-US" sz="2000" b="1"/>
              <a:t>P</a:t>
            </a:r>
            <a:r>
              <a:rPr lang="en-US" sz="2000"/>
              <a:t>(X|Y) = </a:t>
            </a:r>
            <a:r>
              <a:rPr lang="en-US" sz="2000" b="1"/>
              <a:t>P</a:t>
            </a:r>
            <a:r>
              <a:rPr lang="en-US" sz="2000"/>
              <a:t>(X) or </a:t>
            </a:r>
            <a:r>
              <a:rPr lang="en-US" sz="2000" b="1"/>
              <a:t>P</a:t>
            </a:r>
            <a:r>
              <a:rPr lang="en-US" sz="2000"/>
              <a:t>(Y|X) = </a:t>
            </a:r>
            <a:r>
              <a:rPr lang="en-US" sz="2000" b="1"/>
              <a:t>P</a:t>
            </a:r>
            <a:r>
              <a:rPr lang="en-US" sz="2000"/>
              <a:t>(Y) or </a:t>
            </a:r>
            <a:r>
              <a:rPr lang="en-US" sz="2000" b="1"/>
              <a:t>P</a:t>
            </a:r>
            <a:r>
              <a:rPr lang="en-US" sz="2000"/>
              <a:t>(X,Y) = </a:t>
            </a:r>
            <a:r>
              <a:rPr lang="en-US" sz="2000" b="1"/>
              <a:t>P</a:t>
            </a:r>
            <a:r>
              <a:rPr lang="en-US" sz="2000"/>
              <a:t>(X) </a:t>
            </a:r>
            <a:r>
              <a:rPr lang="en-US" sz="2000" b="1"/>
              <a:t>P</a:t>
            </a:r>
            <a:r>
              <a:rPr lang="en-US" sz="2000"/>
              <a:t>(Y)</a:t>
            </a:r>
          </a:p>
        </p:txBody>
      </p:sp>
      <p:sp>
        <p:nvSpPr>
          <p:cNvPr id="55300" name="Rectangle 4"/>
          <p:cNvSpPr>
            <a:spLocks/>
          </p:cNvSpPr>
          <p:nvPr/>
        </p:nvSpPr>
        <p:spPr bwMode="auto">
          <a:xfrm>
            <a:off x="88900" y="6497638"/>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r>
              <a:rPr lang="en-US" sz="1400">
                <a:solidFill>
                  <a:schemeClr val="tx1"/>
                </a:solidFill>
                <a:ea typeface="ＭＳ Ｐゴシック" charset="0"/>
                <a:cs typeface="Gill Sans" charset="0"/>
              </a:rPr>
              <a:t>Independency</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529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529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529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5299">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5299">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55299">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5529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bldLvl="5"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ChangeArrowheads="1"/>
          </p:cNvSpPr>
          <p:nvPr>
            <p:ph type="title"/>
          </p:nvPr>
        </p:nvSpPr>
        <p:spPr>
          <a:ln/>
        </p:spPr>
        <p:txBody>
          <a:bodyPr/>
          <a:lstStyle/>
          <a:p>
            <a:r>
              <a:rPr lang="en-US"/>
              <a:t>Decomposition of Joint Distributions</a:t>
            </a:r>
          </a:p>
        </p:txBody>
      </p:sp>
      <p:pic>
        <p:nvPicPr>
          <p:cNvPr id="573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892300"/>
            <a:ext cx="7150100"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57347" name="Rectangle 3"/>
          <p:cNvSpPr>
            <a:spLocks/>
          </p:cNvSpPr>
          <p:nvPr/>
        </p:nvSpPr>
        <p:spPr bwMode="auto">
          <a:xfrm>
            <a:off x="88900" y="6497638"/>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r>
              <a:rPr lang="en-US" sz="1400">
                <a:solidFill>
                  <a:schemeClr val="tx1"/>
                </a:solidFill>
                <a:ea typeface="ＭＳ Ｐゴシック" charset="0"/>
                <a:cs typeface="Gill Sans" charset="0"/>
              </a:rPr>
              <a:t>Independency</a:t>
            </a:r>
          </a:p>
        </p:txBody>
      </p:sp>
      <p:sp>
        <p:nvSpPr>
          <p:cNvPr id="57348" name="Text Box 4"/>
          <p:cNvSpPr txBox="1">
            <a:spLocks noChangeArrowheads="1"/>
          </p:cNvSpPr>
          <p:nvPr/>
        </p:nvSpPr>
        <p:spPr bwMode="auto">
          <a:xfrm>
            <a:off x="8864600" y="6616700"/>
            <a:ext cx="241300"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D716057D-0C79-B348-9613-BEDE60D98521}" type="slidenum">
              <a:rPr lang="en-US">
                <a:cs typeface="Gill Sans" charset="0"/>
              </a:rPr>
              <a:pPr algn="ctr"/>
              <a:t>31</a:t>
            </a:fld>
            <a:endParaRPr lang="en-US">
              <a:cs typeface="Gill Sans" charset="0"/>
            </a:endParaRPr>
          </a:p>
        </p:txBody>
      </p:sp>
    </p:spTree>
  </p:cSld>
  <p:clrMapOvr>
    <a:masterClrMapping/>
  </p:clrMapOvr>
  <p:transition xmlns:p14="http://schemas.microsoft.com/office/powerpoint/2010/mai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ext Box 1"/>
          <p:cNvSpPr txBox="1">
            <a:spLocks noChangeArrowheads="1"/>
          </p:cNvSpPr>
          <p:nvPr/>
        </p:nvSpPr>
        <p:spPr bwMode="auto">
          <a:xfrm>
            <a:off x="8890000" y="65151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44E9D273-D4BA-7347-A11B-3C17795A9AFC}" type="slidenum">
              <a:rPr lang="en-US">
                <a:cs typeface="Gill Sans" charset="0"/>
              </a:rPr>
              <a:pPr algn="ctr"/>
              <a:t>32</a:t>
            </a:fld>
            <a:endParaRPr lang="en-US">
              <a:cs typeface="Gill Sans" charset="0"/>
            </a:endParaRPr>
          </a:p>
        </p:txBody>
      </p:sp>
      <p:sp>
        <p:nvSpPr>
          <p:cNvPr id="59394" name="Rectangle 2"/>
          <p:cNvSpPr>
            <a:spLocks noChangeArrowheads="1"/>
          </p:cNvSpPr>
          <p:nvPr>
            <p:ph type="title"/>
          </p:nvPr>
        </p:nvSpPr>
        <p:spPr>
          <a:xfrm>
            <a:off x="889000" y="-177800"/>
            <a:ext cx="7366000" cy="1714500"/>
          </a:xfrm>
          <a:ln/>
        </p:spPr>
        <p:txBody>
          <a:bodyPr/>
          <a:lstStyle/>
          <a:p>
            <a:r>
              <a:rPr lang="en-US"/>
              <a:t>Bayes</a:t>
            </a:r>
            <a:r>
              <a:rPr lang="ja-JP" altLang="en-US">
                <a:latin typeface="Arial"/>
              </a:rPr>
              <a:t>’</a:t>
            </a:r>
            <a:r>
              <a:rPr lang="en-US"/>
              <a:t>-Rule</a:t>
            </a:r>
          </a:p>
        </p:txBody>
      </p:sp>
      <p:sp>
        <p:nvSpPr>
          <p:cNvPr id="59395" name="Rectangle 3"/>
          <p:cNvSpPr>
            <a:spLocks noChangeArrowheads="1"/>
          </p:cNvSpPr>
          <p:nvPr>
            <p:ph type="body" idx="1"/>
          </p:nvPr>
        </p:nvSpPr>
        <p:spPr>
          <a:xfrm>
            <a:off x="0" y="1155700"/>
            <a:ext cx="9017000" cy="5359400"/>
          </a:xfrm>
          <a:ln/>
        </p:spPr>
        <p:txBody>
          <a:bodyPr/>
          <a:lstStyle/>
          <a:p>
            <a:pPr marL="698500">
              <a:lnSpc>
                <a:spcPct val="80000"/>
              </a:lnSpc>
            </a:pPr>
            <a:r>
              <a:rPr lang="en-US" sz="2700"/>
              <a:t>Fundamental idea</a:t>
            </a:r>
          </a:p>
          <a:p>
            <a:pPr marL="1041400" lvl="1">
              <a:lnSpc>
                <a:spcPct val="80000"/>
              </a:lnSpc>
            </a:pPr>
            <a:r>
              <a:rPr lang="en-US" sz="2300"/>
              <a:t>Get around joint distributions</a:t>
            </a:r>
          </a:p>
          <a:p>
            <a:pPr marL="1041400" lvl="1">
              <a:lnSpc>
                <a:spcPct val="80000"/>
              </a:lnSpc>
            </a:pPr>
            <a:r>
              <a:rPr lang="en-US" sz="2300"/>
              <a:t>Calculate directly with conditional probabilities</a:t>
            </a:r>
            <a:br>
              <a:rPr lang="en-US" sz="2300"/>
            </a:br>
            <a:endParaRPr lang="en-US" sz="2300"/>
          </a:p>
          <a:p>
            <a:pPr marL="698500">
              <a:lnSpc>
                <a:spcPct val="80000"/>
              </a:lnSpc>
            </a:pPr>
            <a:r>
              <a:rPr lang="en-US" sz="2700"/>
              <a:t>Recall the two forms of the product rule</a:t>
            </a:r>
          </a:p>
          <a:p>
            <a:pPr marL="1041400" lvl="1">
              <a:lnSpc>
                <a:spcPct val="80000"/>
              </a:lnSpc>
              <a:buFont typeface="Gill Sans" charset="0"/>
              <a:buNone/>
            </a:pPr>
            <a:r>
              <a:rPr lang="en-US" sz="2300"/>
              <a:t>	</a:t>
            </a:r>
            <a:r>
              <a:rPr lang="en-US" sz="2300" i="1">
                <a:cs typeface="Apple Symbols" charset="0"/>
              </a:rPr>
              <a:t>P(a ∧ b) = P(a|b) P(b)  for  P(b) &gt; 0</a:t>
            </a:r>
            <a:endParaRPr lang="en-US" sz="2300" i="1"/>
          </a:p>
          <a:p>
            <a:pPr marL="1041400" lvl="1">
              <a:lnSpc>
                <a:spcPct val="80000"/>
              </a:lnSpc>
              <a:buFont typeface="Gill Sans" charset="0"/>
              <a:buNone/>
            </a:pPr>
            <a:r>
              <a:rPr lang="en-US" sz="2300" i="1"/>
              <a:t>	</a:t>
            </a:r>
            <a:r>
              <a:rPr lang="en-US" sz="2300" i="1">
                <a:cs typeface="Apple Symbols" charset="0"/>
              </a:rPr>
              <a:t>P(a ∧ b) = P(b|a) P(a)  for  P(a) &gt; 0</a:t>
            </a:r>
            <a:r>
              <a:rPr lang="en-US" sz="2300" i="1"/>
              <a:t/>
            </a:r>
            <a:br>
              <a:rPr lang="en-US" sz="2300" i="1"/>
            </a:br>
            <a:r>
              <a:rPr lang="en-US" sz="2300"/>
              <a:t/>
            </a:r>
            <a:br>
              <a:rPr lang="en-US" sz="2300"/>
            </a:br>
            <a:endParaRPr lang="en-US" sz="2300"/>
          </a:p>
          <a:p>
            <a:pPr marL="698500">
              <a:lnSpc>
                <a:spcPct val="80000"/>
              </a:lnSpc>
            </a:pPr>
            <a:endParaRPr lang="en-US" sz="2700"/>
          </a:p>
          <a:p>
            <a:pPr marL="698500">
              <a:lnSpc>
                <a:spcPct val="80000"/>
              </a:lnSpc>
            </a:pPr>
            <a:r>
              <a:rPr lang="en-US" sz="2700"/>
              <a:t>Known as Bayes</a:t>
            </a:r>
            <a:r>
              <a:rPr lang="ja-JP" altLang="en-US" sz="2700">
                <a:latin typeface="Arial"/>
              </a:rPr>
              <a:t>’</a:t>
            </a:r>
            <a:r>
              <a:rPr lang="en-US" sz="2700"/>
              <a:t>-Rule</a:t>
            </a:r>
          </a:p>
          <a:p>
            <a:pPr marL="1041400" lvl="1">
              <a:lnSpc>
                <a:spcPct val="80000"/>
              </a:lnSpc>
              <a:buFont typeface="Gill Sans" charset="0"/>
              <a:buNone/>
            </a:pPr>
            <a:r>
              <a:rPr lang="en-US" sz="2300"/>
              <a:t>	</a:t>
            </a:r>
          </a:p>
        </p:txBody>
      </p:sp>
      <p:sp>
        <p:nvSpPr>
          <p:cNvPr id="59396" name="Rectangle 4"/>
          <p:cNvSpPr>
            <a:spLocks/>
          </p:cNvSpPr>
          <p:nvPr/>
        </p:nvSpPr>
        <p:spPr bwMode="auto">
          <a:xfrm>
            <a:off x="114300" y="64770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r>
              <a:rPr lang="en-US" sz="1400">
                <a:solidFill>
                  <a:schemeClr val="tx1"/>
                </a:solidFill>
                <a:ea typeface="ＭＳ Ｐゴシック" charset="0"/>
                <a:cs typeface="Gill Sans" charset="0"/>
              </a:rPr>
              <a:t>Bayes</a:t>
            </a:r>
            <a:r>
              <a:rPr lang="ja-JP" altLang="en-US" sz="1400">
                <a:solidFill>
                  <a:schemeClr val="tx1"/>
                </a:solidFill>
                <a:latin typeface="Arial"/>
                <a:ea typeface="ＭＳ Ｐゴシック" charset="0"/>
                <a:cs typeface="Gill Sans" charset="0"/>
              </a:rPr>
              <a:t>’</a:t>
            </a:r>
            <a:r>
              <a:rPr lang="en-US" sz="1400">
                <a:solidFill>
                  <a:schemeClr val="tx1"/>
                </a:solidFill>
                <a:ea typeface="ＭＳ Ｐゴシック" charset="0"/>
                <a:cs typeface="Gill Sans" charset="0"/>
              </a:rPr>
              <a:t> Rule</a:t>
            </a:r>
          </a:p>
        </p:txBody>
      </p:sp>
      <p:pic>
        <p:nvPicPr>
          <p:cNvPr id="593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600" y="4470400"/>
            <a:ext cx="30099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5939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8500" y="4533900"/>
            <a:ext cx="31369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593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ext Box 1"/>
          <p:cNvSpPr txBox="1">
            <a:spLocks noChangeArrowheads="1"/>
          </p:cNvSpPr>
          <p:nvPr/>
        </p:nvSpPr>
        <p:spPr bwMode="auto">
          <a:xfrm>
            <a:off x="8724900" y="65024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EDF90F73-8871-314B-A852-60AA034B3642}" type="slidenum">
              <a:rPr lang="en-US">
                <a:cs typeface="Gill Sans" charset="0"/>
              </a:rPr>
              <a:pPr algn="ctr"/>
              <a:t>33</a:t>
            </a:fld>
            <a:endParaRPr lang="en-US">
              <a:cs typeface="Gill Sans" charset="0"/>
            </a:endParaRPr>
          </a:p>
        </p:txBody>
      </p:sp>
      <p:sp>
        <p:nvSpPr>
          <p:cNvPr id="61442" name="Rectangle 2"/>
          <p:cNvSpPr>
            <a:spLocks/>
          </p:cNvSpPr>
          <p:nvPr/>
        </p:nvSpPr>
        <p:spPr bwMode="auto">
          <a:xfrm>
            <a:off x="4800600" y="1676400"/>
            <a:ext cx="4038600" cy="4038600"/>
          </a:xfrm>
          <a:prstGeom prst="rect">
            <a:avLst/>
          </a:prstGeom>
          <a:solidFill>
            <a:srgbClr val="DBCC91"/>
          </a:solidFill>
          <a:ln w="25400" cap="flat">
            <a:solidFill>
              <a:schemeClr val="tx1"/>
            </a:solidFill>
            <a:prstDash val="solid"/>
            <a:miter lim="800000"/>
            <a:headEnd type="none" w="med" len="med"/>
            <a:tailEnd type="none" w="med" len="med"/>
          </a:ln>
          <a:effectLst>
            <a:outerShdw blurRad="63500" dist="101600" dir="2700000" algn="ctr" rotWithShape="0">
              <a:schemeClr val="bg2">
                <a:alpha val="75000"/>
              </a:schemeClr>
            </a:outerShdw>
          </a:effectLst>
        </p:spPr>
        <p:txBody>
          <a:bodyPr lIns="0" tIns="0" rIns="0" bIns="0"/>
          <a:lstStyle/>
          <a:p>
            <a:endParaRPr lang="en-US"/>
          </a:p>
        </p:txBody>
      </p:sp>
      <p:sp>
        <p:nvSpPr>
          <p:cNvPr id="61443" name="Rectangle 3"/>
          <p:cNvSpPr>
            <a:spLocks noChangeArrowheads="1"/>
          </p:cNvSpPr>
          <p:nvPr>
            <p:ph type="title"/>
          </p:nvPr>
        </p:nvSpPr>
        <p:spPr>
          <a:xfrm>
            <a:off x="762000" y="-190500"/>
            <a:ext cx="7366000" cy="1714500"/>
          </a:xfrm>
          <a:ln/>
        </p:spPr>
        <p:txBody>
          <a:bodyPr/>
          <a:lstStyle/>
          <a:p>
            <a:r>
              <a:rPr lang="en-US"/>
              <a:t>Bayes</a:t>
            </a:r>
            <a:r>
              <a:rPr lang="ja-JP" altLang="en-US">
                <a:latin typeface="Arial"/>
              </a:rPr>
              <a:t>’</a:t>
            </a:r>
            <a:r>
              <a:rPr lang="en-US"/>
              <a:t>-Rule</a:t>
            </a:r>
          </a:p>
        </p:txBody>
      </p:sp>
      <p:sp>
        <p:nvSpPr>
          <p:cNvPr id="61444" name="Rectangle 4"/>
          <p:cNvSpPr>
            <a:spLocks noChangeArrowheads="1"/>
          </p:cNvSpPr>
          <p:nvPr>
            <p:ph type="body" idx="1"/>
          </p:nvPr>
        </p:nvSpPr>
        <p:spPr>
          <a:xfrm>
            <a:off x="317500" y="876300"/>
            <a:ext cx="3810000" cy="5334000"/>
          </a:xfrm>
          <a:ln/>
        </p:spPr>
        <p:txBody>
          <a:bodyPr/>
          <a:lstStyle/>
          <a:p>
            <a:pPr marL="382588" indent="-342900">
              <a:buFont typeface="Gill Sans" charset="0"/>
              <a:buNone/>
            </a:pPr>
            <a:r>
              <a:rPr lang="en-US" sz="2400"/>
              <a:t>Why is this rule useful?</a:t>
            </a:r>
          </a:p>
          <a:p>
            <a:pPr marL="1041400" lvl="1"/>
            <a:r>
              <a:rPr lang="en-US" sz="2000"/>
              <a:t>Causal experiences</a:t>
            </a:r>
            <a:br>
              <a:rPr lang="en-US" sz="2000"/>
            </a:br>
            <a:r>
              <a:rPr lang="en-US" sz="2000"/>
              <a:t>C: cause, E: effect</a:t>
            </a:r>
          </a:p>
          <a:p>
            <a:pPr marL="1041400" lvl="1"/>
            <a:r>
              <a:rPr lang="en-US" sz="2000"/>
              <a:t>Diagnostic Inference</a:t>
            </a:r>
          </a:p>
          <a:p>
            <a:pPr marL="1041400" lvl="1">
              <a:buFont typeface="Gill Sans" charset="0"/>
              <a:buNone/>
            </a:pPr>
            <a:r>
              <a:rPr lang="en-US" sz="2000"/>
              <a:t>	</a:t>
            </a:r>
          </a:p>
          <a:p>
            <a:pPr marL="1041400" lvl="1">
              <a:buFont typeface="Gill Sans" charset="0"/>
              <a:buNone/>
            </a:pPr>
            <a:endParaRPr lang="en-US"/>
          </a:p>
          <a:p>
            <a:pPr marL="1041400" lvl="1">
              <a:buFont typeface="Gill Sans" charset="0"/>
              <a:buNone/>
            </a:pPr>
            <a:r>
              <a:rPr lang="en-US" sz="2000"/>
              <a:t>This simple equation underlies</a:t>
            </a:r>
          </a:p>
          <a:p>
            <a:pPr marL="1041400" lvl="1">
              <a:buFont typeface="Gill Sans" charset="0"/>
              <a:buNone/>
            </a:pPr>
            <a:r>
              <a:rPr lang="en-US" sz="2000"/>
              <a:t>all modern AI systems for </a:t>
            </a:r>
          </a:p>
          <a:p>
            <a:pPr marL="1041400" lvl="1">
              <a:buFont typeface="Gill Sans" charset="0"/>
              <a:buNone/>
            </a:pPr>
            <a:r>
              <a:rPr lang="en-US" sz="2000"/>
              <a:t>probabilistic inference</a:t>
            </a:r>
          </a:p>
        </p:txBody>
      </p:sp>
      <p:grpSp>
        <p:nvGrpSpPr>
          <p:cNvPr id="61445" name="Group 5"/>
          <p:cNvGrpSpPr>
            <a:grpSpLocks/>
          </p:cNvGrpSpPr>
          <p:nvPr/>
        </p:nvGrpSpPr>
        <p:grpSpPr bwMode="auto">
          <a:xfrm>
            <a:off x="4979988" y="1981200"/>
            <a:ext cx="3678237" cy="3530600"/>
            <a:chOff x="0" y="0"/>
            <a:chExt cx="2316" cy="2224"/>
          </a:xfrm>
        </p:grpSpPr>
        <p:sp>
          <p:nvSpPr>
            <p:cNvPr id="61446" name="AutoShape 6"/>
            <p:cNvSpPr>
              <a:spLocks/>
            </p:cNvSpPr>
            <p:nvPr/>
          </p:nvSpPr>
          <p:spPr bwMode="auto">
            <a:xfrm rot="5400000">
              <a:off x="510" y="1008"/>
              <a:ext cx="768" cy="288"/>
            </a:xfrm>
            <a:prstGeom prst="rightArrow">
              <a:avLst>
                <a:gd name="adj1" fmla="val 50000"/>
                <a:gd name="adj2" fmla="val 66667"/>
              </a:avLst>
            </a:prstGeom>
            <a:solidFill>
              <a:srgbClr val="66CCFF"/>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61447" name="AutoShape 7"/>
            <p:cNvSpPr>
              <a:spLocks/>
            </p:cNvSpPr>
            <p:nvPr/>
          </p:nvSpPr>
          <p:spPr bwMode="auto">
            <a:xfrm rot="-5400000">
              <a:off x="942" y="1008"/>
              <a:ext cx="768" cy="288"/>
            </a:xfrm>
            <a:prstGeom prst="rightArrow">
              <a:avLst>
                <a:gd name="adj1" fmla="val 50000"/>
                <a:gd name="adj2" fmla="val 66667"/>
              </a:avLst>
            </a:prstGeom>
            <a:solidFill>
              <a:srgbClr val="66CCFF"/>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61448" name="Rectangle 8"/>
            <p:cNvSpPr>
              <a:spLocks/>
            </p:cNvSpPr>
            <p:nvPr/>
          </p:nvSpPr>
          <p:spPr bwMode="auto">
            <a:xfrm>
              <a:off x="0" y="904"/>
              <a:ext cx="720"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1800">
                  <a:solidFill>
                    <a:schemeClr val="tx1"/>
                  </a:solidFill>
                  <a:latin typeface="Arial" charset="0"/>
                  <a:ea typeface="ＭＳ Ｐゴシック" charset="0"/>
                  <a:cs typeface="Arial" charset="0"/>
                  <a:sym typeface="Arial" charset="0"/>
                </a:rPr>
                <a:t>causal</a:t>
              </a:r>
              <a:br>
                <a:rPr lang="en-US" sz="1800">
                  <a:solidFill>
                    <a:schemeClr val="tx1"/>
                  </a:solidFill>
                  <a:latin typeface="Arial" charset="0"/>
                  <a:ea typeface="ＭＳ Ｐゴシック" charset="0"/>
                  <a:cs typeface="Arial" charset="0"/>
                  <a:sym typeface="Arial" charset="0"/>
                </a:rPr>
              </a:br>
              <a:r>
                <a:rPr lang="en-US" sz="1800">
                  <a:solidFill>
                    <a:schemeClr val="tx1"/>
                  </a:solidFill>
                  <a:latin typeface="Arial" charset="0"/>
                  <a:ea typeface="ＭＳ Ｐゴシック" charset="0"/>
                  <a:cs typeface="Arial" charset="0"/>
                  <a:sym typeface="Arial" charset="0"/>
                </a:rPr>
                <a:t>inferences</a:t>
              </a:r>
            </a:p>
          </p:txBody>
        </p:sp>
        <p:sp>
          <p:nvSpPr>
            <p:cNvPr id="61449" name="Rectangle 9"/>
            <p:cNvSpPr>
              <a:spLocks/>
            </p:cNvSpPr>
            <p:nvPr/>
          </p:nvSpPr>
          <p:spPr bwMode="auto">
            <a:xfrm>
              <a:off x="1475" y="912"/>
              <a:ext cx="841"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1800">
                  <a:solidFill>
                    <a:schemeClr val="tx1"/>
                  </a:solidFill>
                  <a:latin typeface="Arial" charset="0"/>
                  <a:ea typeface="ＭＳ Ｐゴシック" charset="0"/>
                  <a:cs typeface="Arial" charset="0"/>
                  <a:sym typeface="Arial" charset="0"/>
                </a:rPr>
                <a:t>diagnostic </a:t>
              </a:r>
              <a:br>
                <a:rPr lang="en-US" sz="1800">
                  <a:solidFill>
                    <a:schemeClr val="tx1"/>
                  </a:solidFill>
                  <a:latin typeface="Arial" charset="0"/>
                  <a:ea typeface="ＭＳ Ｐゴシック" charset="0"/>
                  <a:cs typeface="Arial" charset="0"/>
                  <a:sym typeface="Arial" charset="0"/>
                </a:rPr>
              </a:br>
              <a:r>
                <a:rPr lang="en-US" sz="1800">
                  <a:solidFill>
                    <a:schemeClr val="tx1"/>
                  </a:solidFill>
                  <a:latin typeface="Arial" charset="0"/>
                  <a:ea typeface="ＭＳ Ｐゴシック" charset="0"/>
                  <a:cs typeface="Arial" charset="0"/>
                  <a:sym typeface="Arial" charset="0"/>
                </a:rPr>
                <a:t>inferences</a:t>
              </a:r>
            </a:p>
          </p:txBody>
        </p:sp>
        <p:sp>
          <p:nvSpPr>
            <p:cNvPr id="61450" name="Rectangle 10"/>
            <p:cNvSpPr>
              <a:spLocks/>
            </p:cNvSpPr>
            <p:nvPr/>
          </p:nvSpPr>
          <p:spPr bwMode="auto">
            <a:xfrm>
              <a:off x="567" y="0"/>
              <a:ext cx="1121"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1800" i="1">
                  <a:solidFill>
                    <a:schemeClr val="tx1"/>
                  </a:solidFill>
                  <a:latin typeface="Arial" charset="0"/>
                  <a:ea typeface="ＭＳ Ｐゴシック" charset="0"/>
                  <a:cs typeface="Arial" charset="0"/>
                  <a:sym typeface="Arial" charset="0"/>
                </a:rPr>
                <a:t>Cause</a:t>
              </a:r>
              <a:r>
                <a:rPr lang="en-US" sz="1800">
                  <a:solidFill>
                    <a:schemeClr val="tx1"/>
                  </a:solidFill>
                  <a:latin typeface="Arial" charset="0"/>
                  <a:sym typeface="Arial" charset="0"/>
                </a:rPr>
                <a:t/>
              </a:r>
              <a:br>
                <a:rPr lang="en-US" sz="1800">
                  <a:solidFill>
                    <a:schemeClr val="tx1"/>
                  </a:solidFill>
                  <a:latin typeface="Arial" charset="0"/>
                  <a:sym typeface="Arial" charset="0"/>
                </a:rPr>
              </a:br>
              <a:r>
                <a:rPr lang="en-US" sz="1800">
                  <a:solidFill>
                    <a:schemeClr val="tx1"/>
                  </a:solidFill>
                  <a:latin typeface="Arial" charset="0"/>
                  <a:sym typeface="Arial" charset="0"/>
                </a:rPr>
                <a:t>Mistake in</a:t>
              </a:r>
              <a:br>
                <a:rPr lang="en-US" sz="1800">
                  <a:solidFill>
                    <a:schemeClr val="tx1"/>
                  </a:solidFill>
                  <a:latin typeface="Arial" charset="0"/>
                  <a:sym typeface="Arial" charset="0"/>
                </a:rPr>
              </a:br>
              <a:r>
                <a:rPr lang="en-US" sz="1800">
                  <a:solidFill>
                    <a:schemeClr val="tx1"/>
                  </a:solidFill>
                  <a:latin typeface="Arial" charset="0"/>
                  <a:sym typeface="Arial" charset="0"/>
                </a:rPr>
                <a:t>technical system</a:t>
              </a:r>
            </a:p>
          </p:txBody>
        </p:sp>
        <p:sp>
          <p:nvSpPr>
            <p:cNvPr id="61451" name="Rectangle 11"/>
            <p:cNvSpPr>
              <a:spLocks/>
            </p:cNvSpPr>
            <p:nvPr/>
          </p:nvSpPr>
          <p:spPr bwMode="auto">
            <a:xfrm>
              <a:off x="579" y="1680"/>
              <a:ext cx="1105"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1800" i="1">
                  <a:solidFill>
                    <a:schemeClr val="tx1"/>
                  </a:solidFill>
                  <a:latin typeface="Arial" charset="0"/>
                  <a:ea typeface="ＭＳ Ｐゴシック" charset="0"/>
                  <a:cs typeface="Arial" charset="0"/>
                  <a:sym typeface="Arial" charset="0"/>
                </a:rPr>
                <a:t>Effect</a:t>
              </a:r>
              <a:r>
                <a:rPr lang="en-US" sz="1800">
                  <a:solidFill>
                    <a:schemeClr val="tx1"/>
                  </a:solidFill>
                  <a:latin typeface="Arial" charset="0"/>
                  <a:sym typeface="Arial" charset="0"/>
                </a:rPr>
                <a:t/>
              </a:r>
              <a:br>
                <a:rPr lang="en-US" sz="1800">
                  <a:solidFill>
                    <a:schemeClr val="tx1"/>
                  </a:solidFill>
                  <a:latin typeface="Arial" charset="0"/>
                  <a:sym typeface="Arial" charset="0"/>
                </a:rPr>
              </a:br>
              <a:r>
                <a:rPr lang="en-US" sz="1800">
                  <a:solidFill>
                    <a:schemeClr val="tx1"/>
                  </a:solidFill>
                  <a:latin typeface="Arial" charset="0"/>
                  <a:sym typeface="Arial" charset="0"/>
                </a:rPr>
                <a:t>system behavior</a:t>
              </a:r>
            </a:p>
            <a:p>
              <a:r>
                <a:rPr lang="en-US" sz="1800">
                  <a:solidFill>
                    <a:schemeClr val="tx1"/>
                  </a:solidFill>
                  <a:latin typeface="Arial" charset="0"/>
                  <a:ea typeface="ＭＳ Ｐゴシック" charset="0"/>
                  <a:cs typeface="Arial" charset="0"/>
                  <a:sym typeface="Arial" charset="0"/>
                </a:rPr>
                <a:t>shows symptom</a:t>
              </a:r>
            </a:p>
          </p:txBody>
        </p:sp>
      </p:grpSp>
      <p:pic>
        <p:nvPicPr>
          <p:cNvPr id="61452" name="Picture 1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1888" y="3276600"/>
            <a:ext cx="2994025" cy="76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chemeClr val="tx1"/>
                </a:solidFill>
                <a:miter lim="800000"/>
                <a:headEnd/>
                <a:tailEnd/>
              </a14:hiddenLine>
            </a:ext>
          </a:extLst>
        </p:spPr>
      </p:pic>
      <p:sp>
        <p:nvSpPr>
          <p:cNvPr id="61453" name="Rectangle 13"/>
          <p:cNvSpPr>
            <a:spLocks/>
          </p:cNvSpPr>
          <p:nvPr/>
        </p:nvSpPr>
        <p:spPr bwMode="auto">
          <a:xfrm>
            <a:off x="114300" y="64770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r>
              <a:rPr lang="en-US" sz="1400">
                <a:solidFill>
                  <a:schemeClr val="tx1"/>
                </a:solidFill>
                <a:ea typeface="ＭＳ Ｐゴシック" charset="0"/>
                <a:cs typeface="Gill Sans" charset="0"/>
              </a:rPr>
              <a:t>Bayes</a:t>
            </a:r>
            <a:r>
              <a:rPr lang="ja-JP" altLang="en-US" sz="1400">
                <a:solidFill>
                  <a:schemeClr val="tx1"/>
                </a:solidFill>
                <a:latin typeface="Arial"/>
                <a:ea typeface="ＭＳ Ｐゴシック" charset="0"/>
                <a:cs typeface="Gill Sans" charset="0"/>
              </a:rPr>
              <a:t>’</a:t>
            </a:r>
            <a:r>
              <a:rPr lang="en-US" sz="1400">
                <a:solidFill>
                  <a:schemeClr val="tx1"/>
                </a:solidFill>
                <a:ea typeface="ＭＳ Ｐゴシック" charset="0"/>
                <a:cs typeface="Gill Sans" charset="0"/>
              </a:rPr>
              <a:t> Rule</a:t>
            </a:r>
          </a:p>
        </p:txBody>
      </p:sp>
    </p:spTree>
  </p:cSld>
  <p:clrMapOvr>
    <a:masterClrMapping/>
  </p:clrMapOvr>
  <p:transition xmlns:p14="http://schemas.microsoft.com/office/powerpoint/2010/mai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ext Box 1"/>
          <p:cNvSpPr txBox="1">
            <a:spLocks noChangeArrowheads="1"/>
          </p:cNvSpPr>
          <p:nvPr/>
        </p:nvSpPr>
        <p:spPr bwMode="auto">
          <a:xfrm>
            <a:off x="8839200" y="64897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171FDF3C-7474-4945-9050-A9EA85A37686}" type="slidenum">
              <a:rPr lang="en-US">
                <a:cs typeface="Gill Sans" charset="0"/>
              </a:rPr>
              <a:pPr algn="ctr"/>
              <a:t>34</a:t>
            </a:fld>
            <a:endParaRPr lang="en-US">
              <a:cs typeface="Gill Sans" charset="0"/>
            </a:endParaRPr>
          </a:p>
        </p:txBody>
      </p:sp>
      <p:sp>
        <p:nvSpPr>
          <p:cNvPr id="62466" name="Rectangle 2"/>
          <p:cNvSpPr>
            <a:spLocks noChangeArrowheads="1"/>
          </p:cNvSpPr>
          <p:nvPr>
            <p:ph type="title"/>
          </p:nvPr>
        </p:nvSpPr>
        <p:spPr>
          <a:xfrm>
            <a:off x="889000" y="-165100"/>
            <a:ext cx="7366000" cy="1714500"/>
          </a:xfrm>
          <a:ln/>
        </p:spPr>
        <p:txBody>
          <a:bodyPr/>
          <a:lstStyle/>
          <a:p>
            <a:r>
              <a:rPr lang="en-US"/>
              <a:t>Technical Diagnosis</a:t>
            </a:r>
          </a:p>
        </p:txBody>
      </p:sp>
      <p:sp>
        <p:nvSpPr>
          <p:cNvPr id="62467" name="Rectangle 3"/>
          <p:cNvSpPr>
            <a:spLocks noChangeArrowheads="1"/>
          </p:cNvSpPr>
          <p:nvPr>
            <p:ph type="body" idx="1"/>
          </p:nvPr>
        </p:nvSpPr>
        <p:spPr>
          <a:xfrm>
            <a:off x="279400" y="1041400"/>
            <a:ext cx="8559800" cy="5435600"/>
          </a:xfrm>
          <a:ln/>
        </p:spPr>
        <p:txBody>
          <a:bodyPr/>
          <a:lstStyle/>
          <a:p>
            <a:pPr marL="698500"/>
            <a:r>
              <a:rPr lang="en-US"/>
              <a:t>Example</a:t>
            </a:r>
          </a:p>
          <a:p>
            <a:pPr marL="1041400" lvl="1"/>
            <a:r>
              <a:rPr lang="en-US" i="1"/>
              <a:t>C = power_switch_off, E = no_sound_heard</a:t>
            </a:r>
          </a:p>
          <a:p>
            <a:pPr marL="1041400" lvl="1"/>
            <a:r>
              <a:rPr lang="en-US"/>
              <a:t>Bayes</a:t>
            </a:r>
            <a:r>
              <a:rPr lang="ja-JP" altLang="en-US">
                <a:latin typeface="Arial"/>
              </a:rPr>
              <a:t>’</a:t>
            </a:r>
            <a:r>
              <a:rPr lang="en-US"/>
              <a:t>-Rule:</a:t>
            </a:r>
          </a:p>
          <a:p>
            <a:pPr marL="1182688" lvl="2" indent="-228600">
              <a:buClr>
                <a:srgbClr val="000000"/>
              </a:buClr>
              <a:buSzPct val="100000"/>
              <a:buFont typeface="Tahoma" charset="0"/>
              <a:buChar char="–"/>
            </a:pPr>
            <a:endParaRPr lang="en-US"/>
          </a:p>
          <a:p>
            <a:pPr marL="1041400" lvl="1"/>
            <a:endParaRPr lang="en-US"/>
          </a:p>
          <a:p>
            <a:pPr marL="1041400" lvl="1"/>
            <a:r>
              <a:rPr lang="en-US"/>
              <a:t>Knowledge from causal experience</a:t>
            </a:r>
          </a:p>
          <a:p>
            <a:pPr marL="1182688" lvl="2" indent="-228600"/>
            <a:r>
              <a:rPr lang="en-US" i="1"/>
              <a:t>P(E|C) = 0.98</a:t>
            </a:r>
            <a:br>
              <a:rPr lang="en-US" i="1"/>
            </a:br>
            <a:r>
              <a:rPr lang="en-US" i="1"/>
              <a:t>P(C) = 0.01  (mostly on)</a:t>
            </a:r>
            <a:br>
              <a:rPr lang="en-US" i="1"/>
            </a:br>
            <a:r>
              <a:rPr lang="en-US" i="1"/>
              <a:t>P(E) = 0.2  (often defect)</a:t>
            </a:r>
          </a:p>
        </p:txBody>
      </p:sp>
      <p:pic>
        <p:nvPicPr>
          <p:cNvPr id="62468" name="Picture 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3048000"/>
            <a:ext cx="2994025" cy="76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chemeClr val="tx1"/>
                </a:solidFill>
                <a:miter lim="800000"/>
                <a:headEnd/>
                <a:tailEnd/>
              </a14:hiddenLine>
            </a:ext>
          </a:extLst>
        </p:spPr>
      </p:pic>
      <p:sp>
        <p:nvSpPr>
          <p:cNvPr id="62469" name="Rectangle 5"/>
          <p:cNvSpPr>
            <a:spLocks/>
          </p:cNvSpPr>
          <p:nvPr/>
        </p:nvSpPr>
        <p:spPr bwMode="auto">
          <a:xfrm>
            <a:off x="114300" y="64770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r>
              <a:rPr lang="en-US" sz="1400">
                <a:solidFill>
                  <a:schemeClr val="tx1"/>
                </a:solidFill>
                <a:ea typeface="ＭＳ Ｐゴシック" charset="0"/>
                <a:cs typeface="Gill Sans" charset="0"/>
              </a:rPr>
              <a:t>Bayes</a:t>
            </a:r>
            <a:r>
              <a:rPr lang="ja-JP" altLang="en-US" sz="1400">
                <a:solidFill>
                  <a:schemeClr val="tx1"/>
                </a:solidFill>
                <a:latin typeface="Arial"/>
                <a:ea typeface="ＭＳ Ｐゴシック" charset="0"/>
                <a:cs typeface="Gill Sans" charset="0"/>
              </a:rPr>
              <a:t>’</a:t>
            </a:r>
            <a:r>
              <a:rPr lang="en-US" sz="1400">
                <a:solidFill>
                  <a:schemeClr val="tx1"/>
                </a:solidFill>
                <a:ea typeface="ＭＳ Ｐゴシック" charset="0"/>
                <a:cs typeface="Gill Sans" charset="0"/>
              </a:rPr>
              <a:t> Rule</a:t>
            </a:r>
          </a:p>
        </p:txBody>
      </p:sp>
    </p:spTree>
  </p:cSld>
  <p:clrMapOvr>
    <a:masterClrMapping/>
  </p:clrMapOvr>
  <p:transition xmlns:p14="http://schemas.microsoft.com/office/powerpoint/2010/mai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ext Box 1"/>
          <p:cNvSpPr txBox="1">
            <a:spLocks noChangeArrowheads="1"/>
          </p:cNvSpPr>
          <p:nvPr/>
        </p:nvSpPr>
        <p:spPr bwMode="auto">
          <a:xfrm>
            <a:off x="8775700" y="64770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1758E20B-F4CD-3B4C-8BE6-35917D126DF5}" type="slidenum">
              <a:rPr lang="en-US">
                <a:cs typeface="Gill Sans" charset="0"/>
              </a:rPr>
              <a:pPr algn="ctr"/>
              <a:t>35</a:t>
            </a:fld>
            <a:endParaRPr lang="en-US">
              <a:cs typeface="Gill Sans" charset="0"/>
            </a:endParaRPr>
          </a:p>
        </p:txBody>
      </p:sp>
      <p:sp>
        <p:nvSpPr>
          <p:cNvPr id="63490" name="Rectangle 2"/>
          <p:cNvSpPr>
            <a:spLocks noChangeArrowheads="1"/>
          </p:cNvSpPr>
          <p:nvPr>
            <p:ph type="body" idx="1"/>
          </p:nvPr>
        </p:nvSpPr>
        <p:spPr>
          <a:xfrm>
            <a:off x="254000" y="1270000"/>
            <a:ext cx="8001000" cy="5384800"/>
          </a:xfrm>
          <a:ln/>
        </p:spPr>
        <p:txBody>
          <a:bodyPr/>
          <a:lstStyle/>
          <a:p>
            <a:pPr marL="698500"/>
            <a:r>
              <a:rPr lang="en-US"/>
              <a:t>Conditional probability</a:t>
            </a:r>
          </a:p>
          <a:p>
            <a:pPr marL="698500"/>
            <a:endParaRPr lang="en-US"/>
          </a:p>
          <a:p>
            <a:pPr marL="698500"/>
            <a:endParaRPr lang="en-US"/>
          </a:p>
          <a:p>
            <a:pPr marL="698500"/>
            <a:r>
              <a:rPr lang="en-US"/>
              <a:t>Other independent probabilities</a:t>
            </a:r>
            <a:br>
              <a:rPr lang="en-US"/>
            </a:br>
            <a:r>
              <a:rPr lang="en-US" i="1"/>
              <a:t>P(C) = 0.2  (more often switched off)</a:t>
            </a:r>
            <a:endParaRPr lang="en-US"/>
          </a:p>
          <a:p>
            <a:pPr marL="1041400" lvl="1"/>
            <a:endParaRPr lang="en-US"/>
          </a:p>
          <a:p>
            <a:pPr marL="1041400" lvl="1"/>
            <a:endParaRPr lang="en-US"/>
          </a:p>
          <a:p>
            <a:pPr marL="698500"/>
            <a:r>
              <a:rPr lang="en-US"/>
              <a:t>Depends highly on a priori probability </a:t>
            </a:r>
            <a:r>
              <a:rPr lang="en-US" i="1"/>
              <a:t>P(C)</a:t>
            </a:r>
            <a:r>
              <a:rPr lang="en-US"/>
              <a:t>!</a:t>
            </a:r>
          </a:p>
        </p:txBody>
      </p:sp>
      <p:pic>
        <p:nvPicPr>
          <p:cNvPr id="63491" name="Picture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133600"/>
            <a:ext cx="5546725" cy="76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chemeClr val="tx1"/>
                </a:solidFill>
                <a:miter lim="800000"/>
                <a:headEnd/>
                <a:tailEnd/>
              </a14:hiddenLine>
            </a:ext>
          </a:extLst>
        </p:spPr>
      </p:pic>
      <p:pic>
        <p:nvPicPr>
          <p:cNvPr id="63492" name="Picture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0488" y="4572000"/>
            <a:ext cx="5268912" cy="76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chemeClr val="tx1"/>
                </a:solidFill>
                <a:miter lim="800000"/>
                <a:headEnd/>
                <a:tailEnd/>
              </a14:hiddenLine>
            </a:ext>
          </a:extLst>
        </p:spPr>
      </p:pic>
      <p:sp>
        <p:nvSpPr>
          <p:cNvPr id="63493" name="Rectangle 5"/>
          <p:cNvSpPr>
            <a:spLocks/>
          </p:cNvSpPr>
          <p:nvPr/>
        </p:nvSpPr>
        <p:spPr bwMode="auto">
          <a:xfrm>
            <a:off x="114300" y="64770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r>
              <a:rPr lang="en-US" sz="1400">
                <a:solidFill>
                  <a:schemeClr val="tx1"/>
                </a:solidFill>
                <a:ea typeface="ＭＳ Ｐゴシック" charset="0"/>
                <a:cs typeface="Gill Sans" charset="0"/>
              </a:rPr>
              <a:t>Bayes</a:t>
            </a:r>
            <a:r>
              <a:rPr lang="ja-JP" altLang="en-US" sz="1400">
                <a:solidFill>
                  <a:schemeClr val="tx1"/>
                </a:solidFill>
                <a:latin typeface="Arial"/>
                <a:ea typeface="ＭＳ Ｐゴシック" charset="0"/>
                <a:cs typeface="Gill Sans" charset="0"/>
              </a:rPr>
              <a:t>’</a:t>
            </a:r>
            <a:r>
              <a:rPr lang="en-US" sz="1400">
                <a:solidFill>
                  <a:schemeClr val="tx1"/>
                </a:solidFill>
                <a:ea typeface="ＭＳ Ｐゴシック" charset="0"/>
                <a:cs typeface="Gill Sans" charset="0"/>
              </a:rPr>
              <a:t> Rule</a:t>
            </a:r>
          </a:p>
        </p:txBody>
      </p:sp>
      <p:sp>
        <p:nvSpPr>
          <p:cNvPr id="63494" name="Rectangle 6"/>
          <p:cNvSpPr>
            <a:spLocks/>
          </p:cNvSpPr>
          <p:nvPr/>
        </p:nvSpPr>
        <p:spPr bwMode="auto">
          <a:xfrm>
            <a:off x="889000" y="-165100"/>
            <a:ext cx="7366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5600">
                <a:solidFill>
                  <a:schemeClr val="tx1"/>
                </a:solidFill>
                <a:ea typeface="ＭＳ Ｐゴシック" charset="0"/>
                <a:cs typeface="Gill Sans" charset="0"/>
              </a:rPr>
              <a:t>Technical Diagnosis</a:t>
            </a:r>
          </a:p>
        </p:txBody>
      </p:sp>
    </p:spTree>
  </p:cSld>
  <p:clrMapOvr>
    <a:masterClrMapping/>
  </p:clrMapOvr>
  <p:transition xmlns:p14="http://schemas.microsoft.com/office/powerpoint/2010/mai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ext Box 1"/>
          <p:cNvSpPr txBox="1">
            <a:spLocks noChangeArrowheads="1"/>
          </p:cNvSpPr>
          <p:nvPr/>
        </p:nvSpPr>
        <p:spPr bwMode="auto">
          <a:xfrm>
            <a:off x="8851900" y="65024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60ED86FA-DF28-B54F-BCCD-A47F1DBCA8F7}" type="slidenum">
              <a:rPr lang="en-US">
                <a:cs typeface="Gill Sans" charset="0"/>
              </a:rPr>
              <a:pPr algn="ctr"/>
              <a:t>36</a:t>
            </a:fld>
            <a:endParaRPr lang="en-US">
              <a:cs typeface="Gill Sans" charset="0"/>
            </a:endParaRPr>
          </a:p>
        </p:txBody>
      </p:sp>
      <p:sp>
        <p:nvSpPr>
          <p:cNvPr id="64514" name="Rectangle 2"/>
          <p:cNvSpPr>
            <a:spLocks noChangeArrowheads="1"/>
          </p:cNvSpPr>
          <p:nvPr>
            <p:ph type="title"/>
          </p:nvPr>
        </p:nvSpPr>
        <p:spPr>
          <a:xfrm>
            <a:off x="838200" y="-190500"/>
            <a:ext cx="7366000" cy="1714500"/>
          </a:xfrm>
          <a:ln/>
        </p:spPr>
        <p:txBody>
          <a:bodyPr/>
          <a:lstStyle/>
          <a:p>
            <a:r>
              <a:rPr lang="en-US"/>
              <a:t>Combining evidences</a:t>
            </a:r>
          </a:p>
        </p:txBody>
      </p:sp>
      <p:sp>
        <p:nvSpPr>
          <p:cNvPr id="64515" name="Rectangle 3"/>
          <p:cNvSpPr>
            <a:spLocks noChangeArrowheads="1"/>
          </p:cNvSpPr>
          <p:nvPr>
            <p:ph type="body" idx="1"/>
          </p:nvPr>
        </p:nvSpPr>
        <p:spPr>
          <a:xfrm>
            <a:off x="304800" y="1524000"/>
            <a:ext cx="4191000" cy="5334000"/>
          </a:xfrm>
          <a:ln/>
        </p:spPr>
        <p:txBody>
          <a:bodyPr anchor="t"/>
          <a:lstStyle/>
          <a:p>
            <a:pPr marL="698500"/>
            <a:r>
              <a:rPr lang="en-US" sz="2400"/>
              <a:t>So far</a:t>
            </a:r>
          </a:p>
          <a:p>
            <a:pPr marL="1041400" lvl="1"/>
            <a:r>
              <a:rPr lang="en-US" sz="2000"/>
              <a:t>an evidence of the form</a:t>
            </a:r>
            <a:br>
              <a:rPr lang="en-US" sz="2000"/>
            </a:br>
            <a:r>
              <a:rPr lang="en-US" sz="2000" i="1"/>
              <a:t>P(Effect|Cause)</a:t>
            </a:r>
            <a:endParaRPr lang="en-US" sz="2000"/>
          </a:p>
          <a:p>
            <a:pPr marL="1041400" lvl="1"/>
            <a:r>
              <a:rPr lang="en-US" sz="2000"/>
              <a:t>What if there is more than one evidence?</a:t>
            </a:r>
            <a:br>
              <a:rPr lang="en-US" sz="2000"/>
            </a:br>
            <a:r>
              <a:rPr lang="en-US" sz="2000" b="1" i="1"/>
              <a:t>P</a:t>
            </a:r>
            <a:r>
              <a:rPr lang="en-US" sz="2000" i="1">
                <a:cs typeface="Apple Symbols" charset="0"/>
              </a:rPr>
              <a:t>(Cavity|toothache ∧ catch)</a:t>
            </a:r>
            <a:endParaRPr lang="en-US" sz="2000"/>
          </a:p>
          <a:p>
            <a:pPr marL="1041400" lvl="1"/>
            <a:r>
              <a:rPr lang="en-US" sz="2000"/>
              <a:t>Possible with joint distributions, but what if we have large problems?</a:t>
            </a:r>
          </a:p>
        </p:txBody>
      </p:sp>
      <p:sp>
        <p:nvSpPr>
          <p:cNvPr id="64516" name="Rectangle 4"/>
          <p:cNvSpPr>
            <a:spLocks/>
          </p:cNvSpPr>
          <p:nvPr/>
        </p:nvSpPr>
        <p:spPr bwMode="auto">
          <a:xfrm>
            <a:off x="4648200" y="1524000"/>
            <a:ext cx="4203700"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382588" indent="-342900" algn="l">
              <a:spcBef>
                <a:spcPts val="575"/>
              </a:spcBef>
              <a:buClr>
                <a:srgbClr val="000000"/>
              </a:buClr>
              <a:buSzPct val="100000"/>
              <a:buFont typeface="Tahoma" charset="0"/>
              <a:buChar char="•"/>
            </a:pPr>
            <a:r>
              <a:rPr lang="en-US" sz="2400">
                <a:solidFill>
                  <a:schemeClr val="tx1"/>
                </a:solidFill>
                <a:ea typeface="ＭＳ Ｐゴシック" charset="0"/>
                <a:cs typeface="Gill Sans" charset="0"/>
              </a:rPr>
              <a:t>Conditional Independence</a:t>
            </a:r>
          </a:p>
          <a:p>
            <a:pPr marL="382588" indent="-342900" algn="l">
              <a:spcBef>
                <a:spcPts val="475"/>
              </a:spcBef>
              <a:buClr>
                <a:srgbClr val="000000"/>
              </a:buClr>
              <a:buSzPct val="100000"/>
              <a:buFont typeface="Tahoma" charset="0"/>
              <a:buChar char="–"/>
            </a:pPr>
            <a:r>
              <a:rPr lang="en-US" sz="2000" i="1">
                <a:solidFill>
                  <a:schemeClr val="tx1"/>
                </a:solidFill>
                <a:ea typeface="ＭＳ Ｐゴシック" charset="0"/>
                <a:cs typeface="Gill Sans" charset="0"/>
              </a:rPr>
              <a:t>Toothache</a:t>
            </a:r>
            <a:r>
              <a:rPr lang="en-US" sz="2000">
                <a:solidFill>
                  <a:schemeClr val="tx1"/>
                </a:solidFill>
                <a:ea typeface="ＭＳ Ｐゴシック" charset="0"/>
                <a:cs typeface="Gill Sans" charset="0"/>
              </a:rPr>
              <a:t> and </a:t>
            </a:r>
            <a:r>
              <a:rPr lang="en-US" sz="2000" i="1">
                <a:solidFill>
                  <a:schemeClr val="tx1"/>
                </a:solidFill>
                <a:ea typeface="ＭＳ Ｐゴシック" charset="0"/>
                <a:cs typeface="Gill Sans" charset="0"/>
              </a:rPr>
              <a:t>Catch</a:t>
            </a:r>
            <a:r>
              <a:rPr lang="en-US" sz="2000">
                <a:solidFill>
                  <a:schemeClr val="tx1"/>
                </a:solidFill>
                <a:ea typeface="ＭＳ Ｐゴシック" charset="0"/>
                <a:cs typeface="Gill Sans" charset="0"/>
              </a:rPr>
              <a:t> are not really independent</a:t>
            </a:r>
          </a:p>
          <a:p>
            <a:pPr marL="382588" indent="-342900" algn="l">
              <a:spcBef>
                <a:spcPts val="475"/>
              </a:spcBef>
              <a:buClr>
                <a:srgbClr val="000000"/>
              </a:buClr>
              <a:buSzPct val="100000"/>
              <a:buFont typeface="Tahoma" charset="0"/>
              <a:buChar char="–"/>
            </a:pPr>
            <a:r>
              <a:rPr lang="en-US" sz="2000">
                <a:solidFill>
                  <a:schemeClr val="tx1"/>
                </a:solidFill>
                <a:ea typeface="ＭＳ Ｐゴシック" charset="0"/>
                <a:cs typeface="Gill Sans" charset="0"/>
              </a:rPr>
              <a:t>Probe goes into tooth that has cavity and catches the tooth</a:t>
            </a:r>
          </a:p>
          <a:p>
            <a:pPr marL="382588" indent="-342900" algn="l">
              <a:spcBef>
                <a:spcPts val="475"/>
              </a:spcBef>
              <a:buClr>
                <a:srgbClr val="000000"/>
              </a:buClr>
              <a:buSzPct val="100000"/>
              <a:buFont typeface="Tahoma" charset="0"/>
              <a:buChar char="–"/>
            </a:pPr>
            <a:r>
              <a:rPr lang="en-US" sz="2000">
                <a:solidFill>
                  <a:schemeClr val="tx1"/>
                </a:solidFill>
                <a:ea typeface="ＭＳ Ｐゴシック" charset="0"/>
                <a:cs typeface="Gill Sans" charset="0"/>
              </a:rPr>
              <a:t>But: they are not directly dependent but via cavity</a:t>
            </a:r>
          </a:p>
        </p:txBody>
      </p:sp>
      <p:pic>
        <p:nvPicPr>
          <p:cNvPr id="64517" name="Picture 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4850" y="3321050"/>
            <a:ext cx="1143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chemeClr val="tx1"/>
                </a:solidFill>
                <a:miter lim="800000"/>
                <a:headEnd/>
                <a:tailEnd/>
              </a14:hiddenLine>
            </a:ext>
          </a:extLst>
        </p:spPr>
      </p:pic>
      <p:sp>
        <p:nvSpPr>
          <p:cNvPr id="64518" name="Rectangle 6"/>
          <p:cNvSpPr>
            <a:spLocks/>
          </p:cNvSpPr>
          <p:nvPr/>
        </p:nvSpPr>
        <p:spPr bwMode="auto">
          <a:xfrm>
            <a:off x="457200" y="5080000"/>
            <a:ext cx="83947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382588" indent="-342900" algn="l">
              <a:spcBef>
                <a:spcPts val="475"/>
              </a:spcBef>
              <a:buClr>
                <a:srgbClr val="000000"/>
              </a:buClr>
              <a:buSzPct val="100000"/>
              <a:buFont typeface="Tahoma" charset="0"/>
              <a:buChar char="•"/>
            </a:pPr>
            <a:r>
              <a:rPr lang="en-US" sz="2000" b="1">
                <a:solidFill>
                  <a:schemeClr val="tx1"/>
                </a:solidFill>
                <a:ea typeface="ＭＳ Ｐゴシック" charset="0"/>
                <a:cs typeface="Gill Sans" charset="0"/>
              </a:rPr>
              <a:t>P</a:t>
            </a:r>
            <a:r>
              <a:rPr lang="en-US" sz="2000">
                <a:solidFill>
                  <a:schemeClr val="tx1"/>
                </a:solidFill>
                <a:ea typeface="ＭＳ Ｐゴシック" charset="0"/>
                <a:cs typeface="Apple Symbols" charset="0"/>
              </a:rPr>
              <a:t>(toothache ∧ catch|Cavity) = </a:t>
            </a:r>
            <a:r>
              <a:rPr lang="en-US" sz="2000" b="1">
                <a:solidFill>
                  <a:schemeClr val="tx1"/>
                </a:solidFill>
                <a:ea typeface="ＭＳ Ｐゴシック" charset="0"/>
                <a:cs typeface="Gill Sans" charset="0"/>
              </a:rPr>
              <a:t>P</a:t>
            </a:r>
            <a:r>
              <a:rPr lang="en-US" sz="2000">
                <a:solidFill>
                  <a:schemeClr val="tx1"/>
                </a:solidFill>
                <a:ea typeface="ＭＳ Ｐゴシック" charset="0"/>
                <a:cs typeface="Gill Sans" charset="0"/>
              </a:rPr>
              <a:t>(toothache|Cavity) </a:t>
            </a:r>
            <a:r>
              <a:rPr lang="en-US" sz="2000" b="1">
                <a:solidFill>
                  <a:schemeClr val="tx1"/>
                </a:solidFill>
                <a:ea typeface="ＭＳ Ｐゴシック" charset="0"/>
                <a:cs typeface="Gill Sans" charset="0"/>
              </a:rPr>
              <a:t>P</a:t>
            </a:r>
            <a:r>
              <a:rPr lang="en-US" sz="2000">
                <a:solidFill>
                  <a:schemeClr val="tx1"/>
                </a:solidFill>
                <a:ea typeface="ＭＳ Ｐゴシック" charset="0"/>
                <a:cs typeface="Gill Sans" charset="0"/>
              </a:rPr>
              <a:t>(catch|Cavity)</a:t>
            </a:r>
          </a:p>
          <a:p>
            <a:pPr marL="382588" indent="-342900" algn="l">
              <a:spcBef>
                <a:spcPts val="475"/>
              </a:spcBef>
            </a:pPr>
            <a:endParaRPr lang="en-US" sz="2000">
              <a:solidFill>
                <a:schemeClr val="tx1"/>
              </a:solidFill>
              <a:ea typeface="ＭＳ Ｐゴシック" charset="0"/>
              <a:cs typeface="Gill Sans" charset="0"/>
            </a:endParaRPr>
          </a:p>
          <a:p>
            <a:pPr marL="382588" indent="-342900" algn="l">
              <a:spcBef>
                <a:spcPts val="475"/>
              </a:spcBef>
              <a:buClr>
                <a:srgbClr val="000000"/>
              </a:buClr>
              <a:buSzPct val="100000"/>
              <a:buFont typeface="Tahoma" charset="0"/>
              <a:buChar char="•"/>
            </a:pPr>
            <a:r>
              <a:rPr lang="en-US" sz="2000">
                <a:solidFill>
                  <a:schemeClr val="tx1"/>
                </a:solidFill>
                <a:ea typeface="ＭＳ Ｐゴシック" charset="0"/>
                <a:cs typeface="Gill Sans" charset="0"/>
              </a:rPr>
              <a:t>Here also: significant reduction of algorithmic complexity O(</a:t>
            </a:r>
            <a:r>
              <a:rPr lang="en-US" sz="2000" i="1">
                <a:solidFill>
                  <a:schemeClr val="tx1"/>
                </a:solidFill>
                <a:ea typeface="ＭＳ Ｐゴシック" charset="0"/>
                <a:cs typeface="Gill Sans" charset="0"/>
              </a:rPr>
              <a:t>n</a:t>
            </a:r>
            <a:r>
              <a:rPr lang="en-US" sz="2000">
                <a:solidFill>
                  <a:schemeClr val="tx1"/>
                </a:solidFill>
                <a:ea typeface="ＭＳ Ｐゴシック" charset="0"/>
                <a:cs typeface="Gill Sans" charset="0"/>
              </a:rPr>
              <a:t>) instead O(</a:t>
            </a:r>
            <a:r>
              <a:rPr lang="en-US" sz="2000" i="1">
                <a:solidFill>
                  <a:schemeClr val="tx1"/>
                </a:solidFill>
                <a:ea typeface="ＭＳ Ｐゴシック" charset="0"/>
                <a:cs typeface="Gill Sans" charset="0"/>
              </a:rPr>
              <a:t>2</a:t>
            </a:r>
            <a:r>
              <a:rPr lang="en-US" sz="2000" i="1" baseline="30000">
                <a:solidFill>
                  <a:schemeClr val="tx1"/>
                </a:solidFill>
                <a:ea typeface="ＭＳ Ｐゴシック" charset="0"/>
                <a:cs typeface="Gill Sans" charset="0"/>
              </a:rPr>
              <a:t>n</a:t>
            </a:r>
            <a:r>
              <a:rPr lang="en-US" sz="2000">
                <a:solidFill>
                  <a:schemeClr val="tx1"/>
                </a:solidFill>
                <a:ea typeface="ＭＳ Ｐゴシック" charset="0"/>
                <a:cs typeface="Gill Sans" charset="0"/>
              </a:rPr>
              <a:t>) </a:t>
            </a:r>
          </a:p>
        </p:txBody>
      </p:sp>
      <p:sp>
        <p:nvSpPr>
          <p:cNvPr id="64519" name="Rectangle 7"/>
          <p:cNvSpPr>
            <a:spLocks/>
          </p:cNvSpPr>
          <p:nvPr/>
        </p:nvSpPr>
        <p:spPr bwMode="auto">
          <a:xfrm>
            <a:off x="114300" y="64770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r>
              <a:rPr lang="en-US" sz="1400">
                <a:solidFill>
                  <a:schemeClr val="tx1"/>
                </a:solidFill>
                <a:ea typeface="ＭＳ Ｐゴシック" charset="0"/>
                <a:cs typeface="Gill Sans" charset="0"/>
              </a:rPr>
              <a:t>Bayes</a:t>
            </a:r>
            <a:r>
              <a:rPr lang="ja-JP" altLang="en-US" sz="1400">
                <a:solidFill>
                  <a:schemeClr val="tx1"/>
                </a:solidFill>
                <a:latin typeface="Arial"/>
                <a:ea typeface="ＭＳ Ｐゴシック" charset="0"/>
                <a:cs typeface="Gill Sans" charset="0"/>
              </a:rPr>
              <a:t>’</a:t>
            </a:r>
            <a:r>
              <a:rPr lang="en-US" sz="1400">
                <a:solidFill>
                  <a:schemeClr val="tx1"/>
                </a:solidFill>
                <a:ea typeface="ＭＳ Ｐゴシック" charset="0"/>
                <a:cs typeface="Gill Sans" charset="0"/>
              </a:rPr>
              <a:t> Rule</a:t>
            </a:r>
          </a:p>
        </p:txBody>
      </p:sp>
    </p:spTree>
  </p:cSld>
  <p:clrMapOvr>
    <a:masterClrMapping/>
  </p:clrMapOvr>
  <p:transition xmlns:p14="http://schemas.microsoft.com/office/powerpoint/2010/mai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ext Box 1"/>
          <p:cNvSpPr txBox="1">
            <a:spLocks noChangeArrowheads="1"/>
          </p:cNvSpPr>
          <p:nvPr/>
        </p:nvSpPr>
        <p:spPr bwMode="auto">
          <a:xfrm>
            <a:off x="8763000" y="65024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6E12B199-0E0F-8D4A-85C8-4F8E95C99ACB}" type="slidenum">
              <a:rPr lang="en-US">
                <a:cs typeface="Gill Sans" charset="0"/>
              </a:rPr>
              <a:pPr algn="ctr"/>
              <a:t>37</a:t>
            </a:fld>
            <a:endParaRPr lang="en-US">
              <a:cs typeface="Gill Sans" charset="0"/>
            </a:endParaRPr>
          </a:p>
        </p:txBody>
      </p:sp>
      <p:sp>
        <p:nvSpPr>
          <p:cNvPr id="65538" name="Rectangle 2"/>
          <p:cNvSpPr>
            <a:spLocks noChangeArrowheads="1"/>
          </p:cNvSpPr>
          <p:nvPr>
            <p:ph type="title"/>
          </p:nvPr>
        </p:nvSpPr>
        <p:spPr>
          <a:xfrm>
            <a:off x="762000" y="-393700"/>
            <a:ext cx="7366000" cy="1714500"/>
          </a:xfrm>
          <a:ln/>
        </p:spPr>
        <p:txBody>
          <a:bodyPr/>
          <a:lstStyle/>
          <a:p>
            <a:r>
              <a:rPr lang="en-US"/>
              <a:t>Notes</a:t>
            </a:r>
          </a:p>
        </p:txBody>
      </p:sp>
      <p:sp>
        <p:nvSpPr>
          <p:cNvPr id="65539" name="Rectangle 3"/>
          <p:cNvSpPr>
            <a:spLocks noChangeArrowheads="1"/>
          </p:cNvSpPr>
          <p:nvPr>
            <p:ph type="body" idx="1"/>
          </p:nvPr>
        </p:nvSpPr>
        <p:spPr>
          <a:xfrm>
            <a:off x="304800" y="1041400"/>
            <a:ext cx="4191000" cy="5334000"/>
          </a:xfrm>
          <a:ln/>
        </p:spPr>
        <p:txBody>
          <a:bodyPr anchor="t"/>
          <a:lstStyle/>
          <a:p>
            <a:pPr marL="698500"/>
            <a:r>
              <a:rPr lang="en-US" sz="2300"/>
              <a:t>Conditional independence</a:t>
            </a:r>
          </a:p>
          <a:p>
            <a:pPr marL="1041400" lvl="1"/>
            <a:r>
              <a:rPr lang="en-US" sz="2100"/>
              <a:t>allows </a:t>
            </a:r>
            <a:r>
              <a:rPr lang="ja-JP" altLang="en-US" sz="2100">
                <a:latin typeface="Arial"/>
              </a:rPr>
              <a:t>“</a:t>
            </a:r>
            <a:r>
              <a:rPr lang="en-US" sz="2100"/>
              <a:t>large</a:t>
            </a:r>
            <a:r>
              <a:rPr lang="ja-JP" altLang="en-US" sz="2100">
                <a:latin typeface="Arial"/>
              </a:rPr>
              <a:t>”</a:t>
            </a:r>
            <a:r>
              <a:rPr lang="en-US" sz="2100"/>
              <a:t> systems that rely on probabilities</a:t>
            </a:r>
          </a:p>
          <a:p>
            <a:pPr marL="1041400" lvl="1"/>
            <a:r>
              <a:rPr lang="en-US" sz="2100"/>
              <a:t>analogue to independence</a:t>
            </a:r>
          </a:p>
          <a:p>
            <a:pPr marL="698500"/>
            <a:endParaRPr lang="en-US" sz="2300"/>
          </a:p>
          <a:p>
            <a:pPr marL="698500"/>
            <a:r>
              <a:rPr lang="en-US" sz="2300"/>
              <a:t>Decomposition </a:t>
            </a:r>
          </a:p>
          <a:p>
            <a:pPr marL="1041400" lvl="1"/>
            <a:r>
              <a:rPr lang="en-US" sz="2100"/>
              <a:t>...of large probabilistic application areas important in AI</a:t>
            </a:r>
          </a:p>
        </p:txBody>
      </p:sp>
      <p:sp>
        <p:nvSpPr>
          <p:cNvPr id="65540" name="Rectangle 4"/>
          <p:cNvSpPr>
            <a:spLocks/>
          </p:cNvSpPr>
          <p:nvPr/>
        </p:nvSpPr>
        <p:spPr bwMode="auto">
          <a:xfrm>
            <a:off x="4648200" y="1041400"/>
            <a:ext cx="4203700" cy="288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382588" indent="-342900" algn="l">
              <a:spcBef>
                <a:spcPts val="475"/>
              </a:spcBef>
              <a:buClr>
                <a:srgbClr val="000000"/>
              </a:buClr>
              <a:buSzPct val="100000"/>
              <a:buFont typeface="Tahoma" charset="0"/>
              <a:buChar char="•"/>
            </a:pPr>
            <a:r>
              <a:rPr lang="en-US" sz="2300">
                <a:solidFill>
                  <a:schemeClr val="tx1"/>
                </a:solidFill>
                <a:ea typeface="ＭＳ Ｐゴシック" charset="0"/>
                <a:cs typeface="Gill Sans" charset="0"/>
              </a:rPr>
              <a:t>Dentist domain</a:t>
            </a:r>
          </a:p>
          <a:p>
            <a:pPr marL="382588" indent="-342900" algn="l">
              <a:spcBef>
                <a:spcPts val="438"/>
              </a:spcBef>
              <a:buClr>
                <a:srgbClr val="000000"/>
              </a:buClr>
              <a:buSzPct val="100000"/>
              <a:buFont typeface="Tahoma" charset="0"/>
              <a:buChar char="–"/>
            </a:pPr>
            <a:r>
              <a:rPr lang="en-US" sz="2100">
                <a:solidFill>
                  <a:schemeClr val="tx1"/>
                </a:solidFill>
                <a:ea typeface="ＭＳ Ｐゴシック" charset="0"/>
                <a:cs typeface="Gill Sans" charset="0"/>
              </a:rPr>
              <a:t>shows that a single cause can have a number of effects</a:t>
            </a:r>
          </a:p>
          <a:p>
            <a:pPr marL="382588" indent="-342900" algn="l">
              <a:spcBef>
                <a:spcPts val="438"/>
              </a:spcBef>
              <a:buClr>
                <a:srgbClr val="000000"/>
              </a:buClr>
              <a:buSzPct val="100000"/>
              <a:buFont typeface="Tahoma" charset="0"/>
              <a:buChar char="–"/>
            </a:pPr>
            <a:r>
              <a:rPr lang="en-US" sz="2100">
                <a:solidFill>
                  <a:schemeClr val="tx1"/>
                </a:solidFill>
                <a:ea typeface="ＭＳ Ｐゴシック" charset="0"/>
                <a:cs typeface="Gill Sans" charset="0"/>
              </a:rPr>
              <a:t>theses are conditional independent (given cause)</a:t>
            </a:r>
          </a:p>
          <a:p>
            <a:pPr marL="382588" indent="-342900" algn="l">
              <a:spcBef>
                <a:spcPts val="438"/>
              </a:spcBef>
              <a:buClr>
                <a:srgbClr val="000000"/>
              </a:buClr>
              <a:buSzPct val="100000"/>
              <a:buFont typeface="Tahoma" charset="0"/>
              <a:buChar char="–"/>
            </a:pPr>
            <a:r>
              <a:rPr lang="en-US" sz="2100">
                <a:solidFill>
                  <a:schemeClr val="tx1"/>
                </a:solidFill>
                <a:ea typeface="ＭＳ Ｐゴシック" charset="0"/>
                <a:cs typeface="Gill Sans" charset="0"/>
              </a:rPr>
              <a:t>this pattern is often seen</a:t>
            </a:r>
          </a:p>
          <a:p>
            <a:pPr marL="382588" indent="-342900" algn="l">
              <a:spcBef>
                <a:spcPts val="475"/>
              </a:spcBef>
              <a:buClr>
                <a:srgbClr val="000000"/>
              </a:buClr>
              <a:buSzPct val="100000"/>
              <a:buFont typeface="Tahoma" charset="0"/>
              <a:buChar char="•"/>
            </a:pPr>
            <a:endParaRPr lang="en-US" sz="2300">
              <a:solidFill>
                <a:schemeClr val="tx1"/>
              </a:solidFill>
              <a:ea typeface="ＭＳ Ｐゴシック" charset="0"/>
              <a:cs typeface="Gill Sans" charset="0"/>
            </a:endParaRPr>
          </a:p>
          <a:p>
            <a:pPr marL="382588" indent="-342900" algn="l">
              <a:spcBef>
                <a:spcPts val="475"/>
              </a:spcBef>
              <a:buClr>
                <a:srgbClr val="000000"/>
              </a:buClr>
              <a:buSzPct val="100000"/>
              <a:buFont typeface="Tahoma" charset="0"/>
              <a:buChar char="•"/>
            </a:pPr>
            <a:r>
              <a:rPr lang="en-US" sz="2300">
                <a:solidFill>
                  <a:schemeClr val="tx1"/>
                </a:solidFill>
                <a:ea typeface="ＭＳ Ｐゴシック" charset="0"/>
                <a:cs typeface="Gill Sans" charset="0"/>
              </a:rPr>
              <a:t>Joint Probability Distribution</a:t>
            </a:r>
          </a:p>
        </p:txBody>
      </p:sp>
      <p:pic>
        <p:nvPicPr>
          <p:cNvPr id="65541" name="Picture 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5092700"/>
            <a:ext cx="76962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chemeClr val="tx1"/>
                </a:solidFill>
                <a:miter lim="800000"/>
                <a:headEnd/>
                <a:tailEnd/>
              </a14:hiddenLine>
            </a:ext>
          </a:extLst>
        </p:spPr>
      </p:pic>
      <p:sp>
        <p:nvSpPr>
          <p:cNvPr id="65542" name="Rectangle 6"/>
          <p:cNvSpPr>
            <a:spLocks/>
          </p:cNvSpPr>
          <p:nvPr/>
        </p:nvSpPr>
        <p:spPr bwMode="auto">
          <a:xfrm>
            <a:off x="368300" y="5651500"/>
            <a:ext cx="83947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382588" indent="-342900" algn="l">
              <a:spcBef>
                <a:spcPts val="475"/>
              </a:spcBef>
              <a:buClr>
                <a:srgbClr val="000000"/>
              </a:buClr>
              <a:buSzPct val="100000"/>
              <a:buFont typeface="Tahoma" charset="0"/>
              <a:buChar char="•"/>
            </a:pPr>
            <a:r>
              <a:rPr lang="en-US" sz="2300">
                <a:solidFill>
                  <a:schemeClr val="tx1"/>
                </a:solidFill>
                <a:ea typeface="ＭＳ Ｐゴシック" charset="0"/>
                <a:cs typeface="Gill Sans" charset="0"/>
              </a:rPr>
              <a:t>These distributions are also called naive Bayes</a:t>
            </a:r>
            <a:r>
              <a:rPr lang="ja-JP" altLang="en-US" sz="2300">
                <a:solidFill>
                  <a:schemeClr val="tx1"/>
                </a:solidFill>
                <a:latin typeface="Arial"/>
                <a:ea typeface="ＭＳ Ｐゴシック" charset="0"/>
                <a:cs typeface="Gill Sans" charset="0"/>
              </a:rPr>
              <a:t>’</a:t>
            </a:r>
            <a:r>
              <a:rPr lang="en-US" sz="2300">
                <a:solidFill>
                  <a:schemeClr val="tx1"/>
                </a:solidFill>
                <a:ea typeface="ＭＳ Ｐゴシック" charset="0"/>
                <a:cs typeface="Gill Sans" charset="0"/>
              </a:rPr>
              <a:t> Models (also Bayes</a:t>
            </a:r>
            <a:r>
              <a:rPr lang="ja-JP" altLang="en-US" sz="2300">
                <a:solidFill>
                  <a:schemeClr val="tx1"/>
                </a:solidFill>
                <a:latin typeface="Arial"/>
                <a:ea typeface="ＭＳ Ｐゴシック" charset="0"/>
                <a:cs typeface="Gill Sans" charset="0"/>
              </a:rPr>
              <a:t>’</a:t>
            </a:r>
            <a:r>
              <a:rPr lang="en-US" sz="2300">
                <a:solidFill>
                  <a:schemeClr val="tx1"/>
                </a:solidFill>
                <a:ea typeface="ＭＳ Ｐゴシック" charset="0"/>
                <a:cs typeface="Gill Sans" charset="0"/>
              </a:rPr>
              <a:t> classifier)</a:t>
            </a:r>
          </a:p>
        </p:txBody>
      </p:sp>
      <p:sp>
        <p:nvSpPr>
          <p:cNvPr id="65543" name="Rectangle 7"/>
          <p:cNvSpPr>
            <a:spLocks/>
          </p:cNvSpPr>
          <p:nvPr/>
        </p:nvSpPr>
        <p:spPr bwMode="auto">
          <a:xfrm>
            <a:off x="114300" y="64770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r>
              <a:rPr lang="en-US" sz="1400">
                <a:solidFill>
                  <a:schemeClr val="tx1"/>
                </a:solidFill>
                <a:ea typeface="ＭＳ Ｐゴシック" charset="0"/>
                <a:cs typeface="Gill Sans" charset="0"/>
              </a:rPr>
              <a:t>Bayes</a:t>
            </a:r>
            <a:r>
              <a:rPr lang="ja-JP" altLang="en-US" sz="1400">
                <a:solidFill>
                  <a:schemeClr val="tx1"/>
                </a:solidFill>
                <a:latin typeface="Arial"/>
                <a:ea typeface="ＭＳ Ｐゴシック" charset="0"/>
                <a:cs typeface="Gill Sans" charset="0"/>
              </a:rPr>
              <a:t>’</a:t>
            </a:r>
            <a:r>
              <a:rPr lang="en-US" sz="1400">
                <a:solidFill>
                  <a:schemeClr val="tx1"/>
                </a:solidFill>
                <a:ea typeface="ＭＳ Ｐゴシック" charset="0"/>
                <a:cs typeface="Gill Sans" charset="0"/>
              </a:rPr>
              <a:t> Rule</a:t>
            </a:r>
          </a:p>
        </p:txBody>
      </p:sp>
    </p:spTree>
  </p:cSld>
  <p:clrMapOvr>
    <a:masterClrMapping/>
  </p:clrMapOvr>
  <p:transition xmlns:p14="http://schemas.microsoft.com/office/powerpoint/2010/mai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ext Box 1"/>
          <p:cNvSpPr txBox="1">
            <a:spLocks noChangeArrowheads="1"/>
          </p:cNvSpPr>
          <p:nvPr/>
        </p:nvSpPr>
        <p:spPr bwMode="auto">
          <a:xfrm>
            <a:off x="8763000" y="65024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D444282B-EA26-8247-B3C9-5377C51AC901}" type="slidenum">
              <a:rPr lang="en-US">
                <a:cs typeface="Gill Sans" charset="0"/>
              </a:rPr>
              <a:pPr algn="ctr"/>
              <a:t>38</a:t>
            </a:fld>
            <a:endParaRPr lang="en-US">
              <a:cs typeface="Gill Sans" charset="0"/>
            </a:endParaRPr>
          </a:p>
        </p:txBody>
      </p:sp>
      <p:sp>
        <p:nvSpPr>
          <p:cNvPr id="66562" name="Rectangle 2"/>
          <p:cNvSpPr>
            <a:spLocks noChangeArrowheads="1"/>
          </p:cNvSpPr>
          <p:nvPr>
            <p:ph type="title"/>
          </p:nvPr>
        </p:nvSpPr>
        <p:spPr>
          <a:xfrm>
            <a:off x="762000" y="-393700"/>
            <a:ext cx="7366000" cy="1714500"/>
          </a:xfrm>
          <a:ln/>
        </p:spPr>
        <p:txBody>
          <a:bodyPr/>
          <a:lstStyle/>
          <a:p>
            <a:r>
              <a:rPr lang="en-US" sz="4400"/>
              <a:t>Bayes</a:t>
            </a:r>
            <a:r>
              <a:rPr lang="ja-JP" altLang="en-US" sz="4400">
                <a:latin typeface="Arial"/>
              </a:rPr>
              <a:t>’</a:t>
            </a:r>
            <a:r>
              <a:rPr lang="en-US" sz="4400"/>
              <a:t> Rule and Conditional Independence</a:t>
            </a:r>
          </a:p>
        </p:txBody>
      </p:sp>
      <p:sp>
        <p:nvSpPr>
          <p:cNvPr id="66563" name="Rectangle 3"/>
          <p:cNvSpPr>
            <a:spLocks/>
          </p:cNvSpPr>
          <p:nvPr/>
        </p:nvSpPr>
        <p:spPr bwMode="auto">
          <a:xfrm>
            <a:off x="368300" y="3429000"/>
            <a:ext cx="83947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spcBef>
                <a:spcPts val="475"/>
              </a:spcBef>
            </a:pPr>
            <a:r>
              <a:rPr lang="en-US" sz="2300">
                <a:solidFill>
                  <a:schemeClr val="tx1"/>
                </a:solidFill>
                <a:ea typeface="ＭＳ Ｐゴシック" charset="0"/>
                <a:cs typeface="Gill Sans" charset="0"/>
              </a:rPr>
              <a:t>This is an example of a </a:t>
            </a:r>
            <a:r>
              <a:rPr lang="en-US" sz="2300">
                <a:solidFill>
                  <a:srgbClr val="000080"/>
                </a:solidFill>
                <a:ea typeface="ＭＳ Ｐゴシック" charset="0"/>
                <a:cs typeface="Gill Sans" charset="0"/>
              </a:rPr>
              <a:t>naive Bayes</a:t>
            </a:r>
            <a:r>
              <a:rPr lang="en-US" sz="2300">
                <a:solidFill>
                  <a:schemeClr val="tx1"/>
                </a:solidFill>
                <a:ea typeface="ＭＳ Ｐゴシック" charset="0"/>
                <a:cs typeface="Gill Sans" charset="0"/>
              </a:rPr>
              <a:t> model:</a:t>
            </a:r>
          </a:p>
        </p:txBody>
      </p:sp>
      <p:sp>
        <p:nvSpPr>
          <p:cNvPr id="66564" name="Rectangle 4"/>
          <p:cNvSpPr>
            <a:spLocks/>
          </p:cNvSpPr>
          <p:nvPr/>
        </p:nvSpPr>
        <p:spPr bwMode="auto">
          <a:xfrm>
            <a:off x="114300" y="64770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r>
              <a:rPr lang="en-US" sz="1400">
                <a:solidFill>
                  <a:schemeClr val="tx1"/>
                </a:solidFill>
                <a:ea typeface="ＭＳ Ｐゴシック" charset="0"/>
                <a:cs typeface="Gill Sans" charset="0"/>
              </a:rPr>
              <a:t>Bayes</a:t>
            </a:r>
            <a:r>
              <a:rPr lang="ja-JP" altLang="en-US" sz="1400">
                <a:solidFill>
                  <a:schemeClr val="tx1"/>
                </a:solidFill>
                <a:latin typeface="Arial"/>
                <a:ea typeface="ＭＳ Ｐゴシック" charset="0"/>
                <a:cs typeface="Gill Sans" charset="0"/>
              </a:rPr>
              <a:t>’</a:t>
            </a:r>
            <a:r>
              <a:rPr lang="en-US" sz="1400">
                <a:solidFill>
                  <a:schemeClr val="tx1"/>
                </a:solidFill>
                <a:ea typeface="ＭＳ Ｐゴシック" charset="0"/>
                <a:cs typeface="Gill Sans" charset="0"/>
              </a:rPr>
              <a:t> Rule</a:t>
            </a:r>
          </a:p>
        </p:txBody>
      </p:sp>
      <p:pic>
        <p:nvPicPr>
          <p:cNvPr id="6656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300" y="1727200"/>
            <a:ext cx="7404100" cy="130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66566" name="Rectangle 6"/>
          <p:cNvSpPr>
            <a:spLocks/>
          </p:cNvSpPr>
          <p:nvPr/>
        </p:nvSpPr>
        <p:spPr bwMode="auto">
          <a:xfrm>
            <a:off x="368300" y="5969000"/>
            <a:ext cx="83947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spcBef>
                <a:spcPts val="475"/>
              </a:spcBef>
            </a:pPr>
            <a:r>
              <a:rPr lang="en-US" sz="2300">
                <a:solidFill>
                  <a:schemeClr val="tx1"/>
                </a:solidFill>
                <a:ea typeface="ＭＳ Ｐゴシック" charset="0"/>
                <a:cs typeface="Gill Sans" charset="0"/>
              </a:rPr>
              <a:t>The total number of parameters is </a:t>
            </a:r>
            <a:r>
              <a:rPr lang="en-US" sz="2300">
                <a:solidFill>
                  <a:srgbClr val="FF0000"/>
                </a:solidFill>
                <a:ea typeface="ＭＳ Ｐゴシック" charset="0"/>
                <a:cs typeface="Gill Sans" charset="0"/>
              </a:rPr>
              <a:t>linear</a:t>
            </a:r>
            <a:r>
              <a:rPr lang="en-US" sz="2300">
                <a:solidFill>
                  <a:schemeClr val="tx1"/>
                </a:solidFill>
                <a:ea typeface="ＭＳ Ｐゴシック" charset="0"/>
                <a:cs typeface="Gill Sans" charset="0"/>
              </a:rPr>
              <a:t> in </a:t>
            </a:r>
            <a:r>
              <a:rPr lang="en-US" sz="2300" i="1">
                <a:solidFill>
                  <a:schemeClr val="tx1"/>
                </a:solidFill>
                <a:ea typeface="ＭＳ Ｐゴシック" charset="0"/>
                <a:cs typeface="Gill Sans" charset="0"/>
              </a:rPr>
              <a:t>n</a:t>
            </a:r>
            <a:r>
              <a:rPr lang="en-US" sz="2300">
                <a:solidFill>
                  <a:schemeClr val="tx1"/>
                </a:solidFill>
                <a:ea typeface="ＭＳ Ｐゴシック" charset="0"/>
                <a:cs typeface="Gill Sans" charset="0"/>
              </a:rPr>
              <a:t>.</a:t>
            </a:r>
          </a:p>
        </p:txBody>
      </p:sp>
      <p:pic>
        <p:nvPicPr>
          <p:cNvPr id="6656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900" y="3949700"/>
            <a:ext cx="7170738"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cSld>
  <p:clrMapOvr>
    <a:masterClrMapping/>
  </p:clrMapOvr>
  <p:transition xmlns:p14="http://schemas.microsoft.com/office/powerpoint/2010/mai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ext Box 1"/>
          <p:cNvSpPr txBox="1">
            <a:spLocks noChangeArrowheads="1"/>
          </p:cNvSpPr>
          <p:nvPr/>
        </p:nvSpPr>
        <p:spPr bwMode="auto">
          <a:xfrm>
            <a:off x="8763000" y="65024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DCEDEBB4-242B-4F49-917E-8C23321B9765}" type="slidenum">
              <a:rPr lang="en-US">
                <a:cs typeface="Gill Sans" charset="0"/>
              </a:rPr>
              <a:pPr algn="ctr"/>
              <a:t>39</a:t>
            </a:fld>
            <a:endParaRPr lang="en-US">
              <a:cs typeface="Gill Sans" charset="0"/>
            </a:endParaRPr>
          </a:p>
        </p:txBody>
      </p:sp>
      <p:sp>
        <p:nvSpPr>
          <p:cNvPr id="67586" name="Rectangle 2"/>
          <p:cNvSpPr>
            <a:spLocks noChangeArrowheads="1"/>
          </p:cNvSpPr>
          <p:nvPr>
            <p:ph type="title"/>
          </p:nvPr>
        </p:nvSpPr>
        <p:spPr>
          <a:xfrm>
            <a:off x="762000" y="-393700"/>
            <a:ext cx="7366000" cy="1714500"/>
          </a:xfrm>
          <a:ln/>
        </p:spPr>
        <p:txBody>
          <a:bodyPr/>
          <a:lstStyle/>
          <a:p>
            <a:r>
              <a:rPr lang="en-US" sz="4400"/>
              <a:t>Wumpus World</a:t>
            </a:r>
          </a:p>
        </p:txBody>
      </p:sp>
      <p:pic>
        <p:nvPicPr>
          <p:cNvPr id="675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900" y="863600"/>
            <a:ext cx="76581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67588" name="Rectangle 4"/>
          <p:cNvSpPr>
            <a:spLocks/>
          </p:cNvSpPr>
          <p:nvPr/>
        </p:nvSpPr>
        <p:spPr bwMode="auto">
          <a:xfrm>
            <a:off x="114300" y="64770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r>
              <a:rPr lang="en-US" sz="1400">
                <a:solidFill>
                  <a:schemeClr val="tx1"/>
                </a:solidFill>
                <a:ea typeface="ＭＳ Ｐゴシック" charset="0"/>
                <a:cs typeface="Gill Sans" charset="0"/>
              </a:rPr>
              <a:t>Wumpus World</a:t>
            </a:r>
          </a:p>
        </p:txBody>
      </p:sp>
    </p:spTree>
  </p:cSld>
  <p:clrMapOvr>
    <a:masterClrMapping/>
  </p:clrMapOvr>
  <p:transition xmlns:p14="http://schemas.microsoft.com/office/powerpoint/2010/mai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1"/>
          <p:cNvSpPr txBox="1">
            <a:spLocks noChangeArrowheads="1"/>
          </p:cNvSpPr>
          <p:nvPr/>
        </p:nvSpPr>
        <p:spPr bwMode="auto">
          <a:xfrm>
            <a:off x="8966200" y="6515100"/>
            <a:ext cx="1651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E08A3562-891E-CD49-8F75-E6349929BE22}" type="slidenum">
              <a:rPr lang="en-US">
                <a:cs typeface="Gill Sans" charset="0"/>
              </a:rPr>
              <a:pPr algn="ctr"/>
              <a:t>4</a:t>
            </a:fld>
            <a:endParaRPr lang="en-US">
              <a:cs typeface="Gill Sans" charset="0"/>
            </a:endParaRPr>
          </a:p>
        </p:txBody>
      </p:sp>
      <p:sp>
        <p:nvSpPr>
          <p:cNvPr id="18434" name="Rectangle 2"/>
          <p:cNvSpPr>
            <a:spLocks noChangeArrowheads="1"/>
          </p:cNvSpPr>
          <p:nvPr>
            <p:ph type="title"/>
          </p:nvPr>
        </p:nvSpPr>
        <p:spPr>
          <a:ln/>
        </p:spPr>
        <p:txBody>
          <a:bodyPr/>
          <a:lstStyle/>
          <a:p>
            <a:r>
              <a:rPr lang="en-US" sz="4600"/>
              <a:t>Reasoning under Uncertainty</a:t>
            </a:r>
          </a:p>
        </p:txBody>
      </p:sp>
      <p:grpSp>
        <p:nvGrpSpPr>
          <p:cNvPr id="18435" name="Group 3"/>
          <p:cNvGrpSpPr>
            <a:grpSpLocks/>
          </p:cNvGrpSpPr>
          <p:nvPr/>
        </p:nvGrpSpPr>
        <p:grpSpPr bwMode="auto">
          <a:xfrm>
            <a:off x="1143000" y="2057400"/>
            <a:ext cx="1358900" cy="1790700"/>
            <a:chOff x="0" y="0"/>
            <a:chExt cx="856" cy="1128"/>
          </a:xfrm>
        </p:grpSpPr>
        <p:sp>
          <p:nvSpPr>
            <p:cNvPr id="18436" name="Rectangle 4"/>
            <p:cNvSpPr>
              <a:spLocks/>
            </p:cNvSpPr>
            <p:nvPr/>
          </p:nvSpPr>
          <p:spPr bwMode="auto">
            <a:xfrm>
              <a:off x="0"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37" name="Rectangle 5"/>
            <p:cNvSpPr>
              <a:spLocks/>
            </p:cNvSpPr>
            <p:nvPr/>
          </p:nvSpPr>
          <p:spPr bwMode="auto">
            <a:xfrm>
              <a:off x="204"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38" name="Rectangle 6"/>
            <p:cNvSpPr>
              <a:spLocks/>
            </p:cNvSpPr>
            <p:nvPr/>
          </p:nvSpPr>
          <p:spPr bwMode="auto">
            <a:xfrm>
              <a:off x="408"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39" name="Rectangle 7"/>
            <p:cNvSpPr>
              <a:spLocks/>
            </p:cNvSpPr>
            <p:nvPr/>
          </p:nvSpPr>
          <p:spPr bwMode="auto">
            <a:xfrm>
              <a:off x="612"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grpSp>
          <p:nvGrpSpPr>
            <p:cNvPr id="18440" name="Group 8"/>
            <p:cNvGrpSpPr>
              <a:grpSpLocks/>
            </p:cNvGrpSpPr>
            <p:nvPr/>
          </p:nvGrpSpPr>
          <p:grpSpPr bwMode="auto">
            <a:xfrm>
              <a:off x="0" y="408"/>
              <a:ext cx="204" cy="204"/>
              <a:chOff x="0" y="0"/>
              <a:chExt cx="204" cy="204"/>
            </a:xfrm>
          </p:grpSpPr>
          <p:sp>
            <p:nvSpPr>
              <p:cNvPr id="18441" name="Rectangle 9"/>
              <p:cNvSpPr>
                <a:spLocks/>
              </p:cNvSpPr>
              <p:nvPr/>
            </p:nvSpPr>
            <p:spPr bwMode="auto">
              <a:xfrm>
                <a:off x="0" y="0"/>
                <a:ext cx="204" cy="204"/>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42" name="Rectangle 10"/>
              <p:cNvSpPr>
                <a:spLocks/>
              </p:cNvSpPr>
              <p:nvPr/>
            </p:nvSpPr>
            <p:spPr bwMode="auto">
              <a:xfrm>
                <a:off x="2" y="6"/>
                <a:ext cx="20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Webdings" charset="0"/>
                    <a:ea typeface="ＭＳ Ｐゴシック" charset="0"/>
                    <a:cs typeface="Webdings" charset="0"/>
                    <a:sym typeface="Webdings" charset="0"/>
                  </a:rPr>
                  <a:t></a:t>
                </a:r>
              </a:p>
            </p:txBody>
          </p:sp>
        </p:grpSp>
        <p:sp>
          <p:nvSpPr>
            <p:cNvPr id="18443" name="Rectangle 11"/>
            <p:cNvSpPr>
              <a:spLocks/>
            </p:cNvSpPr>
            <p:nvPr/>
          </p:nvSpPr>
          <p:spPr bwMode="auto">
            <a:xfrm>
              <a:off x="408"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44" name="Rectangle 12"/>
            <p:cNvSpPr>
              <a:spLocks/>
            </p:cNvSpPr>
            <p:nvPr/>
          </p:nvSpPr>
          <p:spPr bwMode="auto">
            <a:xfrm>
              <a:off x="612"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45" name="Rectangle 13"/>
            <p:cNvSpPr>
              <a:spLocks/>
            </p:cNvSpPr>
            <p:nvPr/>
          </p:nvSpPr>
          <p:spPr bwMode="auto">
            <a:xfrm>
              <a:off x="408" y="408"/>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46" name="Rectangle 14"/>
            <p:cNvSpPr>
              <a:spLocks/>
            </p:cNvSpPr>
            <p:nvPr/>
          </p:nvSpPr>
          <p:spPr bwMode="auto">
            <a:xfrm>
              <a:off x="612" y="612"/>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grpSp>
          <p:nvGrpSpPr>
            <p:cNvPr id="18447" name="Group 15"/>
            <p:cNvGrpSpPr>
              <a:grpSpLocks/>
            </p:cNvGrpSpPr>
            <p:nvPr/>
          </p:nvGrpSpPr>
          <p:grpSpPr bwMode="auto">
            <a:xfrm>
              <a:off x="0" y="612"/>
              <a:ext cx="204" cy="204"/>
              <a:chOff x="0" y="0"/>
              <a:chExt cx="204" cy="204"/>
            </a:xfrm>
          </p:grpSpPr>
          <p:sp>
            <p:nvSpPr>
              <p:cNvPr id="18448" name="Rectangle 16"/>
              <p:cNvSpPr>
                <a:spLocks/>
              </p:cNvSpPr>
              <p:nvPr/>
            </p:nvSpPr>
            <p:spPr bwMode="auto">
              <a:xfrm>
                <a:off x="0" y="0"/>
                <a:ext cx="204" cy="204"/>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49" name="Rectangle 17"/>
              <p:cNvSpPr>
                <a:spLocks/>
              </p:cNvSpPr>
              <p:nvPr/>
            </p:nvSpPr>
            <p:spPr bwMode="auto">
              <a:xfrm>
                <a:off x="2" y="6"/>
                <a:ext cx="20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Webdings" charset="0"/>
                    <a:ea typeface="ＭＳ Ｐゴシック" charset="0"/>
                    <a:cs typeface="Webdings" charset="0"/>
                    <a:sym typeface="Webdings" charset="0"/>
                  </a:rPr>
                  <a:t></a:t>
                </a:r>
              </a:p>
            </p:txBody>
          </p:sp>
        </p:grpSp>
        <p:grpSp>
          <p:nvGrpSpPr>
            <p:cNvPr id="18450" name="Group 18"/>
            <p:cNvGrpSpPr>
              <a:grpSpLocks/>
            </p:cNvGrpSpPr>
            <p:nvPr/>
          </p:nvGrpSpPr>
          <p:grpSpPr bwMode="auto">
            <a:xfrm>
              <a:off x="204" y="612"/>
              <a:ext cx="204" cy="204"/>
              <a:chOff x="0" y="0"/>
              <a:chExt cx="204" cy="204"/>
            </a:xfrm>
          </p:grpSpPr>
          <p:sp>
            <p:nvSpPr>
              <p:cNvPr id="18451" name="Rectangle 19"/>
              <p:cNvSpPr>
                <a:spLocks/>
              </p:cNvSpPr>
              <p:nvPr/>
            </p:nvSpPr>
            <p:spPr bwMode="auto">
              <a:xfrm>
                <a:off x="0" y="0"/>
                <a:ext cx="204" cy="204"/>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52" name="Rectangle 20"/>
              <p:cNvSpPr>
                <a:spLocks/>
              </p:cNvSpPr>
              <p:nvPr/>
            </p:nvSpPr>
            <p:spPr bwMode="auto">
              <a:xfrm>
                <a:off x="2" y="6"/>
                <a:ext cx="20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Webdings" charset="0"/>
                    <a:ea typeface="ＭＳ Ｐゴシック" charset="0"/>
                    <a:cs typeface="Webdings" charset="0"/>
                    <a:sym typeface="Webdings" charset="0"/>
                  </a:rPr>
                  <a:t></a:t>
                </a:r>
              </a:p>
            </p:txBody>
          </p:sp>
        </p:grpSp>
        <p:sp>
          <p:nvSpPr>
            <p:cNvPr id="18453" name="Rectangle 21"/>
            <p:cNvSpPr>
              <a:spLocks/>
            </p:cNvSpPr>
            <p:nvPr/>
          </p:nvSpPr>
          <p:spPr bwMode="auto">
            <a:xfrm>
              <a:off x="612" y="408"/>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54" name="Rectangle 22"/>
            <p:cNvSpPr>
              <a:spLocks/>
            </p:cNvSpPr>
            <p:nvPr/>
          </p:nvSpPr>
          <p:spPr bwMode="auto">
            <a:xfrm>
              <a:off x="204"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grpSp>
          <p:nvGrpSpPr>
            <p:cNvPr id="18455" name="Group 23"/>
            <p:cNvGrpSpPr>
              <a:grpSpLocks/>
            </p:cNvGrpSpPr>
            <p:nvPr/>
          </p:nvGrpSpPr>
          <p:grpSpPr bwMode="auto">
            <a:xfrm>
              <a:off x="0" y="202"/>
              <a:ext cx="204" cy="208"/>
              <a:chOff x="0" y="0"/>
              <a:chExt cx="204" cy="208"/>
            </a:xfrm>
          </p:grpSpPr>
          <p:sp>
            <p:nvSpPr>
              <p:cNvPr id="18456" name="Rectangle 24"/>
              <p:cNvSpPr>
                <a:spLocks/>
              </p:cNvSpPr>
              <p:nvPr/>
            </p:nvSpPr>
            <p:spPr bwMode="auto">
              <a:xfrm>
                <a:off x="0" y="2"/>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57" name="Rectangle 25"/>
              <p:cNvSpPr>
                <a:spLocks/>
              </p:cNvSpPr>
              <p:nvPr/>
            </p:nvSpPr>
            <p:spPr bwMode="auto">
              <a:xfrm>
                <a:off x="33" y="0"/>
                <a:ext cx="13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1</a:t>
                </a:r>
              </a:p>
            </p:txBody>
          </p:sp>
        </p:grpSp>
        <p:grpSp>
          <p:nvGrpSpPr>
            <p:cNvPr id="18458" name="Group 26"/>
            <p:cNvGrpSpPr>
              <a:grpSpLocks/>
            </p:cNvGrpSpPr>
            <p:nvPr/>
          </p:nvGrpSpPr>
          <p:grpSpPr bwMode="auto">
            <a:xfrm>
              <a:off x="204" y="406"/>
              <a:ext cx="204" cy="208"/>
              <a:chOff x="0" y="0"/>
              <a:chExt cx="204" cy="208"/>
            </a:xfrm>
          </p:grpSpPr>
          <p:sp>
            <p:nvSpPr>
              <p:cNvPr id="18459" name="Rectangle 27"/>
              <p:cNvSpPr>
                <a:spLocks/>
              </p:cNvSpPr>
              <p:nvPr/>
            </p:nvSpPr>
            <p:spPr bwMode="auto">
              <a:xfrm>
                <a:off x="0" y="2"/>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60" name="Rectangle 28"/>
              <p:cNvSpPr>
                <a:spLocks/>
              </p:cNvSpPr>
              <p:nvPr/>
            </p:nvSpPr>
            <p:spPr bwMode="auto">
              <a:xfrm>
                <a:off x="33" y="0"/>
                <a:ext cx="13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2</a:t>
                </a:r>
              </a:p>
            </p:txBody>
          </p:sp>
        </p:grpSp>
        <p:grpSp>
          <p:nvGrpSpPr>
            <p:cNvPr id="18461" name="Group 29"/>
            <p:cNvGrpSpPr>
              <a:grpSpLocks/>
            </p:cNvGrpSpPr>
            <p:nvPr/>
          </p:nvGrpSpPr>
          <p:grpSpPr bwMode="auto">
            <a:xfrm>
              <a:off x="408" y="610"/>
              <a:ext cx="204" cy="208"/>
              <a:chOff x="0" y="0"/>
              <a:chExt cx="204" cy="208"/>
            </a:xfrm>
          </p:grpSpPr>
          <p:sp>
            <p:nvSpPr>
              <p:cNvPr id="18462" name="Rectangle 30"/>
              <p:cNvSpPr>
                <a:spLocks/>
              </p:cNvSpPr>
              <p:nvPr/>
            </p:nvSpPr>
            <p:spPr bwMode="auto">
              <a:xfrm>
                <a:off x="0" y="2"/>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63" name="Rectangle 31"/>
              <p:cNvSpPr>
                <a:spLocks/>
              </p:cNvSpPr>
              <p:nvPr/>
            </p:nvSpPr>
            <p:spPr bwMode="auto">
              <a:xfrm>
                <a:off x="33" y="0"/>
                <a:ext cx="137"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Arial" charset="0"/>
                    <a:ea typeface="ＭＳ Ｐゴシック" charset="0"/>
                    <a:cs typeface="Arial" charset="0"/>
                    <a:sym typeface="Arial" charset="0"/>
                  </a:rPr>
                  <a:t>3</a:t>
                </a:r>
              </a:p>
            </p:txBody>
          </p:sp>
        </p:grpSp>
        <p:sp>
          <p:nvSpPr>
            <p:cNvPr id="18464" name="AutoShape 32"/>
            <p:cNvSpPr>
              <a:spLocks/>
            </p:cNvSpPr>
            <p:nvPr/>
          </p:nvSpPr>
          <p:spPr bwMode="auto">
            <a:xfrm>
              <a:off x="63" y="375"/>
              <a:ext cx="96" cy="96"/>
            </a:xfrm>
            <a:custGeom>
              <a:avLst/>
              <a:gdLst/>
              <a:ahLst/>
              <a:cxnLst/>
              <a:rect l="0" t="0" r="r" b="b"/>
              <a:pathLst>
                <a:path w="21600" h="21600">
                  <a:moveTo>
                    <a:pt x="0" y="5400"/>
                  </a:moveTo>
                  <a:lnTo>
                    <a:pt x="5400" y="5400"/>
                  </a:lnTo>
                  <a:lnTo>
                    <a:pt x="5400" y="21600"/>
                  </a:lnTo>
                  <a:lnTo>
                    <a:pt x="16200" y="21600"/>
                  </a:lnTo>
                  <a:lnTo>
                    <a:pt x="16200" y="5400"/>
                  </a:lnTo>
                  <a:lnTo>
                    <a:pt x="21600" y="5400"/>
                  </a:lnTo>
                  <a:lnTo>
                    <a:pt x="10800" y="0"/>
                  </a:lnTo>
                  <a:close/>
                  <a:moveTo>
                    <a:pt x="0" y="5400"/>
                  </a:moveTo>
                </a:path>
              </a:pathLst>
            </a:cu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65" name="AutoShape 33"/>
            <p:cNvSpPr>
              <a:spLocks/>
            </p:cNvSpPr>
            <p:nvPr/>
          </p:nvSpPr>
          <p:spPr bwMode="auto">
            <a:xfrm>
              <a:off x="258" y="579"/>
              <a:ext cx="96" cy="96"/>
            </a:xfrm>
            <a:custGeom>
              <a:avLst/>
              <a:gdLst/>
              <a:ahLst/>
              <a:cxnLst/>
              <a:rect l="0" t="0" r="r" b="b"/>
              <a:pathLst>
                <a:path w="21600" h="21600">
                  <a:moveTo>
                    <a:pt x="0" y="5400"/>
                  </a:moveTo>
                  <a:lnTo>
                    <a:pt x="5400" y="5400"/>
                  </a:lnTo>
                  <a:lnTo>
                    <a:pt x="5400" y="21600"/>
                  </a:lnTo>
                  <a:lnTo>
                    <a:pt x="16200" y="21600"/>
                  </a:lnTo>
                  <a:lnTo>
                    <a:pt x="16200" y="5400"/>
                  </a:lnTo>
                  <a:lnTo>
                    <a:pt x="21600" y="5400"/>
                  </a:lnTo>
                  <a:lnTo>
                    <a:pt x="10800" y="0"/>
                  </a:lnTo>
                  <a:close/>
                  <a:moveTo>
                    <a:pt x="0" y="5400"/>
                  </a:moveTo>
                </a:path>
              </a:pathLst>
            </a:cu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66" name="AutoShape 34"/>
            <p:cNvSpPr>
              <a:spLocks/>
            </p:cNvSpPr>
            <p:nvPr/>
          </p:nvSpPr>
          <p:spPr bwMode="auto">
            <a:xfrm rot="5400000">
              <a:off x="375" y="666"/>
              <a:ext cx="96" cy="96"/>
            </a:xfrm>
            <a:custGeom>
              <a:avLst/>
              <a:gdLst/>
              <a:ahLst/>
              <a:cxnLst/>
              <a:rect l="0" t="0" r="r" b="b"/>
              <a:pathLst>
                <a:path w="21600" h="21600">
                  <a:moveTo>
                    <a:pt x="0" y="5400"/>
                  </a:moveTo>
                  <a:lnTo>
                    <a:pt x="5400" y="5400"/>
                  </a:lnTo>
                  <a:lnTo>
                    <a:pt x="5400" y="21600"/>
                  </a:lnTo>
                  <a:lnTo>
                    <a:pt x="16200" y="21600"/>
                  </a:lnTo>
                  <a:lnTo>
                    <a:pt x="16200" y="5400"/>
                  </a:lnTo>
                  <a:lnTo>
                    <a:pt x="21600" y="5400"/>
                  </a:lnTo>
                  <a:lnTo>
                    <a:pt x="10800" y="0"/>
                  </a:lnTo>
                  <a:close/>
                  <a:moveTo>
                    <a:pt x="0" y="5400"/>
                  </a:moveTo>
                </a:path>
              </a:pathLst>
            </a:cu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67" name="AutoShape 35"/>
            <p:cNvSpPr>
              <a:spLocks/>
            </p:cNvSpPr>
            <p:nvPr/>
          </p:nvSpPr>
          <p:spPr bwMode="auto">
            <a:xfrm rot="5400000">
              <a:off x="165" y="468"/>
              <a:ext cx="96" cy="96"/>
            </a:xfrm>
            <a:custGeom>
              <a:avLst/>
              <a:gdLst/>
              <a:ahLst/>
              <a:cxnLst/>
              <a:rect l="0" t="0" r="r" b="b"/>
              <a:pathLst>
                <a:path w="21600" h="21600">
                  <a:moveTo>
                    <a:pt x="0" y="5400"/>
                  </a:moveTo>
                  <a:lnTo>
                    <a:pt x="5400" y="5400"/>
                  </a:lnTo>
                  <a:lnTo>
                    <a:pt x="5400" y="21600"/>
                  </a:lnTo>
                  <a:lnTo>
                    <a:pt x="16200" y="21600"/>
                  </a:lnTo>
                  <a:lnTo>
                    <a:pt x="16200" y="5400"/>
                  </a:lnTo>
                  <a:lnTo>
                    <a:pt x="21600" y="5400"/>
                  </a:lnTo>
                  <a:lnTo>
                    <a:pt x="10800" y="0"/>
                  </a:lnTo>
                  <a:close/>
                  <a:moveTo>
                    <a:pt x="0" y="5400"/>
                  </a:moveTo>
                </a:path>
              </a:pathLst>
            </a:cu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68" name="Rectangle 36"/>
            <p:cNvSpPr>
              <a:spLocks/>
            </p:cNvSpPr>
            <p:nvPr/>
          </p:nvSpPr>
          <p:spPr bwMode="auto">
            <a:xfrm>
              <a:off x="10" y="912"/>
              <a:ext cx="846"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1800">
                  <a:solidFill>
                    <a:schemeClr val="tx1"/>
                  </a:solidFill>
                  <a:ea typeface="ＭＳ Ｐゴシック" charset="0"/>
                  <a:cs typeface="Gill Sans" charset="0"/>
                </a:rPr>
                <a:t>Actions 1,2, 3</a:t>
              </a:r>
            </a:p>
          </p:txBody>
        </p:sp>
      </p:grpSp>
      <p:grpSp>
        <p:nvGrpSpPr>
          <p:cNvPr id="18469" name="Group 37"/>
          <p:cNvGrpSpPr>
            <a:grpSpLocks/>
          </p:cNvGrpSpPr>
          <p:nvPr/>
        </p:nvGrpSpPr>
        <p:grpSpPr bwMode="auto">
          <a:xfrm>
            <a:off x="3886200" y="2057400"/>
            <a:ext cx="1335088" cy="2057400"/>
            <a:chOff x="0" y="0"/>
            <a:chExt cx="841" cy="1296"/>
          </a:xfrm>
        </p:grpSpPr>
        <p:sp>
          <p:nvSpPr>
            <p:cNvPr id="18470" name="Rectangle 38"/>
            <p:cNvSpPr>
              <a:spLocks/>
            </p:cNvSpPr>
            <p:nvPr/>
          </p:nvSpPr>
          <p:spPr bwMode="auto">
            <a:xfrm>
              <a:off x="0"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71" name="Rectangle 39"/>
            <p:cNvSpPr>
              <a:spLocks/>
            </p:cNvSpPr>
            <p:nvPr/>
          </p:nvSpPr>
          <p:spPr bwMode="auto">
            <a:xfrm>
              <a:off x="204"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72" name="Rectangle 40"/>
            <p:cNvSpPr>
              <a:spLocks/>
            </p:cNvSpPr>
            <p:nvPr/>
          </p:nvSpPr>
          <p:spPr bwMode="auto">
            <a:xfrm>
              <a:off x="408"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73" name="Rectangle 41"/>
            <p:cNvSpPr>
              <a:spLocks/>
            </p:cNvSpPr>
            <p:nvPr/>
          </p:nvSpPr>
          <p:spPr bwMode="auto">
            <a:xfrm>
              <a:off x="612"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grpSp>
          <p:nvGrpSpPr>
            <p:cNvPr id="18474" name="Group 42"/>
            <p:cNvGrpSpPr>
              <a:grpSpLocks/>
            </p:cNvGrpSpPr>
            <p:nvPr/>
          </p:nvGrpSpPr>
          <p:grpSpPr bwMode="auto">
            <a:xfrm>
              <a:off x="0" y="408"/>
              <a:ext cx="204" cy="204"/>
              <a:chOff x="0" y="0"/>
              <a:chExt cx="204" cy="204"/>
            </a:xfrm>
          </p:grpSpPr>
          <p:sp>
            <p:nvSpPr>
              <p:cNvPr id="18475" name="Rectangle 43"/>
              <p:cNvSpPr>
                <a:spLocks/>
              </p:cNvSpPr>
              <p:nvPr/>
            </p:nvSpPr>
            <p:spPr bwMode="auto">
              <a:xfrm>
                <a:off x="0" y="0"/>
                <a:ext cx="204" cy="204"/>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76" name="Rectangle 44"/>
              <p:cNvSpPr>
                <a:spLocks/>
              </p:cNvSpPr>
              <p:nvPr/>
            </p:nvSpPr>
            <p:spPr bwMode="auto">
              <a:xfrm>
                <a:off x="2" y="6"/>
                <a:ext cx="20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Webdings" charset="0"/>
                    <a:ea typeface="ＭＳ Ｐゴシック" charset="0"/>
                    <a:cs typeface="Webdings" charset="0"/>
                    <a:sym typeface="Webdings" charset="0"/>
                  </a:rPr>
                  <a:t></a:t>
                </a:r>
              </a:p>
            </p:txBody>
          </p:sp>
        </p:grpSp>
        <p:sp>
          <p:nvSpPr>
            <p:cNvPr id="18477" name="Rectangle 45"/>
            <p:cNvSpPr>
              <a:spLocks/>
            </p:cNvSpPr>
            <p:nvPr/>
          </p:nvSpPr>
          <p:spPr bwMode="auto">
            <a:xfrm>
              <a:off x="408"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78" name="Rectangle 46"/>
            <p:cNvSpPr>
              <a:spLocks/>
            </p:cNvSpPr>
            <p:nvPr/>
          </p:nvSpPr>
          <p:spPr bwMode="auto">
            <a:xfrm>
              <a:off x="612"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79" name="Rectangle 47"/>
            <p:cNvSpPr>
              <a:spLocks/>
            </p:cNvSpPr>
            <p:nvPr/>
          </p:nvSpPr>
          <p:spPr bwMode="auto">
            <a:xfrm>
              <a:off x="408" y="408"/>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80" name="Rectangle 48"/>
            <p:cNvSpPr>
              <a:spLocks/>
            </p:cNvSpPr>
            <p:nvPr/>
          </p:nvSpPr>
          <p:spPr bwMode="auto">
            <a:xfrm>
              <a:off x="612" y="612"/>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grpSp>
          <p:nvGrpSpPr>
            <p:cNvPr id="18481" name="Group 49"/>
            <p:cNvGrpSpPr>
              <a:grpSpLocks/>
            </p:cNvGrpSpPr>
            <p:nvPr/>
          </p:nvGrpSpPr>
          <p:grpSpPr bwMode="auto">
            <a:xfrm>
              <a:off x="0" y="612"/>
              <a:ext cx="204" cy="204"/>
              <a:chOff x="0" y="0"/>
              <a:chExt cx="204" cy="204"/>
            </a:xfrm>
          </p:grpSpPr>
          <p:sp>
            <p:nvSpPr>
              <p:cNvPr id="18482" name="Rectangle 50"/>
              <p:cNvSpPr>
                <a:spLocks/>
              </p:cNvSpPr>
              <p:nvPr/>
            </p:nvSpPr>
            <p:spPr bwMode="auto">
              <a:xfrm>
                <a:off x="0" y="0"/>
                <a:ext cx="204" cy="204"/>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83" name="Rectangle 51"/>
              <p:cNvSpPr>
                <a:spLocks/>
              </p:cNvSpPr>
              <p:nvPr/>
            </p:nvSpPr>
            <p:spPr bwMode="auto">
              <a:xfrm>
                <a:off x="2" y="6"/>
                <a:ext cx="20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Webdings" charset="0"/>
                    <a:ea typeface="ＭＳ Ｐゴシック" charset="0"/>
                    <a:cs typeface="Webdings" charset="0"/>
                    <a:sym typeface="Webdings" charset="0"/>
                  </a:rPr>
                  <a:t></a:t>
                </a:r>
              </a:p>
            </p:txBody>
          </p:sp>
        </p:grpSp>
        <p:grpSp>
          <p:nvGrpSpPr>
            <p:cNvPr id="18484" name="Group 52"/>
            <p:cNvGrpSpPr>
              <a:grpSpLocks/>
            </p:cNvGrpSpPr>
            <p:nvPr/>
          </p:nvGrpSpPr>
          <p:grpSpPr bwMode="auto">
            <a:xfrm>
              <a:off x="204" y="612"/>
              <a:ext cx="204" cy="204"/>
              <a:chOff x="0" y="0"/>
              <a:chExt cx="204" cy="204"/>
            </a:xfrm>
          </p:grpSpPr>
          <p:sp>
            <p:nvSpPr>
              <p:cNvPr id="18485" name="Rectangle 53"/>
              <p:cNvSpPr>
                <a:spLocks/>
              </p:cNvSpPr>
              <p:nvPr/>
            </p:nvSpPr>
            <p:spPr bwMode="auto">
              <a:xfrm>
                <a:off x="0" y="0"/>
                <a:ext cx="204" cy="204"/>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86" name="Rectangle 54"/>
              <p:cNvSpPr>
                <a:spLocks/>
              </p:cNvSpPr>
              <p:nvPr/>
            </p:nvSpPr>
            <p:spPr bwMode="auto">
              <a:xfrm>
                <a:off x="2" y="6"/>
                <a:ext cx="20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Webdings" charset="0"/>
                    <a:ea typeface="ＭＳ Ｐゴシック" charset="0"/>
                    <a:cs typeface="Webdings" charset="0"/>
                    <a:sym typeface="Webdings" charset="0"/>
                  </a:rPr>
                  <a:t></a:t>
                </a:r>
              </a:p>
            </p:txBody>
          </p:sp>
        </p:grpSp>
        <p:sp>
          <p:nvSpPr>
            <p:cNvPr id="18487" name="Rectangle 55"/>
            <p:cNvSpPr>
              <a:spLocks/>
            </p:cNvSpPr>
            <p:nvPr/>
          </p:nvSpPr>
          <p:spPr bwMode="auto">
            <a:xfrm>
              <a:off x="612" y="408"/>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88" name="Rectangle 56"/>
            <p:cNvSpPr>
              <a:spLocks/>
            </p:cNvSpPr>
            <p:nvPr/>
          </p:nvSpPr>
          <p:spPr bwMode="auto">
            <a:xfrm>
              <a:off x="204"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89" name="Rectangle 57"/>
            <p:cNvSpPr>
              <a:spLocks/>
            </p:cNvSpPr>
            <p:nvPr/>
          </p:nvSpPr>
          <p:spPr bwMode="auto">
            <a:xfrm>
              <a:off x="0"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90" name="AutoShape 58"/>
            <p:cNvSpPr>
              <a:spLocks/>
            </p:cNvSpPr>
            <p:nvPr/>
          </p:nvSpPr>
          <p:spPr bwMode="auto">
            <a:xfrm>
              <a:off x="20" y="224"/>
              <a:ext cx="164" cy="164"/>
            </a:xfrm>
            <a:prstGeom prst="roundRect">
              <a:avLst>
                <a:gd name="adj" fmla="val 16667"/>
              </a:avLst>
            </a:prstGeom>
            <a:solidFill>
              <a:srgbClr val="00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91" name="Rectangle 59"/>
            <p:cNvSpPr>
              <a:spLocks/>
            </p:cNvSpPr>
            <p:nvPr/>
          </p:nvSpPr>
          <p:spPr bwMode="auto">
            <a:xfrm>
              <a:off x="204" y="408"/>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92" name="AutoShape 60"/>
            <p:cNvSpPr>
              <a:spLocks/>
            </p:cNvSpPr>
            <p:nvPr/>
          </p:nvSpPr>
          <p:spPr bwMode="auto">
            <a:xfrm>
              <a:off x="224" y="428"/>
              <a:ext cx="164" cy="164"/>
            </a:xfrm>
            <a:prstGeom prst="roundRect">
              <a:avLst>
                <a:gd name="adj" fmla="val 16667"/>
              </a:avLst>
            </a:prstGeom>
            <a:solidFill>
              <a:srgbClr val="00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93" name="Rectangle 61"/>
            <p:cNvSpPr>
              <a:spLocks/>
            </p:cNvSpPr>
            <p:nvPr/>
          </p:nvSpPr>
          <p:spPr bwMode="auto">
            <a:xfrm>
              <a:off x="408" y="612"/>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94" name="AutoShape 62"/>
            <p:cNvSpPr>
              <a:spLocks/>
            </p:cNvSpPr>
            <p:nvPr/>
          </p:nvSpPr>
          <p:spPr bwMode="auto">
            <a:xfrm>
              <a:off x="428" y="632"/>
              <a:ext cx="164" cy="164"/>
            </a:xfrm>
            <a:prstGeom prst="roundRect">
              <a:avLst>
                <a:gd name="adj" fmla="val 16667"/>
              </a:avLst>
            </a:prstGeom>
            <a:solidFill>
              <a:srgbClr val="00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95" name="Rectangle 63"/>
            <p:cNvSpPr>
              <a:spLocks/>
            </p:cNvSpPr>
            <p:nvPr/>
          </p:nvSpPr>
          <p:spPr bwMode="auto">
            <a:xfrm>
              <a:off x="144" y="912"/>
              <a:ext cx="697"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1800">
                  <a:solidFill>
                    <a:schemeClr val="tx1"/>
                  </a:solidFill>
                  <a:ea typeface="ＭＳ Ｐゴシック" charset="0"/>
                  <a:cs typeface="Gill Sans" charset="0"/>
                </a:rPr>
                <a:t>Successful: </a:t>
              </a:r>
            </a:p>
            <a:p>
              <a:r>
                <a:rPr lang="en-US" sz="1800">
                  <a:solidFill>
                    <a:schemeClr val="tx1"/>
                  </a:solidFill>
                  <a:ea typeface="ＭＳ Ｐゴシック" charset="0"/>
                  <a:cs typeface="Gill Sans" charset="0"/>
                </a:rPr>
                <a:t>Fails: 1,2, 3</a:t>
              </a:r>
            </a:p>
          </p:txBody>
        </p:sp>
      </p:grpSp>
      <p:grpSp>
        <p:nvGrpSpPr>
          <p:cNvPr id="18496" name="Group 64"/>
          <p:cNvGrpSpPr>
            <a:grpSpLocks/>
          </p:cNvGrpSpPr>
          <p:nvPr/>
        </p:nvGrpSpPr>
        <p:grpSpPr bwMode="auto">
          <a:xfrm>
            <a:off x="6629400" y="2057400"/>
            <a:ext cx="1295400" cy="1981200"/>
            <a:chOff x="0" y="0"/>
            <a:chExt cx="816" cy="1248"/>
          </a:xfrm>
        </p:grpSpPr>
        <p:sp>
          <p:nvSpPr>
            <p:cNvPr id="18497" name="Rectangle 65"/>
            <p:cNvSpPr>
              <a:spLocks/>
            </p:cNvSpPr>
            <p:nvPr/>
          </p:nvSpPr>
          <p:spPr bwMode="auto">
            <a:xfrm>
              <a:off x="0"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98" name="Rectangle 66"/>
            <p:cNvSpPr>
              <a:spLocks/>
            </p:cNvSpPr>
            <p:nvPr/>
          </p:nvSpPr>
          <p:spPr bwMode="auto">
            <a:xfrm>
              <a:off x="204"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499" name="Rectangle 67"/>
            <p:cNvSpPr>
              <a:spLocks/>
            </p:cNvSpPr>
            <p:nvPr/>
          </p:nvSpPr>
          <p:spPr bwMode="auto">
            <a:xfrm>
              <a:off x="408"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00" name="Rectangle 68"/>
            <p:cNvSpPr>
              <a:spLocks/>
            </p:cNvSpPr>
            <p:nvPr/>
          </p:nvSpPr>
          <p:spPr bwMode="auto">
            <a:xfrm>
              <a:off x="612"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grpSp>
          <p:nvGrpSpPr>
            <p:cNvPr id="18501" name="Group 69"/>
            <p:cNvGrpSpPr>
              <a:grpSpLocks/>
            </p:cNvGrpSpPr>
            <p:nvPr/>
          </p:nvGrpSpPr>
          <p:grpSpPr bwMode="auto">
            <a:xfrm>
              <a:off x="0" y="408"/>
              <a:ext cx="204" cy="204"/>
              <a:chOff x="0" y="0"/>
              <a:chExt cx="204" cy="204"/>
            </a:xfrm>
          </p:grpSpPr>
          <p:sp>
            <p:nvSpPr>
              <p:cNvPr id="18502" name="Rectangle 70"/>
              <p:cNvSpPr>
                <a:spLocks/>
              </p:cNvSpPr>
              <p:nvPr/>
            </p:nvSpPr>
            <p:spPr bwMode="auto">
              <a:xfrm>
                <a:off x="0" y="0"/>
                <a:ext cx="204" cy="204"/>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03" name="Rectangle 71"/>
              <p:cNvSpPr>
                <a:spLocks/>
              </p:cNvSpPr>
              <p:nvPr/>
            </p:nvSpPr>
            <p:spPr bwMode="auto">
              <a:xfrm>
                <a:off x="2" y="6"/>
                <a:ext cx="20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Webdings" charset="0"/>
                    <a:ea typeface="ＭＳ Ｐゴシック" charset="0"/>
                    <a:cs typeface="Webdings" charset="0"/>
                    <a:sym typeface="Webdings" charset="0"/>
                  </a:rPr>
                  <a:t></a:t>
                </a:r>
              </a:p>
            </p:txBody>
          </p:sp>
        </p:grpSp>
        <p:sp>
          <p:nvSpPr>
            <p:cNvPr id="18504" name="Rectangle 72"/>
            <p:cNvSpPr>
              <a:spLocks/>
            </p:cNvSpPr>
            <p:nvPr/>
          </p:nvSpPr>
          <p:spPr bwMode="auto">
            <a:xfrm>
              <a:off x="408"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05" name="Rectangle 73"/>
            <p:cNvSpPr>
              <a:spLocks/>
            </p:cNvSpPr>
            <p:nvPr/>
          </p:nvSpPr>
          <p:spPr bwMode="auto">
            <a:xfrm>
              <a:off x="612"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06" name="Rectangle 74"/>
            <p:cNvSpPr>
              <a:spLocks/>
            </p:cNvSpPr>
            <p:nvPr/>
          </p:nvSpPr>
          <p:spPr bwMode="auto">
            <a:xfrm>
              <a:off x="408" y="408"/>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07" name="Rectangle 75"/>
            <p:cNvSpPr>
              <a:spLocks/>
            </p:cNvSpPr>
            <p:nvPr/>
          </p:nvSpPr>
          <p:spPr bwMode="auto">
            <a:xfrm>
              <a:off x="612" y="612"/>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grpSp>
          <p:nvGrpSpPr>
            <p:cNvPr id="18508" name="Group 76"/>
            <p:cNvGrpSpPr>
              <a:grpSpLocks/>
            </p:cNvGrpSpPr>
            <p:nvPr/>
          </p:nvGrpSpPr>
          <p:grpSpPr bwMode="auto">
            <a:xfrm>
              <a:off x="0" y="612"/>
              <a:ext cx="204" cy="204"/>
              <a:chOff x="0" y="0"/>
              <a:chExt cx="204" cy="204"/>
            </a:xfrm>
          </p:grpSpPr>
          <p:sp>
            <p:nvSpPr>
              <p:cNvPr id="18509" name="Rectangle 77"/>
              <p:cNvSpPr>
                <a:spLocks/>
              </p:cNvSpPr>
              <p:nvPr/>
            </p:nvSpPr>
            <p:spPr bwMode="auto">
              <a:xfrm>
                <a:off x="0" y="0"/>
                <a:ext cx="204" cy="204"/>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10" name="Rectangle 78"/>
              <p:cNvSpPr>
                <a:spLocks/>
              </p:cNvSpPr>
              <p:nvPr/>
            </p:nvSpPr>
            <p:spPr bwMode="auto">
              <a:xfrm>
                <a:off x="2" y="6"/>
                <a:ext cx="20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Webdings" charset="0"/>
                    <a:ea typeface="ＭＳ Ｐゴシック" charset="0"/>
                    <a:cs typeface="Webdings" charset="0"/>
                    <a:sym typeface="Webdings" charset="0"/>
                  </a:rPr>
                  <a:t></a:t>
                </a:r>
              </a:p>
            </p:txBody>
          </p:sp>
        </p:grpSp>
        <p:grpSp>
          <p:nvGrpSpPr>
            <p:cNvPr id="18511" name="Group 79"/>
            <p:cNvGrpSpPr>
              <a:grpSpLocks/>
            </p:cNvGrpSpPr>
            <p:nvPr/>
          </p:nvGrpSpPr>
          <p:grpSpPr bwMode="auto">
            <a:xfrm>
              <a:off x="204" y="612"/>
              <a:ext cx="204" cy="204"/>
              <a:chOff x="0" y="0"/>
              <a:chExt cx="204" cy="204"/>
            </a:xfrm>
          </p:grpSpPr>
          <p:sp>
            <p:nvSpPr>
              <p:cNvPr id="18512" name="Rectangle 80"/>
              <p:cNvSpPr>
                <a:spLocks/>
              </p:cNvSpPr>
              <p:nvPr/>
            </p:nvSpPr>
            <p:spPr bwMode="auto">
              <a:xfrm>
                <a:off x="0" y="0"/>
                <a:ext cx="204" cy="204"/>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13" name="Rectangle 81"/>
              <p:cNvSpPr>
                <a:spLocks/>
              </p:cNvSpPr>
              <p:nvPr/>
            </p:nvSpPr>
            <p:spPr bwMode="auto">
              <a:xfrm>
                <a:off x="2" y="6"/>
                <a:ext cx="20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Webdings" charset="0"/>
                    <a:ea typeface="ＭＳ Ｐゴシック" charset="0"/>
                    <a:cs typeface="Webdings" charset="0"/>
                    <a:sym typeface="Webdings" charset="0"/>
                  </a:rPr>
                  <a:t></a:t>
                </a:r>
              </a:p>
            </p:txBody>
          </p:sp>
        </p:grpSp>
        <p:sp>
          <p:nvSpPr>
            <p:cNvPr id="18514" name="Rectangle 82"/>
            <p:cNvSpPr>
              <a:spLocks/>
            </p:cNvSpPr>
            <p:nvPr/>
          </p:nvSpPr>
          <p:spPr bwMode="auto">
            <a:xfrm>
              <a:off x="612" y="408"/>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15" name="Rectangle 83"/>
            <p:cNvSpPr>
              <a:spLocks/>
            </p:cNvSpPr>
            <p:nvPr/>
          </p:nvSpPr>
          <p:spPr bwMode="auto">
            <a:xfrm>
              <a:off x="204"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16" name="Rectangle 84"/>
            <p:cNvSpPr>
              <a:spLocks/>
            </p:cNvSpPr>
            <p:nvPr/>
          </p:nvSpPr>
          <p:spPr bwMode="auto">
            <a:xfrm>
              <a:off x="0"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17" name="AutoShape 85"/>
            <p:cNvSpPr>
              <a:spLocks/>
            </p:cNvSpPr>
            <p:nvPr/>
          </p:nvSpPr>
          <p:spPr bwMode="auto">
            <a:xfrm>
              <a:off x="20" y="224"/>
              <a:ext cx="164" cy="164"/>
            </a:xfrm>
            <a:prstGeom prst="roundRect">
              <a:avLst>
                <a:gd name="adj" fmla="val 16667"/>
              </a:avLst>
            </a:prstGeom>
            <a:solidFill>
              <a:srgbClr val="00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18" name="Rectangle 86"/>
            <p:cNvSpPr>
              <a:spLocks/>
            </p:cNvSpPr>
            <p:nvPr/>
          </p:nvSpPr>
          <p:spPr bwMode="auto">
            <a:xfrm>
              <a:off x="204" y="408"/>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19" name="Rectangle 87"/>
            <p:cNvSpPr>
              <a:spLocks/>
            </p:cNvSpPr>
            <p:nvPr/>
          </p:nvSpPr>
          <p:spPr bwMode="auto">
            <a:xfrm>
              <a:off x="408" y="612"/>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20" name="AutoShape 88"/>
            <p:cNvSpPr>
              <a:spLocks/>
            </p:cNvSpPr>
            <p:nvPr/>
          </p:nvSpPr>
          <p:spPr bwMode="auto">
            <a:xfrm>
              <a:off x="428" y="632"/>
              <a:ext cx="164" cy="164"/>
            </a:xfrm>
            <a:prstGeom prst="roundRect">
              <a:avLst>
                <a:gd name="adj" fmla="val 16667"/>
              </a:avLst>
            </a:prstGeom>
            <a:solidFill>
              <a:srgbClr val="00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21" name="Rectangle 89"/>
            <p:cNvSpPr>
              <a:spLocks/>
            </p:cNvSpPr>
            <p:nvPr/>
          </p:nvSpPr>
          <p:spPr bwMode="auto">
            <a:xfrm>
              <a:off x="32" y="864"/>
              <a:ext cx="769"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1800">
                  <a:solidFill>
                    <a:schemeClr val="tx1"/>
                  </a:solidFill>
                  <a:ea typeface="ＭＳ Ｐゴシック" charset="0"/>
                  <a:cs typeface="Gill Sans" charset="0"/>
                </a:rPr>
                <a:t>Successful: 2</a:t>
              </a:r>
            </a:p>
            <a:p>
              <a:r>
                <a:rPr lang="en-US" sz="1800">
                  <a:solidFill>
                    <a:schemeClr val="tx1"/>
                  </a:solidFill>
                  <a:ea typeface="ＭＳ Ｐゴシック" charset="0"/>
                  <a:cs typeface="Gill Sans" charset="0"/>
                </a:rPr>
                <a:t>Fails: 1,3</a:t>
              </a:r>
            </a:p>
          </p:txBody>
        </p:sp>
      </p:grpSp>
      <p:grpSp>
        <p:nvGrpSpPr>
          <p:cNvPr id="18522" name="Group 90"/>
          <p:cNvGrpSpPr>
            <a:grpSpLocks/>
          </p:cNvGrpSpPr>
          <p:nvPr/>
        </p:nvGrpSpPr>
        <p:grpSpPr bwMode="auto">
          <a:xfrm>
            <a:off x="1143000" y="4267200"/>
            <a:ext cx="1295400" cy="1981200"/>
            <a:chOff x="0" y="0"/>
            <a:chExt cx="816" cy="1248"/>
          </a:xfrm>
        </p:grpSpPr>
        <p:sp>
          <p:nvSpPr>
            <p:cNvPr id="18523" name="Rectangle 91"/>
            <p:cNvSpPr>
              <a:spLocks/>
            </p:cNvSpPr>
            <p:nvPr/>
          </p:nvSpPr>
          <p:spPr bwMode="auto">
            <a:xfrm>
              <a:off x="0"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24" name="Rectangle 92"/>
            <p:cNvSpPr>
              <a:spLocks/>
            </p:cNvSpPr>
            <p:nvPr/>
          </p:nvSpPr>
          <p:spPr bwMode="auto">
            <a:xfrm>
              <a:off x="204"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25" name="Rectangle 93"/>
            <p:cNvSpPr>
              <a:spLocks/>
            </p:cNvSpPr>
            <p:nvPr/>
          </p:nvSpPr>
          <p:spPr bwMode="auto">
            <a:xfrm>
              <a:off x="408"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26" name="Rectangle 94"/>
            <p:cNvSpPr>
              <a:spLocks/>
            </p:cNvSpPr>
            <p:nvPr/>
          </p:nvSpPr>
          <p:spPr bwMode="auto">
            <a:xfrm>
              <a:off x="612"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grpSp>
          <p:nvGrpSpPr>
            <p:cNvPr id="18527" name="Group 95"/>
            <p:cNvGrpSpPr>
              <a:grpSpLocks/>
            </p:cNvGrpSpPr>
            <p:nvPr/>
          </p:nvGrpSpPr>
          <p:grpSpPr bwMode="auto">
            <a:xfrm>
              <a:off x="0" y="408"/>
              <a:ext cx="204" cy="204"/>
              <a:chOff x="0" y="0"/>
              <a:chExt cx="204" cy="204"/>
            </a:xfrm>
          </p:grpSpPr>
          <p:sp>
            <p:nvSpPr>
              <p:cNvPr id="18528" name="Rectangle 96"/>
              <p:cNvSpPr>
                <a:spLocks/>
              </p:cNvSpPr>
              <p:nvPr/>
            </p:nvSpPr>
            <p:spPr bwMode="auto">
              <a:xfrm>
                <a:off x="0" y="0"/>
                <a:ext cx="204" cy="204"/>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29" name="Rectangle 97"/>
              <p:cNvSpPr>
                <a:spLocks/>
              </p:cNvSpPr>
              <p:nvPr/>
            </p:nvSpPr>
            <p:spPr bwMode="auto">
              <a:xfrm>
                <a:off x="2" y="6"/>
                <a:ext cx="20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Webdings" charset="0"/>
                    <a:ea typeface="ＭＳ Ｐゴシック" charset="0"/>
                    <a:cs typeface="Webdings" charset="0"/>
                    <a:sym typeface="Webdings" charset="0"/>
                  </a:rPr>
                  <a:t></a:t>
                </a:r>
              </a:p>
            </p:txBody>
          </p:sp>
        </p:grpSp>
        <p:sp>
          <p:nvSpPr>
            <p:cNvPr id="18530" name="Rectangle 98"/>
            <p:cNvSpPr>
              <a:spLocks/>
            </p:cNvSpPr>
            <p:nvPr/>
          </p:nvSpPr>
          <p:spPr bwMode="auto">
            <a:xfrm>
              <a:off x="408"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31" name="Rectangle 99"/>
            <p:cNvSpPr>
              <a:spLocks/>
            </p:cNvSpPr>
            <p:nvPr/>
          </p:nvSpPr>
          <p:spPr bwMode="auto">
            <a:xfrm>
              <a:off x="612"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32" name="Rectangle 100"/>
            <p:cNvSpPr>
              <a:spLocks/>
            </p:cNvSpPr>
            <p:nvPr/>
          </p:nvSpPr>
          <p:spPr bwMode="auto">
            <a:xfrm>
              <a:off x="408" y="408"/>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33" name="Rectangle 101"/>
            <p:cNvSpPr>
              <a:spLocks/>
            </p:cNvSpPr>
            <p:nvPr/>
          </p:nvSpPr>
          <p:spPr bwMode="auto">
            <a:xfrm>
              <a:off x="612" y="612"/>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grpSp>
          <p:nvGrpSpPr>
            <p:cNvPr id="18534" name="Group 102"/>
            <p:cNvGrpSpPr>
              <a:grpSpLocks/>
            </p:cNvGrpSpPr>
            <p:nvPr/>
          </p:nvGrpSpPr>
          <p:grpSpPr bwMode="auto">
            <a:xfrm>
              <a:off x="0" y="612"/>
              <a:ext cx="204" cy="204"/>
              <a:chOff x="0" y="0"/>
              <a:chExt cx="204" cy="204"/>
            </a:xfrm>
          </p:grpSpPr>
          <p:sp>
            <p:nvSpPr>
              <p:cNvPr id="18535" name="Rectangle 103"/>
              <p:cNvSpPr>
                <a:spLocks/>
              </p:cNvSpPr>
              <p:nvPr/>
            </p:nvSpPr>
            <p:spPr bwMode="auto">
              <a:xfrm>
                <a:off x="0" y="0"/>
                <a:ext cx="204" cy="204"/>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36" name="Rectangle 104"/>
              <p:cNvSpPr>
                <a:spLocks/>
              </p:cNvSpPr>
              <p:nvPr/>
            </p:nvSpPr>
            <p:spPr bwMode="auto">
              <a:xfrm>
                <a:off x="2" y="6"/>
                <a:ext cx="20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Webdings" charset="0"/>
                    <a:ea typeface="ＭＳ Ｐゴシック" charset="0"/>
                    <a:cs typeface="Webdings" charset="0"/>
                    <a:sym typeface="Webdings" charset="0"/>
                  </a:rPr>
                  <a:t></a:t>
                </a:r>
              </a:p>
            </p:txBody>
          </p:sp>
        </p:grpSp>
        <p:grpSp>
          <p:nvGrpSpPr>
            <p:cNvPr id="18537" name="Group 105"/>
            <p:cNvGrpSpPr>
              <a:grpSpLocks/>
            </p:cNvGrpSpPr>
            <p:nvPr/>
          </p:nvGrpSpPr>
          <p:grpSpPr bwMode="auto">
            <a:xfrm>
              <a:off x="204" y="612"/>
              <a:ext cx="204" cy="204"/>
              <a:chOff x="0" y="0"/>
              <a:chExt cx="204" cy="204"/>
            </a:xfrm>
          </p:grpSpPr>
          <p:sp>
            <p:nvSpPr>
              <p:cNvPr id="18538" name="Rectangle 106"/>
              <p:cNvSpPr>
                <a:spLocks/>
              </p:cNvSpPr>
              <p:nvPr/>
            </p:nvSpPr>
            <p:spPr bwMode="auto">
              <a:xfrm>
                <a:off x="0" y="0"/>
                <a:ext cx="204" cy="204"/>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39" name="Rectangle 107"/>
              <p:cNvSpPr>
                <a:spLocks/>
              </p:cNvSpPr>
              <p:nvPr/>
            </p:nvSpPr>
            <p:spPr bwMode="auto">
              <a:xfrm>
                <a:off x="2" y="6"/>
                <a:ext cx="20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Webdings" charset="0"/>
                    <a:ea typeface="ＭＳ Ｐゴシック" charset="0"/>
                    <a:cs typeface="Webdings" charset="0"/>
                    <a:sym typeface="Webdings" charset="0"/>
                  </a:rPr>
                  <a:t></a:t>
                </a:r>
              </a:p>
            </p:txBody>
          </p:sp>
        </p:grpSp>
        <p:sp>
          <p:nvSpPr>
            <p:cNvPr id="18540" name="Rectangle 108"/>
            <p:cNvSpPr>
              <a:spLocks/>
            </p:cNvSpPr>
            <p:nvPr/>
          </p:nvSpPr>
          <p:spPr bwMode="auto">
            <a:xfrm>
              <a:off x="612" y="408"/>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41" name="Rectangle 109"/>
            <p:cNvSpPr>
              <a:spLocks/>
            </p:cNvSpPr>
            <p:nvPr/>
          </p:nvSpPr>
          <p:spPr bwMode="auto">
            <a:xfrm>
              <a:off x="204"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42" name="Rectangle 110"/>
            <p:cNvSpPr>
              <a:spLocks/>
            </p:cNvSpPr>
            <p:nvPr/>
          </p:nvSpPr>
          <p:spPr bwMode="auto">
            <a:xfrm>
              <a:off x="0"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43" name="AutoShape 111"/>
            <p:cNvSpPr>
              <a:spLocks/>
            </p:cNvSpPr>
            <p:nvPr/>
          </p:nvSpPr>
          <p:spPr bwMode="auto">
            <a:xfrm>
              <a:off x="20" y="224"/>
              <a:ext cx="164" cy="164"/>
            </a:xfrm>
            <a:prstGeom prst="roundRect">
              <a:avLst>
                <a:gd name="adj" fmla="val 16667"/>
              </a:avLst>
            </a:prstGeom>
            <a:solidFill>
              <a:srgbClr val="00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44" name="Rectangle 112"/>
            <p:cNvSpPr>
              <a:spLocks/>
            </p:cNvSpPr>
            <p:nvPr/>
          </p:nvSpPr>
          <p:spPr bwMode="auto">
            <a:xfrm>
              <a:off x="204" y="408"/>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45" name="AutoShape 113"/>
            <p:cNvSpPr>
              <a:spLocks/>
            </p:cNvSpPr>
            <p:nvPr/>
          </p:nvSpPr>
          <p:spPr bwMode="auto">
            <a:xfrm>
              <a:off x="224" y="428"/>
              <a:ext cx="164" cy="164"/>
            </a:xfrm>
            <a:prstGeom prst="roundRect">
              <a:avLst>
                <a:gd name="adj" fmla="val 16667"/>
              </a:avLst>
            </a:prstGeom>
            <a:solidFill>
              <a:srgbClr val="00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46" name="Rectangle 114"/>
            <p:cNvSpPr>
              <a:spLocks/>
            </p:cNvSpPr>
            <p:nvPr/>
          </p:nvSpPr>
          <p:spPr bwMode="auto">
            <a:xfrm>
              <a:off x="408" y="612"/>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47" name="Rectangle 115"/>
            <p:cNvSpPr>
              <a:spLocks/>
            </p:cNvSpPr>
            <p:nvPr/>
          </p:nvSpPr>
          <p:spPr bwMode="auto">
            <a:xfrm>
              <a:off x="32" y="864"/>
              <a:ext cx="769"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1800">
                  <a:solidFill>
                    <a:schemeClr val="tx1"/>
                  </a:solidFill>
                  <a:ea typeface="ＭＳ Ｐゴシック" charset="0"/>
                  <a:cs typeface="Gill Sans" charset="0"/>
                </a:rPr>
                <a:t>Successful: 3</a:t>
              </a:r>
            </a:p>
            <a:p>
              <a:r>
                <a:rPr lang="en-US" sz="1800">
                  <a:solidFill>
                    <a:schemeClr val="tx1"/>
                  </a:solidFill>
                  <a:ea typeface="ＭＳ Ｐゴシック" charset="0"/>
                  <a:cs typeface="Gill Sans" charset="0"/>
                </a:rPr>
                <a:t>Fails: 1,2</a:t>
              </a:r>
            </a:p>
          </p:txBody>
        </p:sp>
      </p:grpSp>
      <p:grpSp>
        <p:nvGrpSpPr>
          <p:cNvPr id="18548" name="Group 116"/>
          <p:cNvGrpSpPr>
            <a:grpSpLocks/>
          </p:cNvGrpSpPr>
          <p:nvPr/>
        </p:nvGrpSpPr>
        <p:grpSpPr bwMode="auto">
          <a:xfrm>
            <a:off x="3886200" y="4267200"/>
            <a:ext cx="1295400" cy="1981200"/>
            <a:chOff x="0" y="0"/>
            <a:chExt cx="816" cy="1248"/>
          </a:xfrm>
        </p:grpSpPr>
        <p:sp>
          <p:nvSpPr>
            <p:cNvPr id="18549" name="Rectangle 117"/>
            <p:cNvSpPr>
              <a:spLocks/>
            </p:cNvSpPr>
            <p:nvPr/>
          </p:nvSpPr>
          <p:spPr bwMode="auto">
            <a:xfrm>
              <a:off x="0"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50" name="Rectangle 118"/>
            <p:cNvSpPr>
              <a:spLocks/>
            </p:cNvSpPr>
            <p:nvPr/>
          </p:nvSpPr>
          <p:spPr bwMode="auto">
            <a:xfrm>
              <a:off x="204"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51" name="Rectangle 119"/>
            <p:cNvSpPr>
              <a:spLocks/>
            </p:cNvSpPr>
            <p:nvPr/>
          </p:nvSpPr>
          <p:spPr bwMode="auto">
            <a:xfrm>
              <a:off x="408"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52" name="Rectangle 120"/>
            <p:cNvSpPr>
              <a:spLocks/>
            </p:cNvSpPr>
            <p:nvPr/>
          </p:nvSpPr>
          <p:spPr bwMode="auto">
            <a:xfrm>
              <a:off x="612"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grpSp>
          <p:nvGrpSpPr>
            <p:cNvPr id="18553" name="Group 121"/>
            <p:cNvGrpSpPr>
              <a:grpSpLocks/>
            </p:cNvGrpSpPr>
            <p:nvPr/>
          </p:nvGrpSpPr>
          <p:grpSpPr bwMode="auto">
            <a:xfrm>
              <a:off x="0" y="408"/>
              <a:ext cx="204" cy="204"/>
              <a:chOff x="0" y="0"/>
              <a:chExt cx="204" cy="204"/>
            </a:xfrm>
          </p:grpSpPr>
          <p:sp>
            <p:nvSpPr>
              <p:cNvPr id="18554" name="Rectangle 122"/>
              <p:cNvSpPr>
                <a:spLocks/>
              </p:cNvSpPr>
              <p:nvPr/>
            </p:nvSpPr>
            <p:spPr bwMode="auto">
              <a:xfrm>
                <a:off x="0" y="0"/>
                <a:ext cx="204" cy="204"/>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55" name="Rectangle 123"/>
              <p:cNvSpPr>
                <a:spLocks/>
              </p:cNvSpPr>
              <p:nvPr/>
            </p:nvSpPr>
            <p:spPr bwMode="auto">
              <a:xfrm>
                <a:off x="2" y="6"/>
                <a:ext cx="20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Webdings" charset="0"/>
                    <a:ea typeface="ＭＳ Ｐゴシック" charset="0"/>
                    <a:cs typeface="Webdings" charset="0"/>
                    <a:sym typeface="Webdings" charset="0"/>
                  </a:rPr>
                  <a:t></a:t>
                </a:r>
              </a:p>
            </p:txBody>
          </p:sp>
        </p:grpSp>
        <p:sp>
          <p:nvSpPr>
            <p:cNvPr id="18556" name="Rectangle 124"/>
            <p:cNvSpPr>
              <a:spLocks/>
            </p:cNvSpPr>
            <p:nvPr/>
          </p:nvSpPr>
          <p:spPr bwMode="auto">
            <a:xfrm>
              <a:off x="408"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57" name="Rectangle 125"/>
            <p:cNvSpPr>
              <a:spLocks/>
            </p:cNvSpPr>
            <p:nvPr/>
          </p:nvSpPr>
          <p:spPr bwMode="auto">
            <a:xfrm>
              <a:off x="612"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58" name="Rectangle 126"/>
            <p:cNvSpPr>
              <a:spLocks/>
            </p:cNvSpPr>
            <p:nvPr/>
          </p:nvSpPr>
          <p:spPr bwMode="auto">
            <a:xfrm>
              <a:off x="408" y="408"/>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59" name="Rectangle 127"/>
            <p:cNvSpPr>
              <a:spLocks/>
            </p:cNvSpPr>
            <p:nvPr/>
          </p:nvSpPr>
          <p:spPr bwMode="auto">
            <a:xfrm>
              <a:off x="612" y="612"/>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grpSp>
          <p:nvGrpSpPr>
            <p:cNvPr id="18560" name="Group 128"/>
            <p:cNvGrpSpPr>
              <a:grpSpLocks/>
            </p:cNvGrpSpPr>
            <p:nvPr/>
          </p:nvGrpSpPr>
          <p:grpSpPr bwMode="auto">
            <a:xfrm>
              <a:off x="0" y="612"/>
              <a:ext cx="204" cy="204"/>
              <a:chOff x="0" y="0"/>
              <a:chExt cx="204" cy="204"/>
            </a:xfrm>
          </p:grpSpPr>
          <p:sp>
            <p:nvSpPr>
              <p:cNvPr id="18561" name="Rectangle 129"/>
              <p:cNvSpPr>
                <a:spLocks/>
              </p:cNvSpPr>
              <p:nvPr/>
            </p:nvSpPr>
            <p:spPr bwMode="auto">
              <a:xfrm>
                <a:off x="0" y="0"/>
                <a:ext cx="204" cy="204"/>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62" name="Rectangle 130"/>
              <p:cNvSpPr>
                <a:spLocks/>
              </p:cNvSpPr>
              <p:nvPr/>
            </p:nvSpPr>
            <p:spPr bwMode="auto">
              <a:xfrm>
                <a:off x="2" y="6"/>
                <a:ext cx="20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Webdings" charset="0"/>
                    <a:ea typeface="ＭＳ Ｐゴシック" charset="0"/>
                    <a:cs typeface="Webdings" charset="0"/>
                    <a:sym typeface="Webdings" charset="0"/>
                  </a:rPr>
                  <a:t></a:t>
                </a:r>
              </a:p>
            </p:txBody>
          </p:sp>
        </p:grpSp>
        <p:grpSp>
          <p:nvGrpSpPr>
            <p:cNvPr id="18563" name="Group 131"/>
            <p:cNvGrpSpPr>
              <a:grpSpLocks/>
            </p:cNvGrpSpPr>
            <p:nvPr/>
          </p:nvGrpSpPr>
          <p:grpSpPr bwMode="auto">
            <a:xfrm>
              <a:off x="204" y="612"/>
              <a:ext cx="204" cy="204"/>
              <a:chOff x="0" y="0"/>
              <a:chExt cx="204" cy="204"/>
            </a:xfrm>
          </p:grpSpPr>
          <p:sp>
            <p:nvSpPr>
              <p:cNvPr id="18564" name="Rectangle 132"/>
              <p:cNvSpPr>
                <a:spLocks/>
              </p:cNvSpPr>
              <p:nvPr/>
            </p:nvSpPr>
            <p:spPr bwMode="auto">
              <a:xfrm>
                <a:off x="0" y="0"/>
                <a:ext cx="204" cy="204"/>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65" name="Rectangle 133"/>
              <p:cNvSpPr>
                <a:spLocks/>
              </p:cNvSpPr>
              <p:nvPr/>
            </p:nvSpPr>
            <p:spPr bwMode="auto">
              <a:xfrm>
                <a:off x="2" y="6"/>
                <a:ext cx="20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Webdings" charset="0"/>
                    <a:ea typeface="ＭＳ Ｐゴシック" charset="0"/>
                    <a:cs typeface="Webdings" charset="0"/>
                    <a:sym typeface="Webdings" charset="0"/>
                  </a:rPr>
                  <a:t></a:t>
                </a:r>
              </a:p>
            </p:txBody>
          </p:sp>
        </p:grpSp>
        <p:sp>
          <p:nvSpPr>
            <p:cNvPr id="18566" name="Rectangle 134"/>
            <p:cNvSpPr>
              <a:spLocks/>
            </p:cNvSpPr>
            <p:nvPr/>
          </p:nvSpPr>
          <p:spPr bwMode="auto">
            <a:xfrm>
              <a:off x="612" y="408"/>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67" name="Rectangle 135"/>
            <p:cNvSpPr>
              <a:spLocks/>
            </p:cNvSpPr>
            <p:nvPr/>
          </p:nvSpPr>
          <p:spPr bwMode="auto">
            <a:xfrm>
              <a:off x="204"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68" name="Rectangle 136"/>
            <p:cNvSpPr>
              <a:spLocks/>
            </p:cNvSpPr>
            <p:nvPr/>
          </p:nvSpPr>
          <p:spPr bwMode="auto">
            <a:xfrm>
              <a:off x="0"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69" name="Rectangle 137"/>
            <p:cNvSpPr>
              <a:spLocks/>
            </p:cNvSpPr>
            <p:nvPr/>
          </p:nvSpPr>
          <p:spPr bwMode="auto">
            <a:xfrm>
              <a:off x="204" y="408"/>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70" name="AutoShape 138"/>
            <p:cNvSpPr>
              <a:spLocks/>
            </p:cNvSpPr>
            <p:nvPr/>
          </p:nvSpPr>
          <p:spPr bwMode="auto">
            <a:xfrm>
              <a:off x="224" y="428"/>
              <a:ext cx="164" cy="164"/>
            </a:xfrm>
            <a:prstGeom prst="roundRect">
              <a:avLst>
                <a:gd name="adj" fmla="val 16667"/>
              </a:avLst>
            </a:prstGeom>
            <a:solidFill>
              <a:srgbClr val="00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71" name="Rectangle 139"/>
            <p:cNvSpPr>
              <a:spLocks/>
            </p:cNvSpPr>
            <p:nvPr/>
          </p:nvSpPr>
          <p:spPr bwMode="auto">
            <a:xfrm>
              <a:off x="408" y="612"/>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72" name="AutoShape 140"/>
            <p:cNvSpPr>
              <a:spLocks/>
            </p:cNvSpPr>
            <p:nvPr/>
          </p:nvSpPr>
          <p:spPr bwMode="auto">
            <a:xfrm>
              <a:off x="428" y="632"/>
              <a:ext cx="164" cy="164"/>
            </a:xfrm>
            <a:prstGeom prst="roundRect">
              <a:avLst>
                <a:gd name="adj" fmla="val 16667"/>
              </a:avLst>
            </a:prstGeom>
            <a:solidFill>
              <a:srgbClr val="00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73" name="Rectangle 141"/>
            <p:cNvSpPr>
              <a:spLocks/>
            </p:cNvSpPr>
            <p:nvPr/>
          </p:nvSpPr>
          <p:spPr bwMode="auto">
            <a:xfrm>
              <a:off x="32" y="864"/>
              <a:ext cx="769"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1800">
                  <a:solidFill>
                    <a:schemeClr val="tx1"/>
                  </a:solidFill>
                  <a:ea typeface="ＭＳ Ｐゴシック" charset="0"/>
                  <a:cs typeface="Gill Sans" charset="0"/>
                </a:rPr>
                <a:t>Successful: 1</a:t>
              </a:r>
            </a:p>
            <a:p>
              <a:r>
                <a:rPr lang="en-US" sz="1800">
                  <a:solidFill>
                    <a:schemeClr val="tx1"/>
                  </a:solidFill>
                  <a:ea typeface="ＭＳ Ｐゴシック" charset="0"/>
                  <a:cs typeface="Gill Sans" charset="0"/>
                </a:rPr>
                <a:t>Fails: 1,2</a:t>
              </a:r>
            </a:p>
          </p:txBody>
        </p:sp>
      </p:grpSp>
      <p:grpSp>
        <p:nvGrpSpPr>
          <p:cNvPr id="18574" name="Group 142"/>
          <p:cNvGrpSpPr>
            <a:grpSpLocks/>
          </p:cNvGrpSpPr>
          <p:nvPr/>
        </p:nvGrpSpPr>
        <p:grpSpPr bwMode="auto">
          <a:xfrm>
            <a:off x="6629400" y="4267200"/>
            <a:ext cx="1449388" cy="1981200"/>
            <a:chOff x="0" y="0"/>
            <a:chExt cx="913" cy="1248"/>
          </a:xfrm>
        </p:grpSpPr>
        <p:sp>
          <p:nvSpPr>
            <p:cNvPr id="18575" name="Rectangle 143"/>
            <p:cNvSpPr>
              <a:spLocks/>
            </p:cNvSpPr>
            <p:nvPr/>
          </p:nvSpPr>
          <p:spPr bwMode="auto">
            <a:xfrm>
              <a:off x="0"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76" name="Rectangle 144"/>
            <p:cNvSpPr>
              <a:spLocks/>
            </p:cNvSpPr>
            <p:nvPr/>
          </p:nvSpPr>
          <p:spPr bwMode="auto">
            <a:xfrm>
              <a:off x="204"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77" name="Rectangle 145"/>
            <p:cNvSpPr>
              <a:spLocks/>
            </p:cNvSpPr>
            <p:nvPr/>
          </p:nvSpPr>
          <p:spPr bwMode="auto">
            <a:xfrm>
              <a:off x="408"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78" name="Rectangle 146"/>
            <p:cNvSpPr>
              <a:spLocks/>
            </p:cNvSpPr>
            <p:nvPr/>
          </p:nvSpPr>
          <p:spPr bwMode="auto">
            <a:xfrm>
              <a:off x="612" y="0"/>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grpSp>
          <p:nvGrpSpPr>
            <p:cNvPr id="18579" name="Group 147"/>
            <p:cNvGrpSpPr>
              <a:grpSpLocks/>
            </p:cNvGrpSpPr>
            <p:nvPr/>
          </p:nvGrpSpPr>
          <p:grpSpPr bwMode="auto">
            <a:xfrm>
              <a:off x="0" y="408"/>
              <a:ext cx="204" cy="204"/>
              <a:chOff x="0" y="0"/>
              <a:chExt cx="204" cy="204"/>
            </a:xfrm>
          </p:grpSpPr>
          <p:sp>
            <p:nvSpPr>
              <p:cNvPr id="18580" name="Rectangle 148"/>
              <p:cNvSpPr>
                <a:spLocks/>
              </p:cNvSpPr>
              <p:nvPr/>
            </p:nvSpPr>
            <p:spPr bwMode="auto">
              <a:xfrm>
                <a:off x="0" y="0"/>
                <a:ext cx="204" cy="204"/>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81" name="Rectangle 149"/>
              <p:cNvSpPr>
                <a:spLocks/>
              </p:cNvSpPr>
              <p:nvPr/>
            </p:nvSpPr>
            <p:spPr bwMode="auto">
              <a:xfrm>
                <a:off x="2" y="6"/>
                <a:ext cx="20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Webdings" charset="0"/>
                    <a:ea typeface="ＭＳ Ｐゴシック" charset="0"/>
                    <a:cs typeface="Webdings" charset="0"/>
                    <a:sym typeface="Webdings" charset="0"/>
                  </a:rPr>
                  <a:t></a:t>
                </a:r>
              </a:p>
            </p:txBody>
          </p:sp>
        </p:grpSp>
        <p:sp>
          <p:nvSpPr>
            <p:cNvPr id="18582" name="Rectangle 150"/>
            <p:cNvSpPr>
              <a:spLocks/>
            </p:cNvSpPr>
            <p:nvPr/>
          </p:nvSpPr>
          <p:spPr bwMode="auto">
            <a:xfrm>
              <a:off x="408"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83" name="Rectangle 151"/>
            <p:cNvSpPr>
              <a:spLocks/>
            </p:cNvSpPr>
            <p:nvPr/>
          </p:nvSpPr>
          <p:spPr bwMode="auto">
            <a:xfrm>
              <a:off x="612"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84" name="Rectangle 152"/>
            <p:cNvSpPr>
              <a:spLocks/>
            </p:cNvSpPr>
            <p:nvPr/>
          </p:nvSpPr>
          <p:spPr bwMode="auto">
            <a:xfrm>
              <a:off x="408" y="408"/>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85" name="Rectangle 153"/>
            <p:cNvSpPr>
              <a:spLocks/>
            </p:cNvSpPr>
            <p:nvPr/>
          </p:nvSpPr>
          <p:spPr bwMode="auto">
            <a:xfrm>
              <a:off x="612" y="612"/>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grpSp>
          <p:nvGrpSpPr>
            <p:cNvPr id="18586" name="Group 154"/>
            <p:cNvGrpSpPr>
              <a:grpSpLocks/>
            </p:cNvGrpSpPr>
            <p:nvPr/>
          </p:nvGrpSpPr>
          <p:grpSpPr bwMode="auto">
            <a:xfrm>
              <a:off x="0" y="612"/>
              <a:ext cx="204" cy="204"/>
              <a:chOff x="0" y="0"/>
              <a:chExt cx="204" cy="204"/>
            </a:xfrm>
          </p:grpSpPr>
          <p:sp>
            <p:nvSpPr>
              <p:cNvPr id="18587" name="Rectangle 155"/>
              <p:cNvSpPr>
                <a:spLocks/>
              </p:cNvSpPr>
              <p:nvPr/>
            </p:nvSpPr>
            <p:spPr bwMode="auto">
              <a:xfrm>
                <a:off x="0" y="0"/>
                <a:ext cx="204" cy="204"/>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88" name="Rectangle 156"/>
              <p:cNvSpPr>
                <a:spLocks/>
              </p:cNvSpPr>
              <p:nvPr/>
            </p:nvSpPr>
            <p:spPr bwMode="auto">
              <a:xfrm>
                <a:off x="2" y="6"/>
                <a:ext cx="20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Webdings" charset="0"/>
                    <a:ea typeface="ＭＳ Ｐゴシック" charset="0"/>
                    <a:cs typeface="Webdings" charset="0"/>
                    <a:sym typeface="Webdings" charset="0"/>
                  </a:rPr>
                  <a:t></a:t>
                </a:r>
              </a:p>
            </p:txBody>
          </p:sp>
        </p:grpSp>
        <p:grpSp>
          <p:nvGrpSpPr>
            <p:cNvPr id="18589" name="Group 157"/>
            <p:cNvGrpSpPr>
              <a:grpSpLocks/>
            </p:cNvGrpSpPr>
            <p:nvPr/>
          </p:nvGrpSpPr>
          <p:grpSpPr bwMode="auto">
            <a:xfrm>
              <a:off x="204" y="612"/>
              <a:ext cx="204" cy="204"/>
              <a:chOff x="0" y="0"/>
              <a:chExt cx="204" cy="204"/>
            </a:xfrm>
          </p:grpSpPr>
          <p:sp>
            <p:nvSpPr>
              <p:cNvPr id="18590" name="Rectangle 158"/>
              <p:cNvSpPr>
                <a:spLocks/>
              </p:cNvSpPr>
              <p:nvPr/>
            </p:nvSpPr>
            <p:spPr bwMode="auto">
              <a:xfrm>
                <a:off x="0" y="0"/>
                <a:ext cx="204" cy="204"/>
              </a:xfrm>
              <a:prstGeom prst="rect">
                <a:avLst/>
              </a:prstGeom>
              <a:solidFill>
                <a:srgbClr val="FFCC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91" name="Rectangle 159"/>
              <p:cNvSpPr>
                <a:spLocks/>
              </p:cNvSpPr>
              <p:nvPr/>
            </p:nvSpPr>
            <p:spPr bwMode="auto">
              <a:xfrm>
                <a:off x="2" y="6"/>
                <a:ext cx="20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800">
                    <a:solidFill>
                      <a:schemeClr val="tx1"/>
                    </a:solidFill>
                    <a:latin typeface="Webdings" charset="0"/>
                    <a:ea typeface="ＭＳ Ｐゴシック" charset="0"/>
                    <a:cs typeface="Webdings" charset="0"/>
                    <a:sym typeface="Webdings" charset="0"/>
                  </a:rPr>
                  <a:t></a:t>
                </a:r>
              </a:p>
            </p:txBody>
          </p:sp>
        </p:grpSp>
        <p:sp>
          <p:nvSpPr>
            <p:cNvPr id="18592" name="Rectangle 160"/>
            <p:cNvSpPr>
              <a:spLocks/>
            </p:cNvSpPr>
            <p:nvPr/>
          </p:nvSpPr>
          <p:spPr bwMode="auto">
            <a:xfrm>
              <a:off x="612" y="408"/>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93" name="Rectangle 161"/>
            <p:cNvSpPr>
              <a:spLocks/>
            </p:cNvSpPr>
            <p:nvPr/>
          </p:nvSpPr>
          <p:spPr bwMode="auto">
            <a:xfrm>
              <a:off x="204"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94" name="Rectangle 162"/>
            <p:cNvSpPr>
              <a:spLocks/>
            </p:cNvSpPr>
            <p:nvPr/>
          </p:nvSpPr>
          <p:spPr bwMode="auto">
            <a:xfrm>
              <a:off x="0" y="204"/>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95" name="Rectangle 163"/>
            <p:cNvSpPr>
              <a:spLocks/>
            </p:cNvSpPr>
            <p:nvPr/>
          </p:nvSpPr>
          <p:spPr bwMode="auto">
            <a:xfrm>
              <a:off x="204" y="408"/>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96" name="AutoShape 164"/>
            <p:cNvSpPr>
              <a:spLocks/>
            </p:cNvSpPr>
            <p:nvPr/>
          </p:nvSpPr>
          <p:spPr bwMode="auto">
            <a:xfrm>
              <a:off x="224" y="428"/>
              <a:ext cx="164" cy="164"/>
            </a:xfrm>
            <a:prstGeom prst="roundRect">
              <a:avLst>
                <a:gd name="adj" fmla="val 16667"/>
              </a:avLst>
            </a:prstGeom>
            <a:solidFill>
              <a:srgbClr val="00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97" name="Rectangle 165"/>
            <p:cNvSpPr>
              <a:spLocks/>
            </p:cNvSpPr>
            <p:nvPr/>
          </p:nvSpPr>
          <p:spPr bwMode="auto">
            <a:xfrm>
              <a:off x="408" y="612"/>
              <a:ext cx="204" cy="204"/>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18598" name="Rectangle 166"/>
            <p:cNvSpPr>
              <a:spLocks/>
            </p:cNvSpPr>
            <p:nvPr/>
          </p:nvSpPr>
          <p:spPr bwMode="auto">
            <a:xfrm>
              <a:off x="40" y="864"/>
              <a:ext cx="873"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1800">
                  <a:solidFill>
                    <a:schemeClr val="tx1"/>
                  </a:solidFill>
                  <a:ea typeface="ＭＳ Ｐゴシック" charset="0"/>
                  <a:cs typeface="Gill Sans" charset="0"/>
                </a:rPr>
                <a:t>Successful: 1,3</a:t>
              </a:r>
            </a:p>
            <a:p>
              <a:r>
                <a:rPr lang="en-US" sz="1800">
                  <a:solidFill>
                    <a:schemeClr val="tx1"/>
                  </a:solidFill>
                  <a:ea typeface="ＭＳ Ｐゴシック" charset="0"/>
                  <a:cs typeface="Gill Sans" charset="0"/>
                </a:rPr>
                <a:t>Fails: 2</a:t>
              </a:r>
            </a:p>
          </p:txBody>
        </p:sp>
      </p:grpSp>
      <p:sp>
        <p:nvSpPr>
          <p:cNvPr id="18599" name="Rectangle 167"/>
          <p:cNvSpPr>
            <a:spLocks/>
          </p:cNvSpPr>
          <p:nvPr/>
        </p:nvSpPr>
        <p:spPr bwMode="auto">
          <a:xfrm>
            <a:off x="-279400" y="64897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Uncertainty</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846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1849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1852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1854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499"/>
                                          </p:stCondLst>
                                        </p:cTn>
                                        <p:tgtEl>
                                          <p:spTgt spid="185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ext Box 1"/>
          <p:cNvSpPr txBox="1">
            <a:spLocks noChangeArrowheads="1"/>
          </p:cNvSpPr>
          <p:nvPr/>
        </p:nvSpPr>
        <p:spPr bwMode="auto">
          <a:xfrm>
            <a:off x="8763000" y="65024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052B2D35-931A-1345-AFBB-9DDCA02D297E}" type="slidenum">
              <a:rPr lang="en-US">
                <a:cs typeface="Gill Sans" charset="0"/>
              </a:rPr>
              <a:pPr algn="ctr"/>
              <a:t>40</a:t>
            </a:fld>
            <a:endParaRPr lang="en-US">
              <a:cs typeface="Gill Sans" charset="0"/>
            </a:endParaRPr>
          </a:p>
        </p:txBody>
      </p:sp>
      <p:sp>
        <p:nvSpPr>
          <p:cNvPr id="68610" name="Rectangle 2"/>
          <p:cNvSpPr>
            <a:spLocks noChangeArrowheads="1"/>
          </p:cNvSpPr>
          <p:nvPr>
            <p:ph type="title"/>
          </p:nvPr>
        </p:nvSpPr>
        <p:spPr>
          <a:xfrm>
            <a:off x="762000" y="-393700"/>
            <a:ext cx="7366000" cy="1714500"/>
          </a:xfrm>
          <a:ln/>
        </p:spPr>
        <p:txBody>
          <a:bodyPr/>
          <a:lstStyle/>
          <a:p>
            <a:r>
              <a:rPr lang="en-US" sz="4400"/>
              <a:t>Specifying the Probability Model</a:t>
            </a:r>
          </a:p>
        </p:txBody>
      </p:sp>
      <p:pic>
        <p:nvPicPr>
          <p:cNvPr id="686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 y="1422400"/>
            <a:ext cx="9055100" cy="434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68612" name="Rectangle 4"/>
          <p:cNvSpPr>
            <a:spLocks/>
          </p:cNvSpPr>
          <p:nvPr/>
        </p:nvSpPr>
        <p:spPr bwMode="auto">
          <a:xfrm>
            <a:off x="114300" y="64770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r>
              <a:rPr lang="en-US" sz="1400">
                <a:solidFill>
                  <a:schemeClr val="tx1"/>
                </a:solidFill>
                <a:ea typeface="ＭＳ Ｐゴシック" charset="0"/>
                <a:cs typeface="Gill Sans" charset="0"/>
              </a:rPr>
              <a:t>Wumpus World</a:t>
            </a:r>
          </a:p>
        </p:txBody>
      </p:sp>
    </p:spTree>
  </p:cSld>
  <p:clrMapOvr>
    <a:masterClrMapping/>
  </p:clrMapOvr>
  <p:transition xmlns:p14="http://schemas.microsoft.com/office/powerpoint/2010/mai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ext Box 1"/>
          <p:cNvSpPr txBox="1">
            <a:spLocks noChangeArrowheads="1"/>
          </p:cNvSpPr>
          <p:nvPr/>
        </p:nvSpPr>
        <p:spPr bwMode="auto">
          <a:xfrm>
            <a:off x="8763000" y="65024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5287F7C5-49E9-0747-8E31-E95DA1E2EA92}" type="slidenum">
              <a:rPr lang="en-US">
                <a:cs typeface="Gill Sans" charset="0"/>
              </a:rPr>
              <a:pPr algn="ctr"/>
              <a:t>41</a:t>
            </a:fld>
            <a:endParaRPr lang="en-US">
              <a:cs typeface="Gill Sans" charset="0"/>
            </a:endParaRPr>
          </a:p>
        </p:txBody>
      </p:sp>
      <p:sp>
        <p:nvSpPr>
          <p:cNvPr id="69634" name="Rectangle 2"/>
          <p:cNvSpPr>
            <a:spLocks noChangeArrowheads="1"/>
          </p:cNvSpPr>
          <p:nvPr>
            <p:ph type="title"/>
          </p:nvPr>
        </p:nvSpPr>
        <p:spPr>
          <a:xfrm>
            <a:off x="762000" y="-393700"/>
            <a:ext cx="7366000" cy="1714500"/>
          </a:xfrm>
          <a:ln/>
        </p:spPr>
        <p:txBody>
          <a:bodyPr/>
          <a:lstStyle/>
          <a:p>
            <a:r>
              <a:rPr lang="en-US" sz="4400"/>
              <a:t>Observations and Query</a:t>
            </a:r>
          </a:p>
        </p:txBody>
      </p:sp>
      <p:sp>
        <p:nvSpPr>
          <p:cNvPr id="69635" name="Rectangle 3"/>
          <p:cNvSpPr>
            <a:spLocks/>
          </p:cNvSpPr>
          <p:nvPr/>
        </p:nvSpPr>
        <p:spPr bwMode="auto">
          <a:xfrm>
            <a:off x="114300" y="64770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r>
              <a:rPr lang="en-US" sz="1400">
                <a:solidFill>
                  <a:schemeClr val="tx1"/>
                </a:solidFill>
                <a:ea typeface="ＭＳ Ｐゴシック" charset="0"/>
                <a:cs typeface="Gill Sans" charset="0"/>
              </a:rPr>
              <a:t>Wumpus World</a:t>
            </a:r>
          </a:p>
        </p:txBody>
      </p:sp>
      <p:pic>
        <p:nvPicPr>
          <p:cNvPr id="696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 y="1320800"/>
            <a:ext cx="9245600" cy="485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cSld>
  <p:clrMapOvr>
    <a:masterClrMapping/>
  </p:clrMapOvr>
  <p:transition xmlns:p14="http://schemas.microsoft.com/office/powerpoint/2010/mai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ext Box 1"/>
          <p:cNvSpPr txBox="1">
            <a:spLocks noChangeArrowheads="1"/>
          </p:cNvSpPr>
          <p:nvPr/>
        </p:nvSpPr>
        <p:spPr bwMode="auto">
          <a:xfrm>
            <a:off x="8763000" y="65024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E2DA4629-3471-8344-93A5-19AB17167B8B}" type="slidenum">
              <a:rPr lang="en-US">
                <a:cs typeface="Gill Sans" charset="0"/>
              </a:rPr>
              <a:pPr algn="ctr"/>
              <a:t>42</a:t>
            </a:fld>
            <a:endParaRPr lang="en-US">
              <a:cs typeface="Gill Sans" charset="0"/>
            </a:endParaRPr>
          </a:p>
        </p:txBody>
      </p:sp>
      <p:sp>
        <p:nvSpPr>
          <p:cNvPr id="71682" name="Rectangle 2"/>
          <p:cNvSpPr>
            <a:spLocks noChangeArrowheads="1"/>
          </p:cNvSpPr>
          <p:nvPr>
            <p:ph type="title"/>
          </p:nvPr>
        </p:nvSpPr>
        <p:spPr>
          <a:xfrm>
            <a:off x="762000" y="-393700"/>
            <a:ext cx="7366000" cy="1714500"/>
          </a:xfrm>
          <a:ln/>
        </p:spPr>
        <p:txBody>
          <a:bodyPr/>
          <a:lstStyle/>
          <a:p>
            <a:r>
              <a:rPr lang="en-US" sz="4400"/>
              <a:t>Using conditional independence</a:t>
            </a:r>
          </a:p>
        </p:txBody>
      </p:sp>
      <p:sp>
        <p:nvSpPr>
          <p:cNvPr id="71683" name="Rectangle 3"/>
          <p:cNvSpPr>
            <a:spLocks/>
          </p:cNvSpPr>
          <p:nvPr/>
        </p:nvSpPr>
        <p:spPr bwMode="auto">
          <a:xfrm>
            <a:off x="114300" y="64770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r>
              <a:rPr lang="en-US" sz="1400">
                <a:solidFill>
                  <a:schemeClr val="tx1"/>
                </a:solidFill>
                <a:ea typeface="ＭＳ Ｐゴシック" charset="0"/>
                <a:cs typeface="Gill Sans" charset="0"/>
              </a:rPr>
              <a:t>Wumpus World</a:t>
            </a:r>
          </a:p>
        </p:txBody>
      </p:sp>
      <p:pic>
        <p:nvPicPr>
          <p:cNvPr id="7168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200" y="1041400"/>
            <a:ext cx="8559800" cy="530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cSld>
  <p:clrMapOvr>
    <a:masterClrMapping/>
  </p:clrMapOvr>
  <p:transition xmlns:p14="http://schemas.microsoft.com/office/powerpoint/2010/mai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ext Box 1"/>
          <p:cNvSpPr txBox="1">
            <a:spLocks noChangeArrowheads="1"/>
          </p:cNvSpPr>
          <p:nvPr/>
        </p:nvSpPr>
        <p:spPr bwMode="auto">
          <a:xfrm>
            <a:off x="8763000" y="65024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A39180CA-71CF-E146-96C5-421AA660162F}" type="slidenum">
              <a:rPr lang="en-US">
                <a:cs typeface="Gill Sans" charset="0"/>
              </a:rPr>
              <a:pPr algn="ctr"/>
              <a:t>43</a:t>
            </a:fld>
            <a:endParaRPr lang="en-US">
              <a:cs typeface="Gill Sans" charset="0"/>
            </a:endParaRPr>
          </a:p>
        </p:txBody>
      </p:sp>
      <p:sp>
        <p:nvSpPr>
          <p:cNvPr id="72706" name="Rectangle 2"/>
          <p:cNvSpPr>
            <a:spLocks noChangeArrowheads="1"/>
          </p:cNvSpPr>
          <p:nvPr>
            <p:ph type="title"/>
          </p:nvPr>
        </p:nvSpPr>
        <p:spPr>
          <a:xfrm>
            <a:off x="762000" y="-393700"/>
            <a:ext cx="7366000" cy="1714500"/>
          </a:xfrm>
          <a:ln/>
        </p:spPr>
        <p:txBody>
          <a:bodyPr/>
          <a:lstStyle/>
          <a:p>
            <a:r>
              <a:rPr lang="en-US" sz="4000"/>
              <a:t>Using conditional independence (2)</a:t>
            </a:r>
          </a:p>
        </p:txBody>
      </p:sp>
      <p:sp>
        <p:nvSpPr>
          <p:cNvPr id="72707" name="Rectangle 3"/>
          <p:cNvSpPr>
            <a:spLocks/>
          </p:cNvSpPr>
          <p:nvPr/>
        </p:nvSpPr>
        <p:spPr bwMode="auto">
          <a:xfrm>
            <a:off x="114300" y="64770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r>
              <a:rPr lang="en-US" sz="1400">
                <a:solidFill>
                  <a:schemeClr val="tx1"/>
                </a:solidFill>
                <a:ea typeface="ＭＳ Ｐゴシック" charset="0"/>
                <a:cs typeface="Gill Sans" charset="0"/>
              </a:rPr>
              <a:t>Wumpus World</a:t>
            </a:r>
          </a:p>
        </p:txBody>
      </p:sp>
      <p:pic>
        <p:nvPicPr>
          <p:cNvPr id="727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 y="1320800"/>
            <a:ext cx="9410700" cy="455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cSld>
  <p:clrMapOvr>
    <a:masterClrMapping/>
  </p:clrMapOvr>
  <p:transition xmlns:p14="http://schemas.microsoft.com/office/powerpoint/2010/mai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ext Box 1"/>
          <p:cNvSpPr txBox="1">
            <a:spLocks noChangeArrowheads="1"/>
          </p:cNvSpPr>
          <p:nvPr/>
        </p:nvSpPr>
        <p:spPr bwMode="auto">
          <a:xfrm>
            <a:off x="8763000" y="65024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049C2733-DDA6-2F46-98AB-0AD60EB02FFE}" type="slidenum">
              <a:rPr lang="en-US">
                <a:cs typeface="Gill Sans" charset="0"/>
              </a:rPr>
              <a:pPr algn="ctr"/>
              <a:t>44</a:t>
            </a:fld>
            <a:endParaRPr lang="en-US">
              <a:cs typeface="Gill Sans" charset="0"/>
            </a:endParaRPr>
          </a:p>
        </p:txBody>
      </p:sp>
      <p:sp>
        <p:nvSpPr>
          <p:cNvPr id="74754" name="Rectangle 2"/>
          <p:cNvSpPr>
            <a:spLocks noChangeArrowheads="1"/>
          </p:cNvSpPr>
          <p:nvPr>
            <p:ph type="title"/>
          </p:nvPr>
        </p:nvSpPr>
        <p:spPr>
          <a:xfrm>
            <a:off x="762000" y="-393700"/>
            <a:ext cx="7366000" cy="1714500"/>
          </a:xfrm>
          <a:ln/>
        </p:spPr>
        <p:txBody>
          <a:bodyPr/>
          <a:lstStyle/>
          <a:p>
            <a:r>
              <a:rPr lang="en-US" sz="4000"/>
              <a:t>Using conditional independence (3)</a:t>
            </a:r>
          </a:p>
        </p:txBody>
      </p:sp>
      <p:sp>
        <p:nvSpPr>
          <p:cNvPr id="74755" name="Rectangle 3"/>
          <p:cNvSpPr>
            <a:spLocks/>
          </p:cNvSpPr>
          <p:nvPr/>
        </p:nvSpPr>
        <p:spPr bwMode="auto">
          <a:xfrm>
            <a:off x="114300" y="64770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l"/>
            <a:r>
              <a:rPr lang="en-US" sz="1400">
                <a:solidFill>
                  <a:schemeClr val="tx1"/>
                </a:solidFill>
                <a:ea typeface="ＭＳ Ｐゴシック" charset="0"/>
                <a:cs typeface="Gill Sans" charset="0"/>
              </a:rPr>
              <a:t>Wumpus World</a:t>
            </a:r>
          </a:p>
        </p:txBody>
      </p:sp>
      <p:pic>
        <p:nvPicPr>
          <p:cNvPr id="7475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1041400"/>
            <a:ext cx="8763000" cy="491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cSld>
  <p:clrMapOvr>
    <a:masterClrMapping/>
  </p:clrMapOvr>
  <p:transition xmlns:p14="http://schemas.microsoft.com/office/powerpoint/2010/mai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ext Box 1"/>
          <p:cNvSpPr txBox="1">
            <a:spLocks noChangeArrowheads="1"/>
          </p:cNvSpPr>
          <p:nvPr/>
        </p:nvSpPr>
        <p:spPr bwMode="auto">
          <a:xfrm>
            <a:off x="4445000" y="65278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1FA3D930-E5FF-2144-890B-E10C7D36E3AE}" type="slidenum">
              <a:rPr lang="en-US">
                <a:cs typeface="Gill Sans" charset="0"/>
              </a:rPr>
              <a:pPr algn="ctr"/>
              <a:t>45</a:t>
            </a:fld>
            <a:endParaRPr lang="en-US">
              <a:cs typeface="Gill Sans" charset="0"/>
            </a:endParaRPr>
          </a:p>
        </p:txBody>
      </p:sp>
      <p:sp>
        <p:nvSpPr>
          <p:cNvPr id="76802" name="Rectangle 2"/>
          <p:cNvSpPr>
            <a:spLocks noChangeArrowheads="1"/>
          </p:cNvSpPr>
          <p:nvPr>
            <p:ph type="title"/>
          </p:nvPr>
        </p:nvSpPr>
        <p:spPr>
          <a:xfrm>
            <a:off x="889000" y="12700"/>
            <a:ext cx="7366000" cy="863600"/>
          </a:xfrm>
          <a:ln/>
        </p:spPr>
        <p:txBody>
          <a:bodyPr/>
          <a:lstStyle/>
          <a:p>
            <a:r>
              <a:rPr lang="en-US"/>
              <a:t>Summary</a:t>
            </a:r>
          </a:p>
        </p:txBody>
      </p:sp>
      <p:sp>
        <p:nvSpPr>
          <p:cNvPr id="76803" name="Rectangle 3"/>
          <p:cNvSpPr>
            <a:spLocks noChangeArrowheads="1"/>
          </p:cNvSpPr>
          <p:nvPr>
            <p:ph type="body" idx="1"/>
          </p:nvPr>
        </p:nvSpPr>
        <p:spPr>
          <a:xfrm>
            <a:off x="127000" y="1257300"/>
            <a:ext cx="8877300" cy="5054600"/>
          </a:xfrm>
          <a:ln/>
        </p:spPr>
        <p:txBody>
          <a:bodyPr/>
          <a:lstStyle/>
          <a:p>
            <a:pPr marL="698500"/>
            <a:r>
              <a:rPr lang="en-US" sz="2400"/>
              <a:t>Probability is a rigorous formalism for uncertain knowledge.</a:t>
            </a:r>
          </a:p>
          <a:p>
            <a:pPr marL="1041400" lvl="1"/>
            <a:r>
              <a:rPr lang="en-US" sz="2000"/>
              <a:t>Uncertainty arises because of both laziness and ignorance. It is inescapable in complex, dynamic, or inaccessible worlds.</a:t>
            </a:r>
          </a:p>
          <a:p>
            <a:pPr marL="1041400" lvl="1"/>
            <a:r>
              <a:rPr lang="en-US" sz="2000"/>
              <a:t>Uncertainty means that many of the simplifications that are possible with deductive inference are no longer valid.</a:t>
            </a:r>
          </a:p>
          <a:p>
            <a:pPr marL="1041400" lvl="1"/>
            <a:r>
              <a:rPr lang="en-US" sz="2000"/>
              <a:t>Probabilities express the agent</a:t>
            </a:r>
            <a:r>
              <a:rPr lang="ja-JP" altLang="en-US" sz="2000">
                <a:latin typeface="Arial"/>
              </a:rPr>
              <a:t>’</a:t>
            </a:r>
            <a:r>
              <a:rPr lang="en-US" sz="2000"/>
              <a:t>s inability to reach a definite decision regarding the truth of a sentence, and summarize the agent</a:t>
            </a:r>
            <a:r>
              <a:rPr lang="ja-JP" altLang="en-US" sz="2000">
                <a:latin typeface="Arial"/>
              </a:rPr>
              <a:t>’</a:t>
            </a:r>
            <a:r>
              <a:rPr lang="en-US" sz="2000"/>
              <a:t>s beliefs.</a:t>
            </a:r>
          </a:p>
          <a:p>
            <a:pPr marL="1041400" lvl="1"/>
            <a:r>
              <a:rPr lang="en-US" sz="2000"/>
              <a:t>Basic probability statements include </a:t>
            </a:r>
            <a:r>
              <a:rPr lang="en-US" sz="2000" b="1"/>
              <a:t>prior</a:t>
            </a:r>
            <a:r>
              <a:rPr lang="en-US" sz="2000"/>
              <a:t> </a:t>
            </a:r>
            <a:r>
              <a:rPr lang="en-US" sz="2000" b="1"/>
              <a:t>probabilities</a:t>
            </a:r>
            <a:r>
              <a:rPr lang="en-US" sz="2000"/>
              <a:t> and </a:t>
            </a:r>
            <a:r>
              <a:rPr lang="en-US" sz="2000" b="1"/>
              <a:t>conditional</a:t>
            </a:r>
            <a:r>
              <a:rPr lang="en-US" sz="2000"/>
              <a:t> </a:t>
            </a:r>
            <a:r>
              <a:rPr lang="en-US" sz="2000" b="1"/>
              <a:t>probabilities</a:t>
            </a:r>
            <a:r>
              <a:rPr lang="en-US" sz="2000"/>
              <a:t> over simple and complex propositions.</a:t>
            </a:r>
          </a:p>
          <a:p>
            <a:pPr marL="1041400" lvl="1"/>
            <a:r>
              <a:rPr lang="en-US" sz="2000"/>
              <a:t>The </a:t>
            </a:r>
            <a:r>
              <a:rPr lang="en-US" sz="2000" b="1"/>
              <a:t>full joint distribution </a:t>
            </a:r>
            <a:r>
              <a:rPr lang="en-US" sz="2000"/>
              <a:t>specifies the probability of each complete assignment of values to random variables. It is usually too large to create or use in its explicit form.</a:t>
            </a:r>
          </a:p>
        </p:txBody>
      </p:sp>
    </p:spTree>
  </p:cSld>
  <p:clrMapOvr>
    <a:masterClrMapping/>
  </p:clrMapOvr>
  <p:transition xmlns:p14="http://schemas.microsoft.com/office/powerpoint/2010/mai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ext Box 1"/>
          <p:cNvSpPr txBox="1">
            <a:spLocks noChangeArrowheads="1"/>
          </p:cNvSpPr>
          <p:nvPr/>
        </p:nvSpPr>
        <p:spPr bwMode="auto">
          <a:xfrm>
            <a:off x="8877300" y="65786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6773C48D-8B98-7647-8252-BBC94C27E109}" type="slidenum">
              <a:rPr lang="en-US">
                <a:cs typeface="Gill Sans" charset="0"/>
              </a:rPr>
              <a:pPr algn="ctr"/>
              <a:t>46</a:t>
            </a:fld>
            <a:endParaRPr lang="en-US">
              <a:cs typeface="Gill Sans" charset="0"/>
            </a:endParaRPr>
          </a:p>
        </p:txBody>
      </p:sp>
      <p:sp>
        <p:nvSpPr>
          <p:cNvPr id="77826" name="Rectangle 2"/>
          <p:cNvSpPr>
            <a:spLocks noChangeArrowheads="1"/>
          </p:cNvSpPr>
          <p:nvPr>
            <p:ph type="title"/>
          </p:nvPr>
        </p:nvSpPr>
        <p:spPr>
          <a:xfrm>
            <a:off x="889000" y="12700"/>
            <a:ext cx="7366000" cy="863600"/>
          </a:xfrm>
          <a:ln/>
        </p:spPr>
        <p:txBody>
          <a:bodyPr/>
          <a:lstStyle/>
          <a:p>
            <a:r>
              <a:rPr lang="en-US"/>
              <a:t>Summary (2)</a:t>
            </a:r>
          </a:p>
        </p:txBody>
      </p:sp>
      <p:sp>
        <p:nvSpPr>
          <p:cNvPr id="77827" name="Rectangle 3"/>
          <p:cNvSpPr>
            <a:spLocks noChangeArrowheads="1"/>
          </p:cNvSpPr>
          <p:nvPr>
            <p:ph type="body" idx="1"/>
          </p:nvPr>
        </p:nvSpPr>
        <p:spPr>
          <a:xfrm>
            <a:off x="127000" y="952500"/>
            <a:ext cx="8877300" cy="5753100"/>
          </a:xfrm>
          <a:ln/>
        </p:spPr>
        <p:txBody>
          <a:bodyPr/>
          <a:lstStyle/>
          <a:p>
            <a:pPr marL="1041400" lvl="1"/>
            <a:r>
              <a:rPr lang="en-US" sz="2000"/>
              <a:t>The axioms of probability constrain the possible assignments of probabilities to propositions. An agent that violates the axioms will behave irrationally in some circumstances.</a:t>
            </a:r>
          </a:p>
          <a:p>
            <a:pPr marL="1041400" lvl="1"/>
            <a:r>
              <a:rPr lang="en-US" sz="2000"/>
              <a:t> When the full joint distribution is available, it can be used to answer queries simply by adding up entries for the atomic events corresponding to the query propositions.</a:t>
            </a:r>
          </a:p>
          <a:p>
            <a:pPr marL="1041400" lvl="1"/>
            <a:r>
              <a:rPr lang="en-US" sz="2000" b="1"/>
              <a:t>Absolute independence</a:t>
            </a:r>
            <a:r>
              <a:rPr lang="en-US" sz="2000"/>
              <a:t> between subsets of random variables may allow the full joint to be factored into smaller joint distributions. This may greatly reduce complexity but seldom occurs in practice.</a:t>
            </a:r>
          </a:p>
          <a:p>
            <a:pPr marL="1041400" lvl="1"/>
            <a:r>
              <a:rPr lang="en-US" sz="2000" b="1"/>
              <a:t>Bayes</a:t>
            </a:r>
            <a:r>
              <a:rPr lang="ja-JP" altLang="en-US" sz="2000" b="1">
                <a:latin typeface="Arial"/>
              </a:rPr>
              <a:t>’</a:t>
            </a:r>
            <a:r>
              <a:rPr lang="en-US" sz="2000" b="1"/>
              <a:t> rule</a:t>
            </a:r>
            <a:r>
              <a:rPr lang="en-US" sz="2000"/>
              <a:t> allows unknown probabilities to be computed from known conditional probabilities, usually in the causal direction. Applying Bayes</a:t>
            </a:r>
            <a:r>
              <a:rPr lang="ja-JP" altLang="en-US" sz="2000">
                <a:latin typeface="Arial"/>
              </a:rPr>
              <a:t>’</a:t>
            </a:r>
            <a:r>
              <a:rPr lang="en-US" sz="2000"/>
              <a:t> rule with many pieces of evidence may in general run into the same scaling problems as the full joint distribution.</a:t>
            </a:r>
          </a:p>
        </p:txBody>
      </p:sp>
    </p:spTree>
  </p:cSld>
  <p:clrMapOvr>
    <a:masterClrMapping/>
  </p:clrMapOvr>
  <p:transition xmlns:p14="http://schemas.microsoft.com/office/powerpoint/2010/mai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ext Box 1"/>
          <p:cNvSpPr txBox="1">
            <a:spLocks noChangeArrowheads="1"/>
          </p:cNvSpPr>
          <p:nvPr/>
        </p:nvSpPr>
        <p:spPr bwMode="auto">
          <a:xfrm>
            <a:off x="8877300" y="6578600"/>
            <a:ext cx="2413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2EF680F2-B1A9-7F43-B0DD-C10E0D13DAAE}" type="slidenum">
              <a:rPr lang="en-US">
                <a:cs typeface="Gill Sans" charset="0"/>
              </a:rPr>
              <a:pPr algn="ctr"/>
              <a:t>47</a:t>
            </a:fld>
            <a:endParaRPr lang="en-US">
              <a:cs typeface="Gill Sans" charset="0"/>
            </a:endParaRPr>
          </a:p>
        </p:txBody>
      </p:sp>
      <p:sp>
        <p:nvSpPr>
          <p:cNvPr id="78850" name="Rectangle 2"/>
          <p:cNvSpPr>
            <a:spLocks noChangeArrowheads="1"/>
          </p:cNvSpPr>
          <p:nvPr>
            <p:ph type="title"/>
          </p:nvPr>
        </p:nvSpPr>
        <p:spPr>
          <a:xfrm>
            <a:off x="889000" y="12700"/>
            <a:ext cx="7366000" cy="863600"/>
          </a:xfrm>
          <a:ln/>
        </p:spPr>
        <p:txBody>
          <a:bodyPr/>
          <a:lstStyle/>
          <a:p>
            <a:r>
              <a:rPr lang="en-US"/>
              <a:t>Summary (3)</a:t>
            </a:r>
          </a:p>
        </p:txBody>
      </p:sp>
      <p:sp>
        <p:nvSpPr>
          <p:cNvPr id="78851" name="Rectangle 3"/>
          <p:cNvSpPr>
            <a:spLocks noChangeArrowheads="1"/>
          </p:cNvSpPr>
          <p:nvPr>
            <p:ph type="body" idx="1"/>
          </p:nvPr>
        </p:nvSpPr>
        <p:spPr>
          <a:xfrm>
            <a:off x="127000" y="952500"/>
            <a:ext cx="8877300" cy="5753100"/>
          </a:xfrm>
          <a:ln/>
        </p:spPr>
        <p:txBody>
          <a:bodyPr/>
          <a:lstStyle/>
          <a:p>
            <a:pPr marL="1041400" lvl="1"/>
            <a:r>
              <a:rPr lang="en-US" sz="2000" b="1"/>
              <a:t>Conditional independence</a:t>
            </a:r>
            <a:r>
              <a:rPr lang="en-US" sz="2000"/>
              <a:t> brought about by direct causal relationships in the domain may allow the full joint to be factored into smaller, conditional distributions. The </a:t>
            </a:r>
            <a:r>
              <a:rPr lang="en-US" sz="2000" b="1"/>
              <a:t>naive Bayes</a:t>
            </a:r>
            <a:r>
              <a:rPr lang="en-US" sz="2000"/>
              <a:t> model assumes conditional independence of all effect variables given a single cause variable, and grows linearly with the number of effects.</a:t>
            </a:r>
          </a:p>
          <a:p>
            <a:pPr marL="1041400" lvl="1"/>
            <a:r>
              <a:rPr lang="en-US" sz="2000"/>
              <a:t>A wumpus-world agent can calculate probabilities for unobserved aspects of the world and use them to make better decisions than a purely logical agent.</a:t>
            </a:r>
          </a:p>
        </p:txBody>
      </p:sp>
    </p:spTree>
  </p:cSld>
  <p:clrMapOvr>
    <a:masterClrMapping/>
  </p:clrMapOvr>
  <p:transition xmlns:p14="http://schemas.microsoft.com/office/powerpoint/2010/mai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Box 1"/>
          <p:cNvSpPr txBox="1">
            <a:spLocks noChangeArrowheads="1"/>
          </p:cNvSpPr>
          <p:nvPr/>
        </p:nvSpPr>
        <p:spPr bwMode="auto">
          <a:xfrm>
            <a:off x="8851900" y="6629400"/>
            <a:ext cx="1651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55C3AF40-D621-944C-88D3-6594999390B1}" type="slidenum">
              <a:rPr lang="en-US">
                <a:cs typeface="Gill Sans" charset="0"/>
              </a:rPr>
              <a:pPr algn="ctr"/>
              <a:t>5</a:t>
            </a:fld>
            <a:endParaRPr lang="en-US">
              <a:cs typeface="Gill Sans" charset="0"/>
            </a:endParaRPr>
          </a:p>
        </p:txBody>
      </p:sp>
      <p:sp>
        <p:nvSpPr>
          <p:cNvPr id="19458" name="Rectangle 2"/>
          <p:cNvSpPr>
            <a:spLocks noChangeArrowheads="1"/>
          </p:cNvSpPr>
          <p:nvPr>
            <p:ph type="title"/>
          </p:nvPr>
        </p:nvSpPr>
        <p:spPr>
          <a:ln/>
        </p:spPr>
        <p:txBody>
          <a:bodyPr/>
          <a:lstStyle/>
          <a:p>
            <a:r>
              <a:rPr lang="en-US"/>
              <a:t>Causes of Uncertainty</a:t>
            </a:r>
          </a:p>
        </p:txBody>
      </p:sp>
      <p:sp>
        <p:nvSpPr>
          <p:cNvPr id="19459" name="Rectangle 3"/>
          <p:cNvSpPr>
            <a:spLocks noChangeArrowheads="1"/>
          </p:cNvSpPr>
          <p:nvPr>
            <p:ph type="body" idx="1"/>
          </p:nvPr>
        </p:nvSpPr>
        <p:spPr>
          <a:ln/>
        </p:spPr>
        <p:txBody>
          <a:bodyPr/>
          <a:lstStyle/>
          <a:p>
            <a:pPr marL="698500"/>
            <a:r>
              <a:rPr lang="en-US"/>
              <a:t>Incomplete knowledge</a:t>
            </a:r>
          </a:p>
          <a:p>
            <a:pPr marL="698500"/>
            <a:r>
              <a:rPr lang="en-US"/>
              <a:t>Agents unlikely to have complete knowledge about their environment</a:t>
            </a:r>
          </a:p>
          <a:p>
            <a:pPr marL="698500"/>
            <a:r>
              <a:rPr lang="en-US"/>
              <a:t>Practical uncertainty: not enough data, e.g. noise</a:t>
            </a:r>
          </a:p>
          <a:p>
            <a:pPr marL="698500"/>
            <a:r>
              <a:rPr lang="en-US"/>
              <a:t>Theoretical uncertainty: no complete theory exists, e.g. medical diagnosis</a:t>
            </a:r>
          </a:p>
        </p:txBody>
      </p:sp>
      <p:sp>
        <p:nvSpPr>
          <p:cNvPr id="19460" name="Rectangle 4"/>
          <p:cNvSpPr>
            <a:spLocks/>
          </p:cNvSpPr>
          <p:nvPr/>
        </p:nvSpPr>
        <p:spPr bwMode="auto">
          <a:xfrm>
            <a:off x="-279400" y="64897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Uncertainty</a:t>
            </a:r>
          </a:p>
        </p:txBody>
      </p:sp>
    </p:spTree>
  </p:cSld>
  <p:clrMapOvr>
    <a:masterClrMapping/>
  </p:clrMapOvr>
  <p:transition xmlns:p14="http://schemas.microsoft.com/office/powerpoint/2010/mai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1"/>
          <p:cNvSpPr txBox="1">
            <a:spLocks noChangeArrowheads="1"/>
          </p:cNvSpPr>
          <p:nvPr/>
        </p:nvSpPr>
        <p:spPr bwMode="auto">
          <a:xfrm>
            <a:off x="8851900" y="6489700"/>
            <a:ext cx="1651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EFB90E8D-92DA-9B42-AA91-1C39EE540BB0}" type="slidenum">
              <a:rPr lang="en-US">
                <a:cs typeface="Gill Sans" charset="0"/>
              </a:rPr>
              <a:pPr algn="ctr"/>
              <a:t>6</a:t>
            </a:fld>
            <a:endParaRPr lang="en-US">
              <a:cs typeface="Gill Sans" charset="0"/>
            </a:endParaRPr>
          </a:p>
        </p:txBody>
      </p:sp>
      <p:sp>
        <p:nvSpPr>
          <p:cNvPr id="20482" name="Rectangle 2"/>
          <p:cNvSpPr>
            <a:spLocks noChangeArrowheads="1"/>
          </p:cNvSpPr>
          <p:nvPr>
            <p:ph type="title"/>
          </p:nvPr>
        </p:nvSpPr>
        <p:spPr>
          <a:ln/>
        </p:spPr>
        <p:txBody>
          <a:bodyPr/>
          <a:lstStyle/>
          <a:p>
            <a:r>
              <a:rPr lang="en-US" sz="5200"/>
              <a:t>Uncertainty and Vagueness</a:t>
            </a:r>
          </a:p>
        </p:txBody>
      </p:sp>
      <p:sp>
        <p:nvSpPr>
          <p:cNvPr id="20483" name="Rectangle 3"/>
          <p:cNvSpPr>
            <a:spLocks noChangeArrowheads="1"/>
          </p:cNvSpPr>
          <p:nvPr>
            <p:ph type="body" idx="1"/>
          </p:nvPr>
        </p:nvSpPr>
        <p:spPr>
          <a:xfrm>
            <a:off x="304800" y="762000"/>
            <a:ext cx="4183063" cy="5334000"/>
          </a:xfrm>
          <a:ln/>
        </p:spPr>
        <p:txBody>
          <a:bodyPr/>
          <a:lstStyle/>
          <a:p>
            <a:pPr marL="698500"/>
            <a:r>
              <a:rPr lang="en-US" sz="2700"/>
              <a:t>Example: </a:t>
            </a:r>
            <a:br>
              <a:rPr lang="en-US" sz="2700"/>
            </a:br>
            <a:r>
              <a:rPr lang="en-US" sz="2700"/>
              <a:t>Boundaries of spatial objects</a:t>
            </a:r>
          </a:p>
          <a:p>
            <a:pPr marL="782638" lvl="1" indent="-285750">
              <a:buClr>
                <a:srgbClr val="000000"/>
              </a:buClr>
              <a:buSzPct val="100000"/>
              <a:buFont typeface="Tahoma" charset="0"/>
              <a:buChar char="–"/>
            </a:pPr>
            <a:r>
              <a:rPr lang="en-US" sz="2300"/>
              <a:t>uncertain boundaries: no known where exactly boundary is</a:t>
            </a:r>
            <a:endParaRPr lang="en-US" sz="3100"/>
          </a:p>
          <a:p>
            <a:pPr marL="782638" lvl="1" indent="-285750">
              <a:buClr>
                <a:srgbClr val="000000"/>
              </a:buClr>
              <a:buSzPct val="100000"/>
              <a:buFont typeface="Tahoma" charset="0"/>
              <a:buChar char="–"/>
            </a:pPr>
            <a:r>
              <a:rPr lang="en-US" sz="2300"/>
              <a:t>vague boundary: boundary is not sharp but localized</a:t>
            </a:r>
          </a:p>
        </p:txBody>
      </p:sp>
      <p:sp>
        <p:nvSpPr>
          <p:cNvPr id="20484" name="Rectangle 4"/>
          <p:cNvSpPr>
            <a:spLocks/>
          </p:cNvSpPr>
          <p:nvPr/>
        </p:nvSpPr>
        <p:spPr bwMode="auto">
          <a:xfrm>
            <a:off x="5715000" y="4159250"/>
            <a:ext cx="2209800" cy="1219200"/>
          </a:xfrm>
          <a:prstGeom prst="rect">
            <a:avLst/>
          </a:prstGeom>
          <a:gradFill rotWithShape="0">
            <a:gsLst>
              <a:gs pos="0">
                <a:srgbClr val="3399FF"/>
              </a:gs>
              <a:gs pos="100000">
                <a:srgbClr val="FF9900"/>
              </a:gs>
            </a:gsLst>
            <a:lin ang="2700000" scaled="1"/>
          </a:gra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0485" name="Rectangle 5"/>
          <p:cNvSpPr>
            <a:spLocks/>
          </p:cNvSpPr>
          <p:nvPr/>
        </p:nvSpPr>
        <p:spPr bwMode="auto">
          <a:xfrm>
            <a:off x="5751513" y="5530850"/>
            <a:ext cx="2205037"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2100">
                <a:solidFill>
                  <a:schemeClr val="tx1"/>
                </a:solidFill>
                <a:ea typeface="ＭＳ Ｐゴシック" charset="0"/>
                <a:cs typeface="Gill Sans" charset="0"/>
              </a:rPr>
              <a:t>Vague knowledge:</a:t>
            </a:r>
            <a:br>
              <a:rPr lang="en-US" sz="2100">
                <a:solidFill>
                  <a:schemeClr val="tx1"/>
                </a:solidFill>
                <a:ea typeface="ＭＳ Ｐゴシック" charset="0"/>
                <a:cs typeface="Gill Sans" charset="0"/>
              </a:rPr>
            </a:br>
            <a:r>
              <a:rPr lang="en-US" sz="2100">
                <a:solidFill>
                  <a:schemeClr val="tx1"/>
                </a:solidFill>
                <a:ea typeface="ＭＳ Ｐゴシック" charset="0"/>
                <a:cs typeface="Gill Sans" charset="0"/>
              </a:rPr>
              <a:t>transition soil types</a:t>
            </a:r>
          </a:p>
        </p:txBody>
      </p:sp>
      <p:sp>
        <p:nvSpPr>
          <p:cNvPr id="20486" name="Rectangle 6"/>
          <p:cNvSpPr>
            <a:spLocks/>
          </p:cNvSpPr>
          <p:nvPr/>
        </p:nvSpPr>
        <p:spPr bwMode="auto">
          <a:xfrm>
            <a:off x="5715000" y="1828800"/>
            <a:ext cx="2209800" cy="1219200"/>
          </a:xfrm>
          <a:prstGeom prst="rect">
            <a:avLst/>
          </a:prstGeom>
          <a:solidFill>
            <a:schemeClr val="accent1"/>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0487" name="Rectangle 7"/>
          <p:cNvSpPr>
            <a:spLocks/>
          </p:cNvSpPr>
          <p:nvPr/>
        </p:nvSpPr>
        <p:spPr bwMode="auto">
          <a:xfrm>
            <a:off x="4441825" y="3124200"/>
            <a:ext cx="4699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2100">
                <a:solidFill>
                  <a:schemeClr val="tx1"/>
                </a:solidFill>
                <a:ea typeface="ＭＳ Ｐゴシック" charset="0"/>
                <a:cs typeface="Gill Sans" charset="0"/>
              </a:rPr>
              <a:t>Uncertain knowledge:</a:t>
            </a:r>
            <a:br>
              <a:rPr lang="en-US" sz="2100">
                <a:solidFill>
                  <a:schemeClr val="tx1"/>
                </a:solidFill>
                <a:ea typeface="ＭＳ Ｐゴシック" charset="0"/>
                <a:cs typeface="Gill Sans" charset="0"/>
              </a:rPr>
            </a:br>
            <a:r>
              <a:rPr lang="en-US" sz="2100">
                <a:solidFill>
                  <a:schemeClr val="tx1"/>
                </a:solidFill>
                <a:ea typeface="ＭＳ Ｐゴシック" charset="0"/>
                <a:cs typeface="Gill Sans" charset="0"/>
              </a:rPr>
              <a:t>sonar records of a wall</a:t>
            </a:r>
          </a:p>
        </p:txBody>
      </p:sp>
      <p:sp>
        <p:nvSpPr>
          <p:cNvPr id="20488" name="Freeform 8"/>
          <p:cNvSpPr>
            <a:spLocks/>
          </p:cNvSpPr>
          <p:nvPr/>
        </p:nvSpPr>
        <p:spPr bwMode="auto">
          <a:xfrm>
            <a:off x="5715000" y="2057400"/>
            <a:ext cx="2209800" cy="533400"/>
          </a:xfrm>
          <a:custGeom>
            <a:avLst/>
            <a:gdLst>
              <a:gd name="T0" fmla="*/ 0 w 21600"/>
              <a:gd name="T1" fmla="*/ 18514 h 21600"/>
              <a:gd name="T2" fmla="*/ 1490 w 21600"/>
              <a:gd name="T3" fmla="*/ 15429 h 21600"/>
              <a:gd name="T4" fmla="*/ 4469 w 21600"/>
              <a:gd name="T5" fmla="*/ 12343 h 21600"/>
              <a:gd name="T6" fmla="*/ 7448 w 21600"/>
              <a:gd name="T7" fmla="*/ 3086 h 21600"/>
              <a:gd name="T8" fmla="*/ 10428 w 21600"/>
              <a:gd name="T9" fmla="*/ 0 h 21600"/>
              <a:gd name="T10" fmla="*/ 13407 w 21600"/>
              <a:gd name="T11" fmla="*/ 3086 h 21600"/>
              <a:gd name="T12" fmla="*/ 17131 w 21600"/>
              <a:gd name="T13" fmla="*/ 3086 h 21600"/>
              <a:gd name="T14" fmla="*/ 20110 w 21600"/>
              <a:gd name="T15" fmla="*/ 9257 h 21600"/>
              <a:gd name="T16" fmla="*/ 21600 w 21600"/>
              <a:gd name="T17"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00" h="21600">
                <a:moveTo>
                  <a:pt x="0" y="18514"/>
                </a:moveTo>
                <a:cubicBezTo>
                  <a:pt x="372" y="17486"/>
                  <a:pt x="745" y="16457"/>
                  <a:pt x="1490" y="15429"/>
                </a:cubicBezTo>
                <a:cubicBezTo>
                  <a:pt x="2234" y="14400"/>
                  <a:pt x="3476" y="14400"/>
                  <a:pt x="4469" y="12343"/>
                </a:cubicBezTo>
                <a:cubicBezTo>
                  <a:pt x="5462" y="10286"/>
                  <a:pt x="6455" y="5143"/>
                  <a:pt x="7448" y="3086"/>
                </a:cubicBezTo>
                <a:cubicBezTo>
                  <a:pt x="8441" y="1029"/>
                  <a:pt x="9434" y="0"/>
                  <a:pt x="10428" y="0"/>
                </a:cubicBezTo>
                <a:cubicBezTo>
                  <a:pt x="11421" y="0"/>
                  <a:pt x="12290" y="2571"/>
                  <a:pt x="13407" y="3086"/>
                </a:cubicBezTo>
                <a:cubicBezTo>
                  <a:pt x="14524" y="3600"/>
                  <a:pt x="16014" y="2057"/>
                  <a:pt x="17131" y="3086"/>
                </a:cubicBezTo>
                <a:cubicBezTo>
                  <a:pt x="18248" y="4114"/>
                  <a:pt x="19366" y="6171"/>
                  <a:pt x="20110" y="9257"/>
                </a:cubicBezTo>
                <a:cubicBezTo>
                  <a:pt x="20855" y="12343"/>
                  <a:pt x="21228" y="16971"/>
                  <a:pt x="21600" y="21600"/>
                </a:cubicBezTo>
              </a:path>
            </a:pathLst>
          </a:custGeom>
          <a:noFill/>
          <a:ln w="9525" cap="flat">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20489" name="Group 9"/>
          <p:cNvGrpSpPr>
            <a:grpSpLocks/>
          </p:cNvGrpSpPr>
          <p:nvPr/>
        </p:nvGrpSpPr>
        <p:grpSpPr bwMode="auto">
          <a:xfrm>
            <a:off x="5867400" y="2057400"/>
            <a:ext cx="2057400" cy="533400"/>
            <a:chOff x="0" y="0"/>
            <a:chExt cx="1296" cy="336"/>
          </a:xfrm>
        </p:grpSpPr>
        <p:sp>
          <p:nvSpPr>
            <p:cNvPr id="20490" name="Rectangle 10"/>
            <p:cNvSpPr>
              <a:spLocks/>
            </p:cNvSpPr>
            <p:nvPr/>
          </p:nvSpPr>
          <p:spPr bwMode="auto">
            <a:xfrm>
              <a:off x="0" y="240"/>
              <a:ext cx="48" cy="48"/>
            </a:xfrm>
            <a:prstGeom prst="rect">
              <a:avLst/>
            </a:pr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0491" name="Rectangle 11"/>
            <p:cNvSpPr>
              <a:spLocks/>
            </p:cNvSpPr>
            <p:nvPr/>
          </p:nvSpPr>
          <p:spPr bwMode="auto">
            <a:xfrm>
              <a:off x="48" y="192"/>
              <a:ext cx="48" cy="48"/>
            </a:xfrm>
            <a:prstGeom prst="rect">
              <a:avLst/>
            </a:pr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0492" name="Rectangle 12"/>
            <p:cNvSpPr>
              <a:spLocks/>
            </p:cNvSpPr>
            <p:nvPr/>
          </p:nvSpPr>
          <p:spPr bwMode="auto">
            <a:xfrm>
              <a:off x="48" y="192"/>
              <a:ext cx="48" cy="48"/>
            </a:xfrm>
            <a:prstGeom prst="rect">
              <a:avLst/>
            </a:pr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0493" name="Rectangle 13"/>
            <p:cNvSpPr>
              <a:spLocks/>
            </p:cNvSpPr>
            <p:nvPr/>
          </p:nvSpPr>
          <p:spPr bwMode="auto">
            <a:xfrm>
              <a:off x="96" y="240"/>
              <a:ext cx="48" cy="48"/>
            </a:xfrm>
            <a:prstGeom prst="rect">
              <a:avLst/>
            </a:pr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0494" name="Rectangle 14"/>
            <p:cNvSpPr>
              <a:spLocks/>
            </p:cNvSpPr>
            <p:nvPr/>
          </p:nvSpPr>
          <p:spPr bwMode="auto">
            <a:xfrm>
              <a:off x="192" y="240"/>
              <a:ext cx="48" cy="48"/>
            </a:xfrm>
            <a:prstGeom prst="rect">
              <a:avLst/>
            </a:pr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0495" name="Rectangle 15"/>
            <p:cNvSpPr>
              <a:spLocks/>
            </p:cNvSpPr>
            <p:nvPr/>
          </p:nvSpPr>
          <p:spPr bwMode="auto">
            <a:xfrm>
              <a:off x="192" y="96"/>
              <a:ext cx="48" cy="48"/>
            </a:xfrm>
            <a:prstGeom prst="rect">
              <a:avLst/>
            </a:pr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0496" name="Rectangle 16"/>
            <p:cNvSpPr>
              <a:spLocks/>
            </p:cNvSpPr>
            <p:nvPr/>
          </p:nvSpPr>
          <p:spPr bwMode="auto">
            <a:xfrm>
              <a:off x="288" y="96"/>
              <a:ext cx="48" cy="48"/>
            </a:xfrm>
            <a:prstGeom prst="rect">
              <a:avLst/>
            </a:pr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0497" name="Rectangle 17"/>
            <p:cNvSpPr>
              <a:spLocks/>
            </p:cNvSpPr>
            <p:nvPr/>
          </p:nvSpPr>
          <p:spPr bwMode="auto">
            <a:xfrm>
              <a:off x="336" y="0"/>
              <a:ext cx="48" cy="48"/>
            </a:xfrm>
            <a:prstGeom prst="rect">
              <a:avLst/>
            </a:pr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0498" name="Rectangle 18"/>
            <p:cNvSpPr>
              <a:spLocks/>
            </p:cNvSpPr>
            <p:nvPr/>
          </p:nvSpPr>
          <p:spPr bwMode="auto">
            <a:xfrm>
              <a:off x="576" y="0"/>
              <a:ext cx="48" cy="48"/>
            </a:xfrm>
            <a:prstGeom prst="rect">
              <a:avLst/>
            </a:pr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0499" name="Rectangle 19"/>
            <p:cNvSpPr>
              <a:spLocks/>
            </p:cNvSpPr>
            <p:nvPr/>
          </p:nvSpPr>
          <p:spPr bwMode="auto">
            <a:xfrm>
              <a:off x="768" y="48"/>
              <a:ext cx="48" cy="48"/>
            </a:xfrm>
            <a:prstGeom prst="rect">
              <a:avLst/>
            </a:pr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0500" name="Rectangle 20"/>
            <p:cNvSpPr>
              <a:spLocks/>
            </p:cNvSpPr>
            <p:nvPr/>
          </p:nvSpPr>
          <p:spPr bwMode="auto">
            <a:xfrm>
              <a:off x="960" y="0"/>
              <a:ext cx="48" cy="48"/>
            </a:xfrm>
            <a:prstGeom prst="rect">
              <a:avLst/>
            </a:pr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0501" name="Rectangle 21"/>
            <p:cNvSpPr>
              <a:spLocks/>
            </p:cNvSpPr>
            <p:nvPr/>
          </p:nvSpPr>
          <p:spPr bwMode="auto">
            <a:xfrm>
              <a:off x="1152" y="144"/>
              <a:ext cx="48" cy="48"/>
            </a:xfrm>
            <a:prstGeom prst="rect">
              <a:avLst/>
            </a:pr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0502" name="Rectangle 22"/>
            <p:cNvSpPr>
              <a:spLocks/>
            </p:cNvSpPr>
            <p:nvPr/>
          </p:nvSpPr>
          <p:spPr bwMode="auto">
            <a:xfrm>
              <a:off x="1200" y="240"/>
              <a:ext cx="48" cy="48"/>
            </a:xfrm>
            <a:prstGeom prst="rect">
              <a:avLst/>
            </a:pr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0503" name="Rectangle 23"/>
            <p:cNvSpPr>
              <a:spLocks/>
            </p:cNvSpPr>
            <p:nvPr/>
          </p:nvSpPr>
          <p:spPr bwMode="auto">
            <a:xfrm>
              <a:off x="1248" y="288"/>
              <a:ext cx="48" cy="48"/>
            </a:xfrm>
            <a:prstGeom prst="rect">
              <a:avLst/>
            </a:pr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0504" name="Rectangle 24"/>
            <p:cNvSpPr>
              <a:spLocks/>
            </p:cNvSpPr>
            <p:nvPr/>
          </p:nvSpPr>
          <p:spPr bwMode="auto">
            <a:xfrm>
              <a:off x="1200" y="192"/>
              <a:ext cx="48" cy="48"/>
            </a:xfrm>
            <a:prstGeom prst="rect">
              <a:avLst/>
            </a:pr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0505" name="Rectangle 25"/>
            <p:cNvSpPr>
              <a:spLocks/>
            </p:cNvSpPr>
            <p:nvPr/>
          </p:nvSpPr>
          <p:spPr bwMode="auto">
            <a:xfrm>
              <a:off x="1056" y="240"/>
              <a:ext cx="48" cy="48"/>
            </a:xfrm>
            <a:prstGeom prst="rect">
              <a:avLst/>
            </a:pr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0506" name="Rectangle 26"/>
            <p:cNvSpPr>
              <a:spLocks/>
            </p:cNvSpPr>
            <p:nvPr/>
          </p:nvSpPr>
          <p:spPr bwMode="auto">
            <a:xfrm>
              <a:off x="1056" y="48"/>
              <a:ext cx="48" cy="48"/>
            </a:xfrm>
            <a:prstGeom prst="rect">
              <a:avLst/>
            </a:pr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sp>
          <p:nvSpPr>
            <p:cNvPr id="20507" name="Rectangle 27"/>
            <p:cNvSpPr>
              <a:spLocks/>
            </p:cNvSpPr>
            <p:nvPr/>
          </p:nvSpPr>
          <p:spPr bwMode="auto">
            <a:xfrm>
              <a:off x="816" y="0"/>
              <a:ext cx="48" cy="48"/>
            </a:xfrm>
            <a:prstGeom prst="rect">
              <a:avLst/>
            </a:prstGeom>
            <a:solidFill>
              <a:srgbClr val="FF0000"/>
            </a:solidFill>
            <a:ln w="25400" cap="flat">
              <a:solidFill>
                <a:schemeClr val="tx1"/>
              </a:solidFill>
              <a:prstDash val="solid"/>
              <a:miter lim="800000"/>
              <a:headEnd type="none" w="med" len="med"/>
              <a:tailEnd type="none" w="med" len="med"/>
            </a:ln>
          </p:spPr>
          <p:txBody>
            <a:bodyPr lIns="0" tIns="0" rIns="0" bIns="0"/>
            <a:lstStyle/>
            <a:p>
              <a:endParaRPr lang="en-US"/>
            </a:p>
          </p:txBody>
        </p:sp>
      </p:grpSp>
      <p:sp>
        <p:nvSpPr>
          <p:cNvPr id="20508" name="Rectangle 28"/>
          <p:cNvSpPr>
            <a:spLocks/>
          </p:cNvSpPr>
          <p:nvPr/>
        </p:nvSpPr>
        <p:spPr bwMode="auto">
          <a:xfrm>
            <a:off x="7043738" y="4845050"/>
            <a:ext cx="623887"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1800">
                <a:solidFill>
                  <a:schemeClr val="tx1"/>
                </a:solidFill>
                <a:latin typeface="Arial" charset="0"/>
                <a:ea typeface="ＭＳ Ｐゴシック" charset="0"/>
                <a:cs typeface="Arial" charset="0"/>
                <a:sym typeface="Arial" charset="0"/>
              </a:rPr>
              <a:t>Sand</a:t>
            </a:r>
          </a:p>
        </p:txBody>
      </p:sp>
      <p:sp>
        <p:nvSpPr>
          <p:cNvPr id="20509" name="Rectangle 29"/>
          <p:cNvSpPr>
            <a:spLocks/>
          </p:cNvSpPr>
          <p:nvPr/>
        </p:nvSpPr>
        <p:spPr bwMode="auto">
          <a:xfrm>
            <a:off x="5907088" y="4311650"/>
            <a:ext cx="547687"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1800">
                <a:solidFill>
                  <a:schemeClr val="tx1"/>
                </a:solidFill>
                <a:latin typeface="Arial" charset="0"/>
                <a:ea typeface="ＭＳ Ｐゴシック" charset="0"/>
                <a:cs typeface="Arial" charset="0"/>
                <a:sym typeface="Arial" charset="0"/>
              </a:rPr>
              <a:t>Clay</a:t>
            </a:r>
          </a:p>
        </p:txBody>
      </p:sp>
      <p:sp>
        <p:nvSpPr>
          <p:cNvPr id="20510" name="Rectangle 30"/>
          <p:cNvSpPr>
            <a:spLocks/>
          </p:cNvSpPr>
          <p:nvPr/>
        </p:nvSpPr>
        <p:spPr bwMode="auto">
          <a:xfrm>
            <a:off x="-279400" y="64897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Uncertainty</a:t>
            </a:r>
          </a:p>
        </p:txBody>
      </p:sp>
    </p:spTree>
  </p:cSld>
  <p:clrMapOvr>
    <a:masterClrMapping/>
  </p:clrMapOvr>
  <p:transition xmlns:p14="http://schemas.microsoft.com/office/powerpoint/2010/mai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1"/>
          <p:cNvSpPr txBox="1">
            <a:spLocks noChangeArrowheads="1"/>
          </p:cNvSpPr>
          <p:nvPr/>
        </p:nvSpPr>
        <p:spPr bwMode="auto">
          <a:xfrm>
            <a:off x="8839200" y="6515100"/>
            <a:ext cx="1651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545DEDA7-807B-684C-8436-7381AC4C7A05}" type="slidenum">
              <a:rPr lang="en-US">
                <a:cs typeface="Gill Sans" charset="0"/>
              </a:rPr>
              <a:pPr algn="ctr"/>
              <a:t>7</a:t>
            </a:fld>
            <a:endParaRPr lang="en-US">
              <a:cs typeface="Gill Sans" charset="0"/>
            </a:endParaRPr>
          </a:p>
        </p:txBody>
      </p:sp>
      <p:sp>
        <p:nvSpPr>
          <p:cNvPr id="21506" name="Rectangle 2"/>
          <p:cNvSpPr>
            <a:spLocks noChangeArrowheads="1"/>
          </p:cNvSpPr>
          <p:nvPr>
            <p:ph type="title"/>
          </p:nvPr>
        </p:nvSpPr>
        <p:spPr>
          <a:ln/>
        </p:spPr>
        <p:txBody>
          <a:bodyPr/>
          <a:lstStyle/>
          <a:p>
            <a:r>
              <a:rPr lang="en-US"/>
              <a:t>Causes of Uncertainty</a:t>
            </a:r>
          </a:p>
        </p:txBody>
      </p:sp>
      <p:sp>
        <p:nvSpPr>
          <p:cNvPr id="21507" name="Rectangle 3"/>
          <p:cNvSpPr>
            <a:spLocks noChangeArrowheads="1"/>
          </p:cNvSpPr>
          <p:nvPr>
            <p:ph type="body" idx="1"/>
          </p:nvPr>
        </p:nvSpPr>
        <p:spPr>
          <a:ln/>
        </p:spPr>
        <p:txBody>
          <a:bodyPr/>
          <a:lstStyle/>
          <a:p>
            <a:pPr marL="698500"/>
            <a:r>
              <a:rPr lang="en-US"/>
              <a:t>Complex knowledge</a:t>
            </a:r>
          </a:p>
          <a:p>
            <a:pPr marL="1041400" lvl="1">
              <a:buFont typeface="Gill Sans" charset="0"/>
              <a:buChar char="-"/>
            </a:pPr>
            <a:r>
              <a:rPr lang="en-US"/>
              <a:t>A complete formalization in FOL is to complex to describe</a:t>
            </a:r>
          </a:p>
          <a:p>
            <a:pPr marL="698500"/>
            <a:r>
              <a:rPr lang="en-US"/>
              <a:t>Qualification problem</a:t>
            </a:r>
          </a:p>
          <a:p>
            <a:pPr marL="1041400" lvl="1">
              <a:buFont typeface="Gill Sans" charset="0"/>
              <a:buChar char="-"/>
            </a:pPr>
            <a:r>
              <a:rPr lang="en-US"/>
              <a:t>Rules about application area are incomplete because there are too many preconditions</a:t>
            </a:r>
          </a:p>
        </p:txBody>
      </p:sp>
      <p:sp>
        <p:nvSpPr>
          <p:cNvPr id="21508" name="Rectangle 4"/>
          <p:cNvSpPr>
            <a:spLocks/>
          </p:cNvSpPr>
          <p:nvPr/>
        </p:nvSpPr>
        <p:spPr bwMode="auto">
          <a:xfrm>
            <a:off x="-279400" y="64897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Uncertainty</a:t>
            </a:r>
          </a:p>
        </p:txBody>
      </p:sp>
    </p:spTree>
  </p:cSld>
  <p:clrMapOvr>
    <a:masterClrMapping/>
  </p:clrMapOvr>
  <p:transition xmlns:p14="http://schemas.microsoft.com/office/powerpoint/2010/mai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 Box 1"/>
          <p:cNvSpPr txBox="1">
            <a:spLocks noChangeArrowheads="1"/>
          </p:cNvSpPr>
          <p:nvPr/>
        </p:nvSpPr>
        <p:spPr bwMode="auto">
          <a:xfrm>
            <a:off x="8851900" y="6515100"/>
            <a:ext cx="1651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AA23B1DA-BB14-AD4E-A36A-408571C6410A}" type="slidenum">
              <a:rPr lang="en-US">
                <a:cs typeface="Gill Sans" charset="0"/>
              </a:rPr>
              <a:pPr algn="ctr"/>
              <a:t>8</a:t>
            </a:fld>
            <a:endParaRPr lang="en-US">
              <a:cs typeface="Gill Sans" charset="0"/>
            </a:endParaRPr>
          </a:p>
        </p:txBody>
      </p:sp>
      <p:sp>
        <p:nvSpPr>
          <p:cNvPr id="22530" name="Rectangle 2"/>
          <p:cNvSpPr>
            <a:spLocks noChangeArrowheads="1"/>
          </p:cNvSpPr>
          <p:nvPr>
            <p:ph type="title"/>
          </p:nvPr>
        </p:nvSpPr>
        <p:spPr>
          <a:xfrm>
            <a:off x="800100" y="-190500"/>
            <a:ext cx="7366000" cy="1714500"/>
          </a:xfrm>
          <a:ln/>
        </p:spPr>
        <p:txBody>
          <a:bodyPr/>
          <a:lstStyle/>
          <a:p>
            <a:r>
              <a:rPr lang="en-US"/>
              <a:t>Boundaries of Logics</a:t>
            </a:r>
          </a:p>
        </p:txBody>
      </p:sp>
      <p:sp>
        <p:nvSpPr>
          <p:cNvPr id="22531" name="Rectangle 3"/>
          <p:cNvSpPr>
            <a:spLocks noChangeArrowheads="1"/>
          </p:cNvSpPr>
          <p:nvPr>
            <p:ph type="body" idx="1"/>
          </p:nvPr>
        </p:nvSpPr>
        <p:spPr>
          <a:xfrm>
            <a:off x="292100" y="889000"/>
            <a:ext cx="4191000" cy="5334000"/>
          </a:xfrm>
          <a:ln/>
        </p:spPr>
        <p:txBody>
          <a:bodyPr/>
          <a:lstStyle/>
          <a:p>
            <a:pPr marL="698500"/>
            <a:r>
              <a:rPr lang="en-US" sz="2400"/>
              <a:t>Technical Diagnosis</a:t>
            </a:r>
          </a:p>
          <a:p>
            <a:pPr marL="1041400" lvl="1"/>
            <a:r>
              <a:rPr lang="en-US" sz="2000"/>
              <a:t>Input: Symptoms</a:t>
            </a:r>
          </a:p>
          <a:p>
            <a:pPr marL="1041400" lvl="1"/>
            <a:r>
              <a:rPr lang="en-US" sz="2000"/>
              <a:t>Output: Sources of errors</a:t>
            </a:r>
          </a:p>
          <a:p>
            <a:pPr marL="698500"/>
            <a:endParaRPr lang="en-US" sz="2400"/>
          </a:p>
          <a:p>
            <a:pPr marL="698500"/>
            <a:r>
              <a:rPr lang="en-US" sz="2400"/>
              <a:t>Example</a:t>
            </a:r>
          </a:p>
          <a:p>
            <a:pPr marL="1041400" lvl="1"/>
            <a:r>
              <a:rPr lang="en-US" sz="2000"/>
              <a:t>Symptom: no sound from radio</a:t>
            </a:r>
          </a:p>
          <a:p>
            <a:pPr marL="1041400" lvl="1"/>
            <a:r>
              <a:rPr lang="en-US" sz="2000"/>
              <a:t>Sources of errors:</a:t>
            </a:r>
            <a:br>
              <a:rPr lang="en-US" sz="2000"/>
            </a:br>
            <a:r>
              <a:rPr lang="en-US" sz="2000"/>
              <a:t>On/Off switch, batteries, ...</a:t>
            </a:r>
          </a:p>
        </p:txBody>
      </p:sp>
      <p:sp>
        <p:nvSpPr>
          <p:cNvPr id="22532" name="Rectangle 4"/>
          <p:cNvSpPr>
            <a:spLocks/>
          </p:cNvSpPr>
          <p:nvPr/>
        </p:nvSpPr>
        <p:spPr bwMode="auto">
          <a:xfrm>
            <a:off x="4648200" y="1524000"/>
            <a:ext cx="4203700"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382588" indent="-342900" algn="l">
              <a:spcBef>
                <a:spcPts val="575"/>
              </a:spcBef>
              <a:buClr>
                <a:srgbClr val="000000"/>
              </a:buClr>
              <a:buSzPct val="100000"/>
              <a:buFont typeface="Tahoma" charset="0"/>
              <a:buChar char="•"/>
            </a:pPr>
            <a:r>
              <a:rPr lang="en-US" sz="2400">
                <a:solidFill>
                  <a:schemeClr val="tx1"/>
                </a:solidFill>
                <a:ea typeface="ＭＳ Ｐゴシック" charset="0"/>
                <a:cs typeface="Gill Sans" charset="0"/>
              </a:rPr>
              <a:t>Diagnostic Reasoning</a:t>
            </a:r>
          </a:p>
          <a:p>
            <a:pPr marL="382588" indent="-342900" algn="l">
              <a:spcBef>
                <a:spcPts val="475"/>
              </a:spcBef>
            </a:pPr>
            <a:endParaRPr lang="en-US" sz="2000">
              <a:solidFill>
                <a:schemeClr val="tx1"/>
              </a:solidFill>
              <a:ea typeface="ＭＳ Ｐゴシック" charset="0"/>
              <a:cs typeface="Gill Sans" charset="0"/>
            </a:endParaRPr>
          </a:p>
          <a:p>
            <a:pPr marL="382588" indent="-342900" algn="l">
              <a:spcBef>
                <a:spcPts val="475"/>
              </a:spcBef>
            </a:pPr>
            <a:endParaRPr lang="en-US" sz="2000">
              <a:solidFill>
                <a:schemeClr val="tx1"/>
              </a:solidFill>
              <a:ea typeface="ＭＳ Ｐゴシック" charset="0"/>
              <a:cs typeface="Gill Sans" charset="0"/>
            </a:endParaRPr>
          </a:p>
          <a:p>
            <a:pPr marL="382588" indent="-342900" algn="l">
              <a:spcBef>
                <a:spcPts val="475"/>
              </a:spcBef>
            </a:pPr>
            <a:endParaRPr lang="en-US" sz="2000">
              <a:solidFill>
                <a:schemeClr val="tx1"/>
              </a:solidFill>
              <a:ea typeface="ＭＳ Ｐゴシック" charset="0"/>
              <a:cs typeface="Gill Sans" charset="0"/>
            </a:endParaRPr>
          </a:p>
          <a:p>
            <a:pPr marL="382588" indent="-342900" algn="l">
              <a:spcBef>
                <a:spcPts val="575"/>
              </a:spcBef>
              <a:buClr>
                <a:srgbClr val="000000"/>
              </a:buClr>
              <a:buSzPct val="100000"/>
              <a:buFont typeface="Tahoma" charset="0"/>
              <a:buChar char="•"/>
            </a:pPr>
            <a:endParaRPr lang="en-US" sz="2400">
              <a:solidFill>
                <a:schemeClr val="tx1"/>
              </a:solidFill>
              <a:ea typeface="ＭＳ Ｐゴシック" charset="0"/>
              <a:cs typeface="Gill Sans" charset="0"/>
            </a:endParaRPr>
          </a:p>
          <a:p>
            <a:pPr marL="382588" indent="-342900" algn="l">
              <a:spcBef>
                <a:spcPts val="575"/>
              </a:spcBef>
              <a:buClr>
                <a:srgbClr val="000000"/>
              </a:buClr>
              <a:buSzPct val="100000"/>
              <a:buFont typeface="Tahoma" charset="0"/>
              <a:buChar char="•"/>
            </a:pPr>
            <a:r>
              <a:rPr lang="en-US" sz="2400">
                <a:solidFill>
                  <a:schemeClr val="tx1"/>
                </a:solidFill>
                <a:ea typeface="ＭＳ Ｐゴシック" charset="0"/>
                <a:cs typeface="Gill Sans" charset="0"/>
              </a:rPr>
              <a:t>Causal Reasoning</a:t>
            </a:r>
          </a:p>
        </p:txBody>
      </p:sp>
      <p:sp>
        <p:nvSpPr>
          <p:cNvPr id="22533" name="Rectangle 5"/>
          <p:cNvSpPr>
            <a:spLocks/>
          </p:cNvSpPr>
          <p:nvPr/>
        </p:nvSpPr>
        <p:spPr bwMode="auto">
          <a:xfrm>
            <a:off x="-279400" y="64897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Uncertainty</a:t>
            </a:r>
          </a:p>
        </p:txBody>
      </p:sp>
      <p:pic>
        <p:nvPicPr>
          <p:cNvPr id="2253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30800" y="2133600"/>
            <a:ext cx="3035300"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2253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3949700"/>
            <a:ext cx="3136900" cy="114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cSld>
  <p:clrMapOvr>
    <a:masterClrMapping/>
  </p:clrMapOvr>
  <p:transition xmlns:p14="http://schemas.microsoft.com/office/powerpoint/2010/mai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1"/>
          <p:cNvSpPr txBox="1">
            <a:spLocks noChangeArrowheads="1"/>
          </p:cNvSpPr>
          <p:nvPr/>
        </p:nvSpPr>
        <p:spPr bwMode="auto">
          <a:xfrm>
            <a:off x="8839200" y="6515100"/>
            <a:ext cx="1651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B98D65F4-279B-624A-AEC4-24644721252B}" type="slidenum">
              <a:rPr lang="en-US">
                <a:cs typeface="Gill Sans" charset="0"/>
              </a:rPr>
              <a:pPr algn="ctr"/>
              <a:t>9</a:t>
            </a:fld>
            <a:endParaRPr lang="en-US">
              <a:cs typeface="Gill Sans" charset="0"/>
            </a:endParaRPr>
          </a:p>
        </p:txBody>
      </p:sp>
      <p:sp>
        <p:nvSpPr>
          <p:cNvPr id="23554" name="Rectangle 2"/>
          <p:cNvSpPr>
            <a:spLocks noChangeArrowheads="1"/>
          </p:cNvSpPr>
          <p:nvPr>
            <p:ph type="title"/>
          </p:nvPr>
        </p:nvSpPr>
        <p:spPr>
          <a:xfrm>
            <a:off x="889000" y="-190500"/>
            <a:ext cx="7366000" cy="1714500"/>
          </a:xfrm>
          <a:ln/>
        </p:spPr>
        <p:txBody>
          <a:bodyPr/>
          <a:lstStyle/>
          <a:p>
            <a:r>
              <a:rPr lang="en-US"/>
              <a:t>Logics and Uncertainty</a:t>
            </a:r>
          </a:p>
        </p:txBody>
      </p:sp>
      <p:sp>
        <p:nvSpPr>
          <p:cNvPr id="23555" name="Rectangle 3"/>
          <p:cNvSpPr>
            <a:spLocks noChangeArrowheads="1"/>
          </p:cNvSpPr>
          <p:nvPr>
            <p:ph type="body" idx="1"/>
          </p:nvPr>
        </p:nvSpPr>
        <p:spPr>
          <a:xfrm>
            <a:off x="368300" y="406400"/>
            <a:ext cx="4351338" cy="5334000"/>
          </a:xfrm>
          <a:ln/>
        </p:spPr>
        <p:txBody>
          <a:bodyPr/>
          <a:lstStyle/>
          <a:p>
            <a:pPr marL="698500"/>
            <a:r>
              <a:rPr lang="en-US" sz="2600"/>
              <a:t>Default logic</a:t>
            </a:r>
          </a:p>
          <a:p>
            <a:pPr marL="1041400" lvl="1"/>
            <a:r>
              <a:rPr lang="en-US" sz="2200"/>
              <a:t>Rules are valid until contradicted</a:t>
            </a:r>
          </a:p>
          <a:p>
            <a:pPr marL="1182688" lvl="2" indent="-228600">
              <a:buFont typeface="Gill Sans" charset="0"/>
              <a:buNone/>
            </a:pPr>
            <a:endParaRPr lang="en-US" sz="2000"/>
          </a:p>
          <a:p>
            <a:pPr marL="1041400" lvl="1"/>
            <a:r>
              <a:rPr lang="en-US" sz="2200"/>
              <a:t>Additional knowledge can invalid former derivations</a:t>
            </a:r>
          </a:p>
          <a:p>
            <a:pPr marL="1041400" lvl="1">
              <a:buClr>
                <a:srgbClr val="000000"/>
              </a:buClr>
              <a:buSzPct val="100000"/>
              <a:buFont typeface="Tahoma" charset="0"/>
              <a:buChar char="–"/>
            </a:pPr>
            <a:r>
              <a:rPr lang="en-US" sz="2200"/>
              <a:t>Non-Monotonicity</a:t>
            </a:r>
          </a:p>
        </p:txBody>
      </p:sp>
      <p:sp>
        <p:nvSpPr>
          <p:cNvPr id="23556" name="Rectangle 4"/>
          <p:cNvSpPr>
            <a:spLocks/>
          </p:cNvSpPr>
          <p:nvPr/>
        </p:nvSpPr>
        <p:spPr bwMode="auto">
          <a:xfrm>
            <a:off x="4643438" y="1524000"/>
            <a:ext cx="4191000" cy="325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382588" indent="-342900" algn="l">
              <a:spcBef>
                <a:spcPts val="575"/>
              </a:spcBef>
              <a:buClr>
                <a:srgbClr val="000000"/>
              </a:buClr>
              <a:buSzPct val="100000"/>
              <a:buFont typeface="Tahoma" charset="0"/>
              <a:buChar char="•"/>
            </a:pPr>
            <a:r>
              <a:rPr lang="en-US" sz="2600">
                <a:solidFill>
                  <a:schemeClr val="tx1"/>
                </a:solidFill>
                <a:ea typeface="ＭＳ Ｐゴシック" charset="0"/>
                <a:cs typeface="Gill Sans" charset="0"/>
              </a:rPr>
              <a:t>Fuzzy logic</a:t>
            </a:r>
          </a:p>
          <a:p>
            <a:pPr marL="382588" indent="-342900" algn="l">
              <a:spcBef>
                <a:spcPts val="475"/>
              </a:spcBef>
              <a:buClr>
                <a:srgbClr val="000000"/>
              </a:buClr>
              <a:buSzPct val="100000"/>
              <a:buFont typeface="Tahoma" charset="0"/>
              <a:buChar char="–"/>
            </a:pPr>
            <a:r>
              <a:rPr lang="en-US" sz="2200">
                <a:solidFill>
                  <a:schemeClr val="tx1"/>
                </a:solidFill>
                <a:ea typeface="ＭＳ Ｐゴシック" charset="0"/>
                <a:cs typeface="Gill Sans" charset="0"/>
              </a:rPr>
              <a:t>Describes the degree of validity of a statement</a:t>
            </a:r>
          </a:p>
          <a:p>
            <a:pPr marL="382588" indent="-342900" algn="l">
              <a:spcBef>
                <a:spcPts val="475"/>
              </a:spcBef>
              <a:buClr>
                <a:srgbClr val="000000"/>
              </a:buClr>
              <a:buSzPct val="100000"/>
              <a:buFont typeface="Tahoma" charset="0"/>
              <a:buChar char="–"/>
            </a:pPr>
            <a:r>
              <a:rPr lang="en-US" sz="2200">
                <a:solidFill>
                  <a:schemeClr val="tx1"/>
                </a:solidFill>
                <a:ea typeface="ＭＳ Ｐゴシック" charset="0"/>
                <a:cs typeface="Gill Sans" charset="0"/>
              </a:rPr>
              <a:t>rocky(location) = 0.43</a:t>
            </a:r>
            <a:br>
              <a:rPr lang="en-US" sz="2200">
                <a:solidFill>
                  <a:schemeClr val="tx1"/>
                </a:solidFill>
                <a:ea typeface="ＭＳ Ｐゴシック" charset="0"/>
                <a:cs typeface="Gill Sans" charset="0"/>
              </a:rPr>
            </a:br>
            <a:r>
              <a:rPr lang="en-US" sz="2200">
                <a:solidFill>
                  <a:schemeClr val="tx1"/>
                </a:solidFill>
                <a:ea typeface="ＭＳ Ｐゴシック" charset="0"/>
                <a:cs typeface="Gill Sans" charset="0"/>
              </a:rPr>
              <a:t>i.e. 43% rock</a:t>
            </a:r>
          </a:p>
          <a:p>
            <a:pPr marL="382588" indent="-342900" algn="l">
              <a:spcBef>
                <a:spcPts val="475"/>
              </a:spcBef>
              <a:buClr>
                <a:srgbClr val="000000"/>
              </a:buClr>
              <a:buSzPct val="100000"/>
              <a:buFont typeface="Tahoma" charset="0"/>
              <a:buChar char="–"/>
            </a:pPr>
            <a:r>
              <a:rPr lang="en-US" sz="2200">
                <a:solidFill>
                  <a:schemeClr val="tx1"/>
                </a:solidFill>
                <a:ea typeface="ＭＳ Ｐゴシック" charset="0"/>
                <a:cs typeface="Gill Sans" charset="0"/>
              </a:rPr>
              <a:t>Approach for vagueness, not uncertainty</a:t>
            </a:r>
          </a:p>
          <a:p>
            <a:pPr marL="382588" indent="-342900" algn="l">
              <a:spcBef>
                <a:spcPts val="475"/>
              </a:spcBef>
              <a:buClr>
                <a:srgbClr val="000000"/>
              </a:buClr>
              <a:buSzPct val="100000"/>
              <a:buFont typeface="Tahoma" charset="0"/>
              <a:buChar char="–"/>
            </a:pPr>
            <a:r>
              <a:rPr lang="en-US" sz="2200">
                <a:solidFill>
                  <a:schemeClr val="tx1"/>
                </a:solidFill>
                <a:ea typeface="ＭＳ Ｐゴシック" charset="0"/>
                <a:cs typeface="Gill Sans" charset="0"/>
              </a:rPr>
              <a:t>Description of natural language</a:t>
            </a:r>
          </a:p>
        </p:txBody>
      </p:sp>
      <p:sp>
        <p:nvSpPr>
          <p:cNvPr id="23557" name="Rectangle 5"/>
          <p:cNvSpPr>
            <a:spLocks/>
          </p:cNvSpPr>
          <p:nvPr/>
        </p:nvSpPr>
        <p:spPr bwMode="auto">
          <a:xfrm>
            <a:off x="-279400" y="6489700"/>
            <a:ext cx="28321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r>
              <a:rPr lang="en-US" sz="1400">
                <a:solidFill>
                  <a:schemeClr val="tx1"/>
                </a:solidFill>
                <a:ea typeface="ＭＳ Ｐゴシック" charset="0"/>
                <a:cs typeface="Gill Sans" charset="0"/>
              </a:rPr>
              <a:t>Uncertainty</a:t>
            </a:r>
          </a:p>
        </p:txBody>
      </p:sp>
      <p:pic>
        <p:nvPicPr>
          <p:cNvPr id="2355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0613" y="2743200"/>
            <a:ext cx="3006725"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cSld>
  <p:clrMapOvr>
    <a:masterClrMapping/>
  </p:clrMapOvr>
  <p:transition xmlns:p14="http://schemas.microsoft.com/office/powerpoint/2010/mai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1" Type="http://schemas.openxmlformats.org/officeDocument/2006/relationships/image" Target="../media/image1.jpeg"/></Relationships>
</file>

<file path=ppt/theme/_rels/theme14.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le &amp; Bullets">
  <a:themeElements>
    <a:clrScheme name="">
      <a:dk1>
        <a:srgbClr val="000000"/>
      </a:dk1>
      <a:lt1>
        <a:srgbClr val="FFFFFF"/>
      </a:lt1>
      <a:dk2>
        <a:srgbClr val="000000"/>
      </a:dk2>
      <a:lt2>
        <a:srgbClr val="80808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Title &amp; Bullets - Left">
  <a:themeElements>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Title &amp; Bullets - 2 Column">
  <a:themeElements>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Title &amp; Bullets - Right">
  <a:themeElements>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Title, Bullets &amp; Photo">
  <a:themeElements>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ullets">
  <a:themeElements>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itle - Center">
  <a:themeElements>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itle &amp; Subtitle">
  <a:themeElements>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Photo - Horizontal">
  <a:themeElements>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Photo - Horizontal Reflection">
  <a:themeElements>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Photo - Vertical">
  <a:themeElements>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hoto - Vertical Reflection">
  <a:themeElements>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Title - Top">
  <a:themeElements>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0</TotalTime>
  <Pages>0</Pages>
  <Words>3296</Words>
  <Characters>0</Characters>
  <Application>Microsoft Macintosh PowerPoint</Application>
  <PresentationFormat>On-screen Show (4:3)</PresentationFormat>
  <Lines>0</Lines>
  <Paragraphs>514</Paragraphs>
  <Slides>47</Slides>
  <Notes>11</Notes>
  <HiddenSlides>0</HiddenSlides>
  <MMClips>0</MMClips>
  <ScaleCrop>false</ScaleCrop>
  <HeadingPairs>
    <vt:vector size="6" baseType="variant">
      <vt:variant>
        <vt:lpstr>Fonts Used</vt:lpstr>
      </vt:variant>
      <vt:variant>
        <vt:i4>12</vt:i4>
      </vt:variant>
      <vt:variant>
        <vt:lpstr>Theme</vt:lpstr>
      </vt:variant>
      <vt:variant>
        <vt:i4>14</vt:i4>
      </vt:variant>
      <vt:variant>
        <vt:lpstr>Slide Titles</vt:lpstr>
      </vt:variant>
      <vt:variant>
        <vt:i4>47</vt:i4>
      </vt:variant>
    </vt:vector>
  </HeadingPairs>
  <TitlesOfParts>
    <vt:vector size="73" baseType="lpstr">
      <vt:lpstr>Gill Sans</vt:lpstr>
      <vt:lpstr>ヒラギノ角ゴ ProN W3</vt:lpstr>
      <vt:lpstr>Tahoma</vt:lpstr>
      <vt:lpstr>Webdings</vt:lpstr>
      <vt:lpstr>Arial</vt:lpstr>
      <vt:lpstr>Apple Symbols</vt:lpstr>
      <vt:lpstr>Times</vt:lpstr>
      <vt:lpstr>Helvetica</vt:lpstr>
      <vt:lpstr>Times New Roman Italic</vt:lpstr>
      <vt:lpstr>Lucida Grande</vt:lpstr>
      <vt:lpstr>ヒラギノ角ゴ ProN W6</vt:lpstr>
      <vt:lpstr>Zapf Dingbats</vt:lpstr>
      <vt:lpstr>Title &amp; Bullets</vt:lpstr>
      <vt:lpstr>Bullets</vt:lpstr>
      <vt:lpstr>Title - Center</vt:lpstr>
      <vt:lpstr>Title &amp; Subtitle</vt:lpstr>
      <vt:lpstr>Photo - Horizontal</vt:lpstr>
      <vt:lpstr>Photo - Horizontal Reflection</vt:lpstr>
      <vt:lpstr>Photo - Vertical</vt:lpstr>
      <vt:lpstr>Photo - Vertical Reflection</vt:lpstr>
      <vt:lpstr>Title - Top</vt:lpstr>
      <vt:lpstr>Blank</vt:lpstr>
      <vt:lpstr>Title &amp; Bullets - Left</vt:lpstr>
      <vt:lpstr>Title &amp; Bullets - 2 Column</vt:lpstr>
      <vt:lpstr>Title &amp; Bullets - Right</vt:lpstr>
      <vt:lpstr>Title, Bullets &amp; Photo</vt:lpstr>
      <vt:lpstr>UNCERTAINTY</vt:lpstr>
      <vt:lpstr>Outline</vt:lpstr>
      <vt:lpstr>Uncertainty</vt:lpstr>
      <vt:lpstr>Reasoning under Uncertainty</vt:lpstr>
      <vt:lpstr>Causes of Uncertainty</vt:lpstr>
      <vt:lpstr>Uncertainty and Vagueness</vt:lpstr>
      <vt:lpstr>Causes of Uncertainty</vt:lpstr>
      <vt:lpstr>Boundaries of Logics</vt:lpstr>
      <vt:lpstr>Logics and Uncertainty</vt:lpstr>
      <vt:lpstr>Probability</vt:lpstr>
      <vt:lpstr>Question</vt:lpstr>
      <vt:lpstr>Different AI Logics</vt:lpstr>
      <vt:lpstr>Uncertainty and Decisions</vt:lpstr>
      <vt:lpstr>Probabilistic Theory</vt:lpstr>
      <vt:lpstr>Random Variable</vt:lpstr>
      <vt:lpstr>Atomic Events</vt:lpstr>
      <vt:lpstr>Prior Probability</vt:lpstr>
      <vt:lpstr>Probability Distribution</vt:lpstr>
      <vt:lpstr>Joint Probability Distribution</vt:lpstr>
      <vt:lpstr>Conditional Probability</vt:lpstr>
      <vt:lpstr>Kolmogorov’s axioms of probability</vt:lpstr>
      <vt:lpstr>PowerPoint Presentation</vt:lpstr>
      <vt:lpstr>Are these axioms reasonable?</vt:lpstr>
      <vt:lpstr>Probabilistic Inference</vt:lpstr>
      <vt:lpstr>PowerPoint Presentation</vt:lpstr>
      <vt:lpstr>PowerPoint Presentation</vt:lpstr>
      <vt:lpstr>PowerPoint Presentation</vt:lpstr>
      <vt:lpstr>PowerPoint Presentation</vt:lpstr>
      <vt:lpstr>Algorithmic Analysis</vt:lpstr>
      <vt:lpstr>Independency</vt:lpstr>
      <vt:lpstr>Decomposition of Joint Distributions</vt:lpstr>
      <vt:lpstr>Bayes’-Rule</vt:lpstr>
      <vt:lpstr>Bayes’-Rule</vt:lpstr>
      <vt:lpstr>Technical Diagnosis</vt:lpstr>
      <vt:lpstr>PowerPoint Presentation</vt:lpstr>
      <vt:lpstr>Combining evidences</vt:lpstr>
      <vt:lpstr>Notes</vt:lpstr>
      <vt:lpstr>Bayes’ Rule and Conditional Independence</vt:lpstr>
      <vt:lpstr>Wumpus World</vt:lpstr>
      <vt:lpstr>Specifying the Probability Model</vt:lpstr>
      <vt:lpstr>Observations and Query</vt:lpstr>
      <vt:lpstr>Using conditional independence</vt:lpstr>
      <vt:lpstr>Using conditional independence (2)</vt:lpstr>
      <vt:lpstr>Using conditional independence (3)</vt:lpstr>
      <vt:lpstr>Summary</vt:lpstr>
      <vt:lpstr>Summary (2)</vt:lpstr>
      <vt:lpstr>Summary (3)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KI-1 Grundlagen der Wissensrepräsentation und Wissensverarbeitung  Wintersemester 2002/2003</dc:title>
  <dc:subject/>
  <dc:creator>Ubbo Visser</dc:creator>
  <cp:keywords/>
  <dc:description/>
  <cp:lastModifiedBy>Ubbo Visser</cp:lastModifiedBy>
  <cp:revision>1</cp:revision>
  <dcterms:modified xsi:type="dcterms:W3CDTF">2011-04-20T13:26:58Z</dcterms:modified>
</cp:coreProperties>
</file>