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1pPr>
    <a:lvl2pPr marL="0" marR="0" indent="2667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2pPr>
    <a:lvl3pPr marL="0" marR="0" indent="5334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3pPr>
    <a:lvl4pPr marL="0" marR="0" indent="8001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4pPr>
    <a:lvl5pPr marL="0" marR="0" indent="10668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5pPr>
    <a:lvl6pPr marL="0" marR="0" indent="13335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6pPr>
    <a:lvl7pPr marL="0" marR="0" indent="16129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7pPr>
    <a:lvl8pPr marL="0" marR="0" indent="18796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8pPr>
    <a:lvl9pPr marL="0" marR="0" indent="214630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inor">
          <a:srgbClr val="000000"/>
        </a:fontRef>
        <a:srgbClr val="000000"/>
      </a:tcTxStyle>
      <a:tcStyle>
        <a:tcBdr>
          <a:left>
            <a:ln w="28575"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8575"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8575"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8" name="Shape 28"/>
          <p:cNvSpPr/>
          <p:nvPr>
            <p:ph type="sldImg"/>
          </p:nvPr>
        </p:nvSpPr>
        <p:spPr>
          <a:xfrm>
            <a:off x="1143000" y="685800"/>
            <a:ext cx="4572000" cy="3429000"/>
          </a:xfrm>
          <a:prstGeom prst="rect">
            <a:avLst/>
          </a:prstGeom>
        </p:spPr>
        <p:txBody>
          <a:bodyPr/>
          <a:lstStyle/>
          <a:p>
            <a:pPr/>
          </a:p>
        </p:txBody>
      </p:sp>
      <p:sp>
        <p:nvSpPr>
          <p:cNvPr id="29" name="Shape 2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06400" latinLnBrk="0">
      <a:defRPr sz="2300">
        <a:latin typeface="Lucida Grande"/>
        <a:ea typeface="Lucida Grande"/>
        <a:cs typeface="Lucida Grande"/>
        <a:sym typeface="Lucida Grande"/>
      </a:defRPr>
    </a:lvl1pPr>
    <a:lvl2pPr indent="228600" defTabSz="406400" latinLnBrk="0">
      <a:defRPr sz="2300">
        <a:latin typeface="Lucida Grande"/>
        <a:ea typeface="Lucida Grande"/>
        <a:cs typeface="Lucida Grande"/>
        <a:sym typeface="Lucida Grande"/>
      </a:defRPr>
    </a:lvl2pPr>
    <a:lvl3pPr indent="457200" defTabSz="406400" latinLnBrk="0">
      <a:defRPr sz="2300">
        <a:latin typeface="Lucida Grande"/>
        <a:ea typeface="Lucida Grande"/>
        <a:cs typeface="Lucida Grande"/>
        <a:sym typeface="Lucida Grande"/>
      </a:defRPr>
    </a:lvl3pPr>
    <a:lvl4pPr indent="685800" defTabSz="406400" latinLnBrk="0">
      <a:defRPr sz="2300">
        <a:latin typeface="Lucida Grande"/>
        <a:ea typeface="Lucida Grande"/>
        <a:cs typeface="Lucida Grande"/>
        <a:sym typeface="Lucida Grande"/>
      </a:defRPr>
    </a:lvl4pPr>
    <a:lvl5pPr indent="914400" defTabSz="406400" latinLnBrk="0">
      <a:defRPr sz="2300">
        <a:latin typeface="Lucida Grande"/>
        <a:ea typeface="Lucida Grande"/>
        <a:cs typeface="Lucida Grande"/>
        <a:sym typeface="Lucida Grande"/>
      </a:defRPr>
    </a:lvl5pPr>
    <a:lvl6pPr indent="1143000" defTabSz="406400" latinLnBrk="0">
      <a:defRPr sz="2300">
        <a:latin typeface="Lucida Grande"/>
        <a:ea typeface="Lucida Grande"/>
        <a:cs typeface="Lucida Grande"/>
        <a:sym typeface="Lucida Grande"/>
      </a:defRPr>
    </a:lvl6pPr>
    <a:lvl7pPr indent="1371600" defTabSz="406400" latinLnBrk="0">
      <a:defRPr sz="2300">
        <a:latin typeface="Lucida Grande"/>
        <a:ea typeface="Lucida Grande"/>
        <a:cs typeface="Lucida Grande"/>
        <a:sym typeface="Lucida Grande"/>
      </a:defRPr>
    </a:lvl7pPr>
    <a:lvl8pPr indent="1600200" defTabSz="406400" latinLnBrk="0">
      <a:defRPr sz="2300">
        <a:latin typeface="Lucida Grande"/>
        <a:ea typeface="Lucida Grande"/>
        <a:cs typeface="Lucida Grande"/>
        <a:sym typeface="Lucida Grande"/>
      </a:defRPr>
    </a:lvl8pPr>
    <a:lvl9pPr indent="1828800" defTabSz="406400" latinLnBrk="0">
      <a:defRPr sz="2300">
        <a:latin typeface="Lucida Grande"/>
        <a:ea typeface="Lucida Grande"/>
        <a:cs typeface="Lucida Grande"/>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1" Type="http://schemas.openxmlformats.org/officeDocument/2006/relationships/slide" Target="../slides/slide69.xml"/><Relationship Id="rId2"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1" Type="http://schemas.openxmlformats.org/officeDocument/2006/relationships/slide" Target="../slides/slide70.xml"/><Relationship Id="rId2"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1" Type="http://schemas.openxmlformats.org/officeDocument/2006/relationships/slide" Target="../slides/slide7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 name="Shape 38"/>
          <p:cNvSpPr/>
          <p:nvPr>
            <p:ph type="sldImg"/>
          </p:nvPr>
        </p:nvSpPr>
        <p:spPr>
          <a:prstGeom prst="rect">
            <a:avLst/>
          </a:prstGeom>
        </p:spPr>
        <p:txBody>
          <a:bodyPr/>
          <a:lstStyle/>
          <a:p>
            <a:pPr/>
          </a:p>
        </p:txBody>
      </p:sp>
      <p:sp>
        <p:nvSpPr>
          <p:cNvPr id="39" name="Shape 39"/>
          <p:cNvSpPr/>
          <p:nvPr>
            <p:ph type="body" sz="quarter" idx="1"/>
          </p:nvPr>
        </p:nvSpPr>
        <p:spPr>
          <a:prstGeom prst="rect">
            <a:avLst/>
          </a:prstGeom>
        </p:spPr>
        <p:txBody>
          <a:bodyPr/>
          <a:lstStyle/>
          <a:p>
            <a:pPr defTabSz="457200">
              <a:spcBef>
                <a:spcPts val="1200"/>
              </a:spcBef>
              <a:defRPr sz="2800">
                <a:latin typeface="Times Roman"/>
                <a:ea typeface="Times Roman"/>
                <a:cs typeface="Times Roman"/>
                <a:sym typeface="Times Roman"/>
              </a:defRPr>
            </a:pPr>
            <a:r>
              <a:t>Chapter 13 introduced the basic elements of probability theory and noted the importance of independence and conditional independence relationships in simplifying probabilistic representations of the world. This chapter introduces a systematic way to represent such relationships explicitly in the form of </a:t>
            </a:r>
            <a:r>
              <a:rPr b="1"/>
              <a:t>Bayesian networks</a:t>
            </a:r>
            <a:r>
              <a:t>. We define the syntax and semantics of these networks and show how they can be used to capture uncertain knowledge in a natural and efficient way. We then show how probabilistic inference, although computationally intractable in the worst case, can be done efficiently in many practical situations. We also describe a variety of approximate inference algorithms that are often applicable when exact inference is infeasible. We explore ways in which probability theory can be applied to worlds with objects and relations—that is, to </a:t>
            </a:r>
            <a:r>
              <a:rPr i="1"/>
              <a:t>first-order</a:t>
            </a:r>
            <a:r>
              <a:t>, as opposed to </a:t>
            </a:r>
            <a:r>
              <a:rPr i="1"/>
              <a:t>propositional</a:t>
            </a:r>
            <a:r>
              <a:t>, representations. Finally, we survey alternative approaches to uncertain reasoning.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lvl1pPr marL="40639" marR="40639" defTabSz="914400">
              <a:spcBef>
                <a:spcPts val="400"/>
              </a:spcBef>
              <a:buClr>
                <a:srgbClr val="000000"/>
              </a:buClr>
              <a:buFont typeface="Times New Roman"/>
              <a:defRPr sz="2100">
                <a:uFill>
                  <a:solidFill>
                    <a:srgbClr val="000000"/>
                  </a:solidFill>
                </a:uFill>
                <a:latin typeface="Times New Roman"/>
                <a:ea typeface="Times New Roman"/>
                <a:cs typeface="Times New Roman"/>
                <a:sym typeface="Times New Roman"/>
              </a:defRPr>
            </a:lvl1pPr>
          </a:lstStyle>
          <a:p>
            <a:pPr/>
            <a:r>
              <a:t>For example, suppose we have completed the network in Figure 14.2 except for the choice of parents for MaryCalls. MaryCalls is certainly influenced by whether or not there is a Burglary or an Earthquake, but it is not directly influenced. Intuitively, our knowledge of the domain tells us that these events only influence Mary’s calling behavior through their effect on the alarm. Also, given the state of the alarm, whether or not John calls has no influence on Mary’s calling. Formally speaking, we believe that the following conditional independence statement holds: (read bottom right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Shape 447"/>
          <p:cNvSpPr/>
          <p:nvPr>
            <p:ph type="sldImg"/>
          </p:nvPr>
        </p:nvSpPr>
        <p:spPr>
          <a:prstGeom prst="rect">
            <a:avLst/>
          </a:prstGeom>
        </p:spPr>
        <p:txBody>
          <a:bodyPr/>
          <a:lstStyle/>
          <a:p>
            <a:pPr/>
          </a:p>
        </p:txBody>
      </p:sp>
      <p:sp>
        <p:nvSpPr>
          <p:cNvPr id="448" name="Shape 448"/>
          <p:cNvSpPr/>
          <p:nvPr>
            <p:ph type="body" sz="quarter" idx="1"/>
          </p:nvPr>
        </p:nvSpPr>
        <p:spPr>
          <a:prstGeom prst="rect">
            <a:avLst/>
          </a:prstGeom>
        </p:spPr>
        <p:txBody>
          <a:bodyPr/>
          <a:lstStyle/>
          <a:p>
            <a:pPr defTabSz="457200">
              <a:spcBef>
                <a:spcPts val="1200"/>
              </a:spcBef>
              <a:defRPr sz="2400">
                <a:latin typeface="Times Roman"/>
                <a:ea typeface="Times Roman"/>
                <a:cs typeface="Times Roman"/>
                <a:sym typeface="Times Roman"/>
              </a:defRPr>
            </a:pPr>
            <a:r>
              <a:t>The general procedure for incremental network construction is as follows:</a:t>
            </a:r>
          </a:p>
          <a:p>
            <a:pPr defTabSz="457200">
              <a:spcBef>
                <a:spcPts val="1200"/>
              </a:spcBef>
              <a:defRPr sz="2400">
                <a:latin typeface="Times Roman"/>
                <a:ea typeface="Times Roman"/>
                <a:cs typeface="Times Roman"/>
                <a:sym typeface="Times Roman"/>
              </a:defRPr>
            </a:pPr>
            <a:r>
              <a:t>read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Shape 460"/>
          <p:cNvSpPr/>
          <p:nvPr>
            <p:ph type="sldImg"/>
          </p:nvPr>
        </p:nvSpPr>
        <p:spPr>
          <a:prstGeom prst="rect">
            <a:avLst/>
          </a:prstGeom>
        </p:spPr>
        <p:txBody>
          <a:bodyPr/>
          <a:lstStyle/>
          <a:p>
            <a:pPr/>
          </a:p>
        </p:txBody>
      </p:sp>
      <p:sp>
        <p:nvSpPr>
          <p:cNvPr id="461" name="Shape 461"/>
          <p:cNvSpPr/>
          <p:nvPr>
            <p:ph type="body" sz="quarter" idx="1"/>
          </p:nvPr>
        </p:nvSpPr>
        <p:spPr>
          <a:prstGeom prst="rect">
            <a:avLst/>
          </a:prstGeom>
        </p:spPr>
        <p:txBody>
          <a:bodyPr/>
          <a:lstStyle/>
          <a:p>
            <a:pPr defTabSz="457200">
              <a:defRPr sz="3100">
                <a:latin typeface="Helvetica"/>
                <a:ea typeface="Helvetica"/>
                <a:cs typeface="Helvetica"/>
                <a:sym typeface="Helvetica"/>
              </a:defRPr>
            </a:pPr>
          </a:p>
          <a:p>
            <a:pPr defTabSz="457200">
              <a:defRPr sz="3100">
                <a:latin typeface="Helvetica"/>
                <a:ea typeface="Helvetica"/>
                <a:cs typeface="Helvetica"/>
                <a:sym typeface="Helvetica"/>
              </a:defRPr>
            </a:pPr>
            <a:r>
              <a:t>read slide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Shape 468"/>
          <p:cNvSpPr/>
          <p:nvPr>
            <p:ph type="sldImg"/>
          </p:nvPr>
        </p:nvSpPr>
        <p:spPr>
          <a:prstGeom prst="rect">
            <a:avLst/>
          </a:prstGeom>
        </p:spPr>
        <p:txBody>
          <a:bodyPr/>
          <a:lstStyle/>
          <a:p>
            <a:pPr/>
          </a:p>
        </p:txBody>
      </p:sp>
      <p:sp>
        <p:nvSpPr>
          <p:cNvPr id="469" name="Shape 469"/>
          <p:cNvSpPr/>
          <p:nvPr>
            <p:ph type="body" sz="quarter" idx="1"/>
          </p:nvPr>
        </p:nvSpPr>
        <p:spPr>
          <a:prstGeom prst="rect">
            <a:avLst/>
          </a:prstGeom>
        </p:spPr>
        <p:txBody>
          <a:bodyPr/>
          <a:lstStyle>
            <a:lvl1pPr defTabSz="457200">
              <a:defRPr sz="2200">
                <a:latin typeface="Helvetica"/>
                <a:ea typeface="Helvetica"/>
                <a:cs typeface="Helvetica"/>
                <a:sym typeface="Helvetica"/>
              </a:defRPr>
            </a:lvl1pPr>
          </a:lstStyle>
          <a:p>
            <a:pPr/>
            <a:r>
              <a:t>To make this concrete, suppose we have 30 nodes (n=30) and each has at most 5 parents (k=5). Then the Bayesian network requires 960 numbers, but the full joint requires over a billion.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1" name="Shape 501"/>
          <p:cNvSpPr/>
          <p:nvPr>
            <p:ph type="sldImg"/>
          </p:nvPr>
        </p:nvSpPr>
        <p:spPr>
          <a:prstGeom prst="rect">
            <a:avLst/>
          </a:prstGeom>
        </p:spPr>
        <p:txBody>
          <a:bodyPr/>
          <a:lstStyle/>
          <a:p>
            <a:pPr/>
          </a:p>
        </p:txBody>
      </p:sp>
      <p:sp>
        <p:nvSpPr>
          <p:cNvPr id="502" name="Shape 502"/>
          <p:cNvSpPr/>
          <p:nvPr>
            <p:ph type="body" sz="quarter" idx="1"/>
          </p:nvPr>
        </p:nvSpPr>
        <p:spPr>
          <a:prstGeom prst="rect">
            <a:avLst/>
          </a:prstGeom>
        </p:spPr>
        <p:txBody>
          <a:bodyPr/>
          <a:lstStyle/>
          <a:p>
            <a:pPr defTabSz="584200">
              <a:defRPr sz="2200">
                <a:latin typeface="Arial"/>
                <a:ea typeface="Arial"/>
                <a:cs typeface="Arial"/>
                <a:sym typeface="Arial"/>
              </a:defRPr>
            </a:pPr>
            <a:r>
              <a:t>What happens if we happen to choose the wrong order? Let us consider the burglary example again. Suppose we decide to add the nodes in the order MaryCalls, JohnCalls, Alarm, Burglary, Earthquake. We get the somewhat more complicated network shown in Figure 14.3(a). The process goes as follows:</a:t>
            </a:r>
          </a:p>
          <a:p>
            <a:pPr defTabSz="584200">
              <a:defRPr sz="2200">
                <a:latin typeface="Arial"/>
                <a:ea typeface="Arial"/>
                <a:cs typeface="Arial"/>
                <a:sym typeface="Arial"/>
              </a:defRPr>
            </a:pPr>
            <a:r>
              <a:t>Adding </a:t>
            </a:r>
            <a:r>
              <a:rPr i="1"/>
              <a:t>MaryCalls</a:t>
            </a:r>
            <a:r>
              <a:t>: no parents. </a:t>
            </a:r>
          </a:p>
          <a:p>
            <a:pPr defTabSz="584200">
              <a:defRPr sz="2200">
                <a:latin typeface="Arial"/>
                <a:ea typeface="Arial"/>
                <a:cs typeface="Arial"/>
                <a:sym typeface="Arial"/>
              </a:defRPr>
            </a:pPr>
            <a:r>
              <a:t>Adding </a:t>
            </a:r>
            <a:r>
              <a:rPr i="1"/>
              <a:t>JohnCalls</a:t>
            </a:r>
            <a:r>
              <a:t>: </a:t>
            </a:r>
          </a:p>
          <a:p>
            <a:pPr defTabSz="584200">
              <a:defRPr sz="2200">
                <a:latin typeface="Arial"/>
                <a:ea typeface="Arial"/>
                <a:cs typeface="Arial"/>
                <a:sym typeface="Arial"/>
              </a:defRPr>
            </a:pPr>
            <a:r>
              <a:t>QUESTION to students</a:t>
            </a:r>
          </a:p>
          <a:p>
            <a:pPr defTabSz="584200">
              <a:defRPr sz="2200">
                <a:latin typeface="Arial"/>
                <a:ea typeface="Arial"/>
                <a:cs typeface="Arial"/>
                <a:sym typeface="Arial"/>
              </a:defRPr>
            </a:pPr>
            <a:r>
              <a:t>if Mary calls, that probably means the alarm has gone off, which of course would make it more likely that John calls. Therefore, there is a dependence: </a:t>
            </a:r>
          </a:p>
          <a:p>
            <a:pPr defTabSz="584200">
              <a:defRPr sz="2200">
                <a:latin typeface="Arial"/>
                <a:ea typeface="Arial"/>
                <a:cs typeface="Arial"/>
                <a:sym typeface="Arial"/>
              </a:defRPr>
            </a:pPr>
            <a:r>
              <a:t>Hence, </a:t>
            </a:r>
            <a:r>
              <a:rPr i="1"/>
              <a:t>JohnCalls</a:t>
            </a:r>
            <a:r>
              <a:t> needs </a:t>
            </a:r>
            <a:r>
              <a:rPr i="1"/>
              <a:t>MaryCalls</a:t>
            </a:r>
            <a:r>
              <a:t> as a parent.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Shape 507"/>
          <p:cNvSpPr/>
          <p:nvPr>
            <p:ph type="sldImg"/>
          </p:nvPr>
        </p:nvSpPr>
        <p:spPr>
          <a:prstGeom prst="rect">
            <a:avLst/>
          </a:prstGeom>
        </p:spPr>
        <p:txBody>
          <a:bodyPr/>
          <a:lstStyle/>
          <a:p>
            <a:pPr/>
          </a:p>
        </p:txBody>
      </p:sp>
      <p:sp>
        <p:nvSpPr>
          <p:cNvPr id="508" name="Shape 508"/>
          <p:cNvSpPr/>
          <p:nvPr>
            <p:ph type="body" sz="quarter" idx="1"/>
          </p:nvPr>
        </p:nvSpPr>
        <p:spPr>
          <a:prstGeom prst="rect">
            <a:avLst/>
          </a:prstGeom>
        </p:spPr>
        <p:txBody>
          <a:bodyPr/>
          <a:lstStyle/>
          <a:p>
            <a:pPr defTabSz="584200">
              <a:defRPr sz="2200">
                <a:latin typeface="Arial"/>
                <a:ea typeface="Arial"/>
                <a:cs typeface="Arial"/>
                <a:sym typeface="Arial"/>
              </a:defRPr>
            </a:pPr>
            <a:r>
              <a:t>Adding </a:t>
            </a:r>
            <a:r>
              <a:rPr i="1"/>
              <a:t>Alarm</a:t>
            </a:r>
            <a:r>
              <a:t>: QUESTION to students</a:t>
            </a:r>
          </a:p>
          <a:p>
            <a:pPr defTabSz="584200">
              <a:defRPr sz="2200">
                <a:latin typeface="Arial"/>
                <a:ea typeface="Arial"/>
                <a:cs typeface="Arial"/>
                <a:sym typeface="Arial"/>
              </a:defRPr>
            </a:pPr>
            <a:r>
              <a:t>clearly, if both call, it is more likely that the alarm has gone off than if </a:t>
            </a:r>
            <a:br/>
            <a:r>
              <a:t>just one or neither call, so we need both </a:t>
            </a:r>
            <a:r>
              <a:rPr i="1"/>
              <a:t>MaryCalls</a:t>
            </a:r>
            <a:r>
              <a:t> and </a:t>
            </a:r>
            <a:r>
              <a:rPr i="1"/>
              <a:t>JohnCalls</a:t>
            </a:r>
            <a:r>
              <a:t> as parents.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3" name="Shape 513"/>
          <p:cNvSpPr/>
          <p:nvPr>
            <p:ph type="sldImg"/>
          </p:nvPr>
        </p:nvSpPr>
        <p:spPr>
          <a:prstGeom prst="rect">
            <a:avLst/>
          </a:prstGeom>
        </p:spPr>
        <p:txBody>
          <a:bodyPr/>
          <a:lstStyle/>
          <a:p>
            <a:pPr/>
          </a:p>
        </p:txBody>
      </p:sp>
      <p:sp>
        <p:nvSpPr>
          <p:cNvPr id="514" name="Shape 514"/>
          <p:cNvSpPr/>
          <p:nvPr>
            <p:ph type="body" sz="quarter" idx="1"/>
          </p:nvPr>
        </p:nvSpPr>
        <p:spPr>
          <a:prstGeom prst="rect">
            <a:avLst/>
          </a:prstGeom>
        </p:spPr>
        <p:txBody>
          <a:bodyPr/>
          <a:lstStyle/>
          <a:p>
            <a:pPr defTabSz="584200">
              <a:defRPr sz="2200">
                <a:latin typeface="Arial"/>
                <a:ea typeface="Arial"/>
                <a:cs typeface="Arial"/>
                <a:sym typeface="Arial"/>
              </a:defRPr>
            </a:pPr>
            <a:r>
              <a:t>Adding </a:t>
            </a:r>
            <a:r>
              <a:rPr i="1"/>
              <a:t>Burglary</a:t>
            </a:r>
            <a:r>
              <a:t>: QUESTION to students</a:t>
            </a:r>
          </a:p>
          <a:p>
            <a:pPr defTabSz="584200">
              <a:defRPr sz="2200">
                <a:latin typeface="Arial"/>
                <a:ea typeface="Arial"/>
                <a:cs typeface="Arial"/>
                <a:sym typeface="Arial"/>
              </a:defRPr>
            </a:pPr>
            <a:r>
              <a:t>if we know the alarm state, then the call(or lack of it) from John or Mary might tell us about whether our telephone is ringing or whether Mary’s music is on loud, but it does not give us further information about a burglary. That is, </a:t>
            </a:r>
            <a:r>
              <a:rPr b="1"/>
              <a:t>P</a:t>
            </a:r>
            <a:r>
              <a:t>(B|A,J,M)=</a:t>
            </a:r>
            <a:r>
              <a:rPr b="1"/>
              <a:t>P</a:t>
            </a:r>
            <a:r>
              <a:t>(B|A). Hence we need just </a:t>
            </a:r>
            <a:r>
              <a:rPr i="1"/>
              <a:t>Alarm</a:t>
            </a:r>
            <a:r>
              <a:t> as parent.</a:t>
            </a:r>
          </a:p>
          <a:p>
            <a:pPr defTabSz="584200">
              <a:defRPr sz="2200">
                <a:latin typeface="Arial"/>
                <a:ea typeface="Arial"/>
                <a:cs typeface="Arial"/>
                <a:sym typeface="Arial"/>
              </a:defRPr>
            </a:p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9" name="Shape 519"/>
          <p:cNvSpPr/>
          <p:nvPr>
            <p:ph type="sldImg"/>
          </p:nvPr>
        </p:nvSpPr>
        <p:spPr>
          <a:prstGeom prst="rect">
            <a:avLst/>
          </a:prstGeom>
        </p:spPr>
        <p:txBody>
          <a:bodyPr/>
          <a:lstStyle/>
          <a:p>
            <a:pPr/>
          </a:p>
        </p:txBody>
      </p:sp>
      <p:sp>
        <p:nvSpPr>
          <p:cNvPr id="520" name="Shape 520"/>
          <p:cNvSpPr/>
          <p:nvPr>
            <p:ph type="body" sz="quarter" idx="1"/>
          </p:nvPr>
        </p:nvSpPr>
        <p:spPr>
          <a:prstGeom prst="rect">
            <a:avLst/>
          </a:prstGeom>
        </p:spPr>
        <p:txBody>
          <a:bodyPr/>
          <a:lstStyle/>
          <a:p>
            <a:pPr defTabSz="584200">
              <a:defRPr sz="2800">
                <a:latin typeface="Arial"/>
                <a:ea typeface="Arial"/>
                <a:cs typeface="Arial"/>
                <a:sym typeface="Arial"/>
              </a:defRPr>
            </a:pPr>
            <a:r>
              <a:t>Adding </a:t>
            </a:r>
            <a:r>
              <a:rPr i="1"/>
              <a:t>Earthquake</a:t>
            </a:r>
            <a:r>
              <a:t>:  QUESTION to students</a:t>
            </a:r>
          </a:p>
          <a:p>
            <a:pPr defTabSz="584200">
              <a:defRPr sz="2800">
                <a:latin typeface="Arial"/>
                <a:ea typeface="Arial"/>
                <a:cs typeface="Arial"/>
                <a:sym typeface="Arial"/>
              </a:defRPr>
            </a:pPr>
            <a:r>
              <a:t>if the alarm is on, it is more likely that there has been an earthquake. (The alarm is an earthquake detector of sorts.) But if we know there has been a burglary, then that explains the alarm and the probability of an earthquake would be only slightly above normal. Hence we need both </a:t>
            </a:r>
            <a:r>
              <a:rPr i="1"/>
              <a:t>Alarm</a:t>
            </a:r>
            <a:r>
              <a:t> and </a:t>
            </a:r>
            <a:r>
              <a:rPr i="1"/>
              <a:t>Burglary</a:t>
            </a:r>
            <a:r>
              <a:t> as parents.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5" name="Shape 525"/>
          <p:cNvSpPr/>
          <p:nvPr>
            <p:ph type="sldImg"/>
          </p:nvPr>
        </p:nvSpPr>
        <p:spPr>
          <a:prstGeom prst="rect">
            <a:avLst/>
          </a:prstGeom>
        </p:spPr>
        <p:txBody>
          <a:bodyPr/>
          <a:lstStyle/>
          <a:p>
            <a:pPr/>
          </a:p>
        </p:txBody>
      </p:sp>
      <p:sp>
        <p:nvSpPr>
          <p:cNvPr id="526" name="Shape 526"/>
          <p:cNvSpPr/>
          <p:nvPr>
            <p:ph type="body" sz="quarter" idx="1"/>
          </p:nvPr>
        </p:nvSpPr>
        <p:spPr>
          <a:prstGeom prst="rect">
            <a:avLst/>
          </a:prstGeom>
        </p:spPr>
        <p:txBody>
          <a:bodyPr/>
          <a:lstStyle/>
          <a:p>
            <a:pPr defTabSz="584200">
              <a:defRPr sz="1900"/>
            </a:pPr>
            <a:r>
              <a:t>The resulting network has two more links than the original network in Figure on slide 13, and requires three more probabilities to be specified. What’s worse, some of the links represent tenuous relationships that require difficult and unnatural probability judgments, such as assessing the probability of Earthquake  given Alarm and Burglary. This phenomenon is quite general and is related to the distinction between causal and diagnostic models introduced earlier. If we try to build a diagnostic model with links from symptoms to causes (as from MaryCalls to Alarm, or Alarm to Burglary ), we end up having to specify additional dependencies between otherwise independent causes, and often between separately occurring symptoms as well. </a:t>
            </a:r>
          </a:p>
          <a:p>
            <a:pPr defTabSz="584200">
              <a:defRPr b="1" sz="1900"/>
            </a:pPr>
            <a:r>
              <a:t>If we stick to a causal model, we end up having to specify fewer numbers, and the numbers will often be easier to come up with.</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5" name="Shape 595"/>
          <p:cNvSpPr/>
          <p:nvPr>
            <p:ph type="sldImg"/>
          </p:nvPr>
        </p:nvSpPr>
        <p:spPr>
          <a:prstGeom prst="rect">
            <a:avLst/>
          </a:prstGeom>
        </p:spPr>
        <p:txBody>
          <a:bodyPr/>
          <a:lstStyle/>
          <a:p>
            <a:pPr/>
          </a:p>
        </p:txBody>
      </p:sp>
      <p:sp>
        <p:nvSpPr>
          <p:cNvPr id="596" name="Shape 596"/>
          <p:cNvSpPr/>
          <p:nvPr>
            <p:ph type="body" sz="quarter" idx="1"/>
          </p:nvPr>
        </p:nvSpPr>
        <p:spPr>
          <a:prstGeom prst="rect">
            <a:avLst/>
          </a:prstGeom>
        </p:spPr>
        <p:txBody>
          <a:bodyPr/>
          <a:lstStyle/>
          <a:p>
            <a:pPr defTabSz="457200">
              <a:spcBef>
                <a:spcPts val="1200"/>
              </a:spcBef>
              <a:defRPr sz="1900">
                <a:latin typeface="Verdana"/>
                <a:ea typeface="Verdana"/>
                <a:cs typeface="Verdana"/>
                <a:sym typeface="Verdana"/>
              </a:defRPr>
            </a:pPr>
            <a:r>
              <a:t>We have provided a “numerical” semantics for Bayesian networks in terms of the representation of the full joint distribution. Using this to derive a method for constructing Bayesian networks, we were led to the consequence that a node is conditionally independent of its predecessors, given its parents.</a:t>
            </a:r>
          </a:p>
          <a:p>
            <a:pPr defTabSz="457200">
              <a:spcBef>
                <a:spcPts val="1200"/>
              </a:spcBef>
              <a:defRPr sz="1900">
                <a:latin typeface="Verdana"/>
                <a:ea typeface="Verdana"/>
                <a:cs typeface="Verdana"/>
                <a:sym typeface="Verdana"/>
              </a:defRPr>
            </a:pPr>
            <a:r>
              <a:t>It turns out that we can also go in the other direction. We can start from a “topological” semantics that specifies the conditional independence relationships encoded by the graph structure, and from these we can derive the “numerical” semantics. The topological semantics is given by either of the following specifications, which are equivalent:</a:t>
            </a:r>
          </a:p>
          <a:p>
            <a:pPr defTabSz="457200">
              <a:spcBef>
                <a:spcPts val="1200"/>
              </a:spcBef>
              <a:defRPr sz="1900">
                <a:latin typeface="Verdana"/>
                <a:ea typeface="Verdana"/>
                <a:cs typeface="Verdana"/>
                <a:sym typeface="Verdana"/>
              </a:defRPr>
            </a:pPr>
            <a:r>
              <a:t>next slide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0" name="Shape 80"/>
          <p:cNvSpPr/>
          <p:nvPr>
            <p:ph type="sldImg"/>
          </p:nvPr>
        </p:nvSpPr>
        <p:spPr>
          <a:prstGeom prst="rect">
            <a:avLst/>
          </a:prstGeom>
        </p:spPr>
        <p:txBody>
          <a:bodyPr/>
          <a:lstStyle/>
          <a:p>
            <a:pPr/>
          </a:p>
        </p:txBody>
      </p:sp>
      <p:sp>
        <p:nvSpPr>
          <p:cNvPr id="81" name="Shape 81"/>
          <p:cNvSpPr/>
          <p:nvPr>
            <p:ph type="body" sz="quarter" idx="1"/>
          </p:nvPr>
        </p:nvSpPr>
        <p:spPr>
          <a:prstGeom prst="rect">
            <a:avLst/>
          </a:prstGeom>
        </p:spPr>
        <p:txBody>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
                <a:latin typeface="Helvetica"/>
                <a:ea typeface="Helvetica"/>
                <a:cs typeface="Helvetica"/>
                <a:sym typeface="Helvetica"/>
              </a:defRPr>
            </a:pPr>
            <a:r>
              <a:t>read slide</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100">
                <a:latin typeface="Helvetica"/>
                <a:ea typeface="Helvetica"/>
                <a:cs typeface="Helvetica"/>
                <a:sym typeface="Helvetica"/>
              </a:defRPr>
            </a:pPr>
            <a:r>
              <a:rPr sz="2100"/>
              <a:t>A simple Bayesian network in which Weather is independent of the other three variables and Toothache and Catch are conditionally independent given Cavity.</a:t>
            </a:r>
            <a:r>
              <a:t> </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100">
                <a:latin typeface="Helvetica"/>
                <a:ea typeface="Helvetica"/>
                <a:cs typeface="Helvetica"/>
                <a:sym typeface="Helvetica"/>
              </a:defRPr>
            </a:pP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100">
                <a:latin typeface="Helvetica"/>
                <a:ea typeface="Helvetica"/>
                <a:cs typeface="Helvetica"/>
                <a:sym typeface="Helvetica"/>
              </a:defRPr>
            </a:pPr>
            <a:r>
              <a:t>Whiteboard next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7" name="Shape 637"/>
          <p:cNvSpPr/>
          <p:nvPr>
            <p:ph type="sldImg"/>
          </p:nvPr>
        </p:nvSpPr>
        <p:spPr>
          <a:prstGeom prst="rect">
            <a:avLst/>
          </a:prstGeom>
        </p:spPr>
        <p:txBody>
          <a:bodyPr/>
          <a:lstStyle/>
          <a:p>
            <a:pPr/>
          </a:p>
        </p:txBody>
      </p:sp>
      <p:sp>
        <p:nvSpPr>
          <p:cNvPr id="638" name="Shape 638"/>
          <p:cNvSpPr/>
          <p:nvPr>
            <p:ph type="body" sz="quarter" idx="1"/>
          </p:nvPr>
        </p:nvSpPr>
        <p:spPr>
          <a:prstGeom prst="rect">
            <a:avLst/>
          </a:prstGeom>
        </p:spPr>
        <p:txBody>
          <a:bodyPr/>
          <a:lstStyle>
            <a:lvl1pPr defTabSz="457200">
              <a:defRPr sz="2500">
                <a:latin typeface="Helvetica"/>
                <a:ea typeface="Helvetica"/>
                <a:cs typeface="Helvetica"/>
                <a:sym typeface="Helvetica"/>
              </a:defRPr>
            </a:lvl1pPr>
          </a:lstStyle>
          <a:p>
            <a:pPr/>
            <a:r>
              <a:t>Markov blanket is gray area; conditionally independent of all others nodes in the network, given its parents, children and children’s parents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3" name="Shape 653"/>
          <p:cNvSpPr/>
          <p:nvPr>
            <p:ph type="sldImg"/>
          </p:nvPr>
        </p:nvSpPr>
        <p:spPr>
          <a:prstGeom prst="rect">
            <a:avLst/>
          </a:prstGeom>
        </p:spPr>
        <p:txBody>
          <a:bodyPr/>
          <a:lstStyle/>
          <a:p>
            <a:pPr/>
          </a:p>
        </p:txBody>
      </p:sp>
      <p:sp>
        <p:nvSpPr>
          <p:cNvPr id="654" name="Shape 654"/>
          <p:cNvSpPr/>
          <p:nvPr>
            <p:ph type="body" sz="quarter" idx="1"/>
          </p:nvPr>
        </p:nvSpPr>
        <p:spPr>
          <a:prstGeom prst="rect">
            <a:avLst/>
          </a:prstGeom>
        </p:spPr>
        <p:txBody>
          <a:bodyPr/>
          <a:lstStyle/>
          <a:p>
            <a:pPr defTabSz="457200">
              <a:defRPr sz="1900">
                <a:latin typeface="Helvetica"/>
                <a:ea typeface="Helvetica"/>
                <a:cs typeface="Helvetica"/>
                <a:sym typeface="Helvetica"/>
              </a:defRPr>
            </a:pPr>
            <a:r>
              <a:t>Even if the maximum number of parents k is smallish, filling in the CPT for a node requires up to O(2**k) numbers and perhaps a great deal of experience with all the possible conditioning cases. In fact, this is a worst-case scenario in which the relationship between the parents and the child is completely arbitrary. Usually, such relationships are describable by a canonical distribution that fits some standard pattern. In such cases, the complete table can be specified by naming the pattern and perhaps supplying a few parameters.</a:t>
            </a:r>
          </a:p>
          <a:p>
            <a:pPr defTabSz="457200">
              <a:defRPr sz="1900">
                <a:latin typeface="Helvetica"/>
                <a:ea typeface="Helvetica"/>
                <a:cs typeface="Helvetica"/>
                <a:sym typeface="Helvetica"/>
              </a:defRPr>
            </a:pPr>
            <a:r>
              <a:t>The simplest example is provided by deterministic nodes. A deterministic node has its value specified exactly by the values of its parents, with no uncertainty. The relationship can be a logical one—for example, the relationship between parent nodes and the childnode NorthAmerica is simply that the child is the disjunction of the parents.</a:t>
            </a:r>
          </a:p>
          <a:p>
            <a:pPr defTabSz="457200">
              <a:defRPr sz="1900">
                <a:latin typeface="Helvetica"/>
                <a:ea typeface="Helvetica"/>
                <a:cs typeface="Helvetica"/>
                <a:sym typeface="Helvetica"/>
              </a:defRPr>
            </a:pPr>
          </a:p>
          <a:p>
            <a:pPr defTabSz="457200">
              <a:defRPr sz="1900">
                <a:latin typeface="Helvetica"/>
                <a:ea typeface="Helvetica"/>
                <a:cs typeface="Helvetica"/>
                <a:sym typeface="Helvetica"/>
              </a:defRPr>
            </a:pPr>
            <a:r>
              <a:t>Or if the parent nodes are the inflows (rivers, runoff, precipitation) into a lake and the outflows (rivers, evaporation) from the lake and the child is the change in lake level, then the child is the difference between the inflow parents and the outflow parents.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1" name="Shape 661"/>
          <p:cNvSpPr/>
          <p:nvPr>
            <p:ph type="sldImg"/>
          </p:nvPr>
        </p:nvSpPr>
        <p:spPr>
          <a:prstGeom prst="rect">
            <a:avLst/>
          </a:prstGeom>
        </p:spPr>
        <p:txBody>
          <a:bodyPr/>
          <a:lstStyle/>
          <a:p>
            <a:pPr/>
          </a:p>
        </p:txBody>
      </p:sp>
      <p:sp>
        <p:nvSpPr>
          <p:cNvPr id="662" name="Shape 662"/>
          <p:cNvSpPr/>
          <p:nvPr>
            <p:ph type="body" sz="quarter" idx="1"/>
          </p:nvPr>
        </p:nvSpPr>
        <p:spPr>
          <a:prstGeom prst="rect">
            <a:avLst/>
          </a:prstGeom>
        </p:spPr>
        <p:txBody>
          <a:bodyPr/>
          <a:lstStyle/>
          <a:p>
            <a:pPr defTabSz="457200">
              <a:defRPr sz="1600">
                <a:latin typeface="Helvetica"/>
                <a:ea typeface="Helvetica"/>
                <a:cs typeface="Helvetica"/>
                <a:sym typeface="Helvetica"/>
              </a:defRPr>
            </a:pPr>
            <a:r>
              <a:t>Uncertain relationships can often be characterized by so-called “noisy” logical relation NOISY-OR ships. The standard example is the so-called noisy-OR relation, which is a generalization of the logical OR. In propositional logic, we might say Fever is true if and only if Cold, Flu or Malaria is true. The noisy-OR model allows for uncertainty about the ability of each parent to cause the child to be true—the causal relationship between parent and child may be </a:t>
            </a:r>
            <a:r>
              <a:rPr i="1"/>
              <a:t>inhibited. </a:t>
            </a:r>
            <a:r>
              <a:t>The model takes two assumptions. First, it assumes that all the possible causes are LEAK NODE listed. (This is not as strict as it seems, because we can always add a so-called leak node that covers “miscellaneous causes.”) In addition􏰁 leak nodes 􏰍Pradhan et al􏰃􏰁 􏰄􏰗􏰗􏰒􏰎 provide a way to model the in􏰂 completeness and incorrectness of a Bayesian network with noisy􏰂-or /and nodes􏰃. A leak node is a source in the graph added as an extra input to a node in order to represent a possible unknown cause. 􏰃Second, it assumes that inhibition of each parent is independent of inhibition of any other parents—for example, whatever inhibits Malaria from causing a fever is independent of whatever inhibits Flu from causing a fever. Given these assumptions, 'Fever is false if and only if all its true parents are inhibited, and the probability of this is the product of the inhibition probabilities for each parent. </a:t>
            </a:r>
          </a:p>
          <a:p>
            <a:pPr defTabSz="457200">
              <a:defRPr sz="1600">
                <a:latin typeface="Helvetica"/>
                <a:ea typeface="Helvetica"/>
                <a:cs typeface="Helvetica"/>
                <a:sym typeface="Helvetica"/>
              </a:defRPr>
            </a:pPr>
          </a:p>
          <a:p>
            <a:pPr defTabSz="457200">
              <a:defRPr sz="1600">
                <a:latin typeface="Helvetica"/>
                <a:ea typeface="Helvetica"/>
                <a:cs typeface="Helvetica"/>
                <a:sym typeface="Helvetica"/>
              </a:defRPr>
            </a:pPr>
            <a:r>
              <a:t>Let us suppose these individual inhibition probabilities are (READ SLIDE top right, then rest) </a:t>
            </a:r>
          </a:p>
          <a:p>
            <a:pPr defTabSz="457200">
              <a:defRPr sz="1600">
                <a:latin typeface="Helvetica"/>
                <a:ea typeface="Helvetica"/>
                <a:cs typeface="Helvetica"/>
                <a:sym typeface="Helvetica"/>
              </a:defRPr>
            </a:pPr>
            <a:r>
              <a:t>In general, noisy logical relationships in which a variable depends on  k parents can be described using O(k)   parameters instead of O(2**k)   for the full conditional probability table. This makes assessment and learning much easier. For example, the CPCS network (Computer-based Patient Case Study, a large multiply-connected multi-layer network consisting of 422 multi-valued nodes, Pardon et al., 1994) uses noisy-OR and noisy-MAX distributions to model relationships among diseases and symptoms in internal medicine. With 448 nodes and 906 links, it requires only 8,254 values instead of 133,931,430 for a network with full CPTs.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9" name="Shape 669"/>
          <p:cNvSpPr/>
          <p:nvPr>
            <p:ph type="sldImg"/>
          </p:nvPr>
        </p:nvSpPr>
        <p:spPr>
          <a:prstGeom prst="rect">
            <a:avLst/>
          </a:prstGeom>
        </p:spPr>
        <p:txBody>
          <a:bodyPr/>
          <a:lstStyle/>
          <a:p>
            <a:pPr/>
          </a:p>
        </p:txBody>
      </p:sp>
      <p:sp>
        <p:nvSpPr>
          <p:cNvPr id="670" name="Shape 670"/>
          <p:cNvSpPr/>
          <p:nvPr>
            <p:ph type="body" sz="quarter" idx="1"/>
          </p:nvPr>
        </p:nvSpPr>
        <p:spPr>
          <a:prstGeom prst="rect">
            <a:avLst/>
          </a:prstGeom>
        </p:spPr>
        <p:txBody>
          <a:bodyPr/>
          <a:lstStyle/>
          <a:p>
            <a:pPr defTabSz="457200">
              <a:defRPr sz="1700">
                <a:latin typeface="Helvetica"/>
                <a:ea typeface="Helvetica"/>
                <a:cs typeface="Helvetica"/>
                <a:sym typeface="Helvetica"/>
              </a:defRPr>
            </a:pPr>
            <a:r>
              <a:t>One possible way to handle continuous variables is to avoid them by using discretization—that is, dividing up the possible values into a fixed set of intervals. For example, temperatures could be divided into 3 groups. Discretization is sometimes an adequate solution, but often results in considerable loss of accuracy and very large CPTs. </a:t>
            </a:r>
            <a:r>
              <a:rPr b="1"/>
              <a:t>The other solution is to define standard families of probability density functions </a:t>
            </a:r>
            <a:r>
              <a:t>that are specified using a finite number of parameters. (e.g. Gauss distribution N(mue, sigma**2), mue mean and variance sigma as params. A network with both discrete and continuous variables is called a hybrid Bayesian network. To specify a hybrid network, we will have to specify two new kinds of distributions: first, the conditional distribution for a continuous variable given discrete and/or continuous parents; and second, the conditional distribution for a discrete variable given continuous parents. </a:t>
            </a:r>
          </a:p>
          <a:p>
            <a:pPr defTabSz="457200">
              <a:defRPr sz="1700">
                <a:latin typeface="Helvetica"/>
                <a:ea typeface="Helvetica"/>
                <a:cs typeface="Helvetica"/>
                <a:sym typeface="Helvetica"/>
              </a:defRPr>
            </a:pPr>
            <a:r>
              <a:t>READ SLIDE WHITEBOARD</a:t>
            </a:r>
          </a:p>
          <a:p>
            <a:pPr defTabSz="457200">
              <a:defRPr sz="1700">
                <a:latin typeface="Helvetica"/>
                <a:ea typeface="Helvetica"/>
                <a:cs typeface="Helvetica"/>
                <a:sym typeface="Helvetica"/>
              </a:defRPr>
            </a:pPr>
            <a:r>
              <a:t>Consider the simple example in this Figure, in which a customer buys some fruit depending on its cost, which depends in turn on the size of the harvest and whether or not the government’s subsidy scheme is operating. The variable Cost is continuous and has continuous and discrete parents; the variable Buys is discrete and has a continuous parent.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7" name="Shape 677"/>
          <p:cNvSpPr/>
          <p:nvPr>
            <p:ph type="sldImg"/>
          </p:nvPr>
        </p:nvSpPr>
        <p:spPr>
          <a:prstGeom prst="rect">
            <a:avLst/>
          </a:prstGeom>
        </p:spPr>
        <p:txBody>
          <a:bodyPr/>
          <a:lstStyle/>
          <a:p>
            <a:pPr/>
          </a:p>
        </p:txBody>
      </p:sp>
      <p:sp>
        <p:nvSpPr>
          <p:cNvPr id="678" name="Shape 678"/>
          <p:cNvSpPr/>
          <p:nvPr>
            <p:ph type="body" sz="quarter" idx="1"/>
          </p:nvPr>
        </p:nvSpPr>
        <p:spPr>
          <a:prstGeom prst="rect">
            <a:avLst/>
          </a:prstGeom>
        </p:spPr>
        <p:txBody>
          <a:bodyPr/>
          <a:lstStyle/>
          <a:p>
            <a:pPr defTabSz="457200">
              <a:defRPr sz="1900">
                <a:latin typeface="Helvetica"/>
                <a:ea typeface="Helvetica"/>
                <a:cs typeface="Helvetica"/>
                <a:sym typeface="Helvetica"/>
              </a:defRPr>
            </a:pPr>
            <a:r>
              <a:t>For the Cost variable, we need to specify P(Cost|Harvest,Subsidy). The discrete parent is handled by explicit enumeration, i.e., specifying both P(C|H,subsidy) and P(C|H,not subsidy). To handle Harvest, we specify how the distribution over the cost c depends on the continuous value h of Harvest. That is, we specify the parameters of the cost distribution as a function of h. The most common choice is the linear Gaussian distribution in which the child has a Gaussian distribution whose mean mue varies linearly with the value of the parent, and whose standard deviation sigma is fixed. We need two distributions, one for subsidy and one for not subsidy, with different parameters: </a:t>
            </a:r>
          </a:p>
          <a:p>
            <a:pPr defTabSz="457200">
              <a:defRPr sz="1900">
                <a:latin typeface="Helvetica"/>
                <a:ea typeface="Helvetica"/>
                <a:cs typeface="Helvetica"/>
                <a:sym typeface="Helvetica"/>
              </a:defRPr>
            </a:pPr>
            <a:r>
              <a:t>READ SLIDE WHITEBOARD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Shape 685"/>
          <p:cNvSpPr/>
          <p:nvPr>
            <p:ph type="sldImg"/>
          </p:nvPr>
        </p:nvSpPr>
        <p:spPr>
          <a:prstGeom prst="rect">
            <a:avLst/>
          </a:prstGeom>
        </p:spPr>
        <p:txBody>
          <a:bodyPr/>
          <a:lstStyle/>
          <a:p>
            <a:pPr/>
          </a:p>
        </p:txBody>
      </p:sp>
      <p:sp>
        <p:nvSpPr>
          <p:cNvPr id="686" name="Shape 686"/>
          <p:cNvSpPr/>
          <p:nvPr>
            <p:ph type="body" sz="quarter" idx="1"/>
          </p:nvPr>
        </p:nvSpPr>
        <p:spPr>
          <a:prstGeom prst="rect">
            <a:avLst/>
          </a:prstGeom>
        </p:spPr>
        <p:txBody>
          <a:bodyPr/>
          <a:lstStyle/>
          <a:p>
            <a:pPr defTabSz="457200">
              <a:defRPr sz="2100">
                <a:latin typeface="Helvetica"/>
                <a:ea typeface="Helvetica"/>
                <a:cs typeface="Helvetica"/>
                <a:sym typeface="Helvetica"/>
              </a:defRPr>
            </a:pPr>
            <a:r>
              <a:t>The graph shows the probability distribution over </a:t>
            </a:r>
            <a:r>
              <a:rPr i="1"/>
              <a:t>Cost</a:t>
            </a:r>
            <a:r>
              <a:t> as a function of </a:t>
            </a:r>
            <a:r>
              <a:rPr i="1"/>
              <a:t>Harvest</a:t>
            </a:r>
            <a:r>
              <a:t> size, with </a:t>
            </a:r>
            <a:r>
              <a:rPr i="1"/>
              <a:t>Subsidy</a:t>
            </a:r>
            <a:r>
              <a:t> </a:t>
            </a:r>
            <a:r>
              <a:rPr i="1"/>
              <a:t>true</a:t>
            </a:r>
            <a:r>
              <a:t>. Notice that in each case the slope of c versus h is negative, since price decreases as supply increases. (Of course, the assumption of linearity implies that the price becomes negative at some point; the linear model is only reasonable if the harvest size is limited to a narrow range.) The linear Gaussian conditional distribution has some special properties. A network containing only continuous variables with linear Gaussian distributions has a joint distribution that is a multivariate Gaussian distribution over all the variables.</a:t>
            </a:r>
          </a:p>
          <a:p>
            <a:pPr defTabSz="457200">
              <a:defRPr sz="2100">
                <a:latin typeface="Helvetica"/>
                <a:ea typeface="Helvetica"/>
                <a:cs typeface="Helvetica"/>
                <a:sym typeface="Helvetica"/>
              </a:defRPr>
            </a:pPr>
            <a:r>
              <a:t>READ SLIDE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3" name="Shape 693"/>
          <p:cNvSpPr/>
          <p:nvPr>
            <p:ph type="sldImg"/>
          </p:nvPr>
        </p:nvSpPr>
        <p:spPr>
          <a:prstGeom prst="rect">
            <a:avLst/>
          </a:prstGeom>
        </p:spPr>
        <p:txBody>
          <a:bodyPr/>
          <a:lstStyle/>
          <a:p>
            <a:pPr/>
          </a:p>
        </p:txBody>
      </p:sp>
      <p:sp>
        <p:nvSpPr>
          <p:cNvPr id="694" name="Shape 694"/>
          <p:cNvSpPr/>
          <p:nvPr>
            <p:ph type="body" sz="quarter" idx="1"/>
          </p:nvPr>
        </p:nvSpPr>
        <p:spPr>
          <a:prstGeom prst="rect">
            <a:avLst/>
          </a:prstGeom>
        </p:spPr>
        <p:txBody>
          <a:bodyPr/>
          <a:lstStyle/>
          <a:p>
            <a:pPr defTabSz="457200">
              <a:defRPr sz="2500">
                <a:latin typeface="Helvetica"/>
                <a:ea typeface="Helvetica"/>
                <a:cs typeface="Helvetica"/>
                <a:sym typeface="Helvetica"/>
              </a:defRPr>
            </a:pPr>
            <a:r>
              <a:t>Now we turn to the distributions for discrete variables with continuous parents. Consider, for example, the Buys node in Figure at bottom right. It seems reasonable to assume that the customer will buy if the cost is low and will not buy if it is high, and that the probability of buying varies smoothly in some intermediate region. In other words, the conditional distribution is like a “soft” threshold function. One way to make soft thresholds is to use the integral of the unit Gaussian distribution: </a:t>
            </a:r>
          </a:p>
          <a:p>
            <a:pPr defTabSz="457200">
              <a:defRPr sz="2500">
                <a:latin typeface="Helvetica"/>
                <a:ea typeface="Helvetica"/>
                <a:cs typeface="Helvetica"/>
                <a:sym typeface="Helvetica"/>
              </a:defRPr>
            </a:pPr>
            <a:r>
              <a:t>READ SLIDE WHITEBOARD</a:t>
            </a:r>
          </a:p>
          <a:p>
            <a:pPr defTabSz="457200">
              <a:defRPr sz="2500">
                <a:latin typeface="Helvetica"/>
                <a:ea typeface="Helvetica"/>
                <a:cs typeface="Helvetica"/>
                <a:sym typeface="Helvetica"/>
              </a:defRPr>
            </a:pPr>
            <a:r>
              <a:t>which means that the cost threshold occurs around </a:t>
            </a:r>
            <a:r>
              <a:rPr i="1"/>
              <a:t>mue</a:t>
            </a:r>
            <a:r>
              <a:t>, the width of the threshold region is proportional to </a:t>
            </a:r>
            <a:r>
              <a:rPr i="1"/>
              <a:t>sigma</a:t>
            </a:r>
            <a:r>
              <a:t>, and the probability of buying decreases as cost increases (because of the minus sign on c). This probit distribution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5" name="Shape 705"/>
          <p:cNvSpPr/>
          <p:nvPr>
            <p:ph type="sldImg"/>
          </p:nvPr>
        </p:nvSpPr>
        <p:spPr>
          <a:prstGeom prst="rect">
            <a:avLst/>
          </a:prstGeom>
        </p:spPr>
        <p:txBody>
          <a:bodyPr/>
          <a:lstStyle/>
          <a:p>
            <a:pPr/>
          </a:p>
        </p:txBody>
      </p:sp>
      <p:sp>
        <p:nvSpPr>
          <p:cNvPr id="706" name="Shape 706"/>
          <p:cNvSpPr/>
          <p:nvPr>
            <p:ph type="body" sz="quarter" idx="1"/>
          </p:nvPr>
        </p:nvSpPr>
        <p:spPr>
          <a:prstGeom prst="rect">
            <a:avLst/>
          </a:prstGeom>
        </p:spPr>
        <p:txBody>
          <a:bodyPr/>
          <a:lstStyle>
            <a:lvl1pPr defTabSz="457200">
              <a:defRPr sz="2800">
                <a:latin typeface="Helvetica"/>
                <a:ea typeface="Helvetica"/>
                <a:cs typeface="Helvetica"/>
                <a:sym typeface="Helvetica"/>
              </a:defRPr>
            </a:lvl1pPr>
          </a:lstStyle>
          <a:p>
            <a:pPr/>
            <a:r>
              <a:t>An alternative to the probit model is the logit distribution, which uses the sigmoid function to produce a soft threshold. The two distributions look very similar, but the logit actually has much longer “tails.” The probit is often a better fit to real situations but the logit is sometimes easier to deal with mathematically. It is widely used in neural networks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2" name="Shape 712"/>
          <p:cNvSpPr/>
          <p:nvPr>
            <p:ph type="sldImg"/>
          </p:nvPr>
        </p:nvSpPr>
        <p:spPr>
          <a:prstGeom prst="rect">
            <a:avLst/>
          </a:prstGeom>
        </p:spPr>
        <p:txBody>
          <a:bodyPr/>
          <a:lstStyle/>
          <a:p>
            <a:pPr/>
          </a:p>
        </p:txBody>
      </p:sp>
      <p:sp>
        <p:nvSpPr>
          <p:cNvPr id="713" name="Shape 713"/>
          <p:cNvSpPr/>
          <p:nvPr>
            <p:ph type="body" sz="quarter" idx="1"/>
          </p:nvPr>
        </p:nvSpPr>
        <p:spPr>
          <a:prstGeom prst="rect">
            <a:avLst/>
          </a:prstGeom>
        </p:spPr>
        <p:txBody>
          <a:bodyPr/>
          <a:lstStyle/>
          <a:p>
            <a:pPr defTabSz="457200">
              <a:defRPr sz="1900">
                <a:latin typeface="Helvetica"/>
                <a:ea typeface="Helvetica"/>
                <a:cs typeface="Helvetica"/>
                <a:sym typeface="Helvetica"/>
              </a:defRPr>
            </a:pPr>
            <a:r>
              <a:t>USE BOARD TO EXPLAIN NOTATION</a:t>
            </a:r>
          </a:p>
          <a:p>
            <a:pPr defTabSz="457200">
              <a:defRPr sz="1900">
                <a:latin typeface="Helvetica"/>
                <a:ea typeface="Helvetica"/>
                <a:cs typeface="Helvetica"/>
                <a:sym typeface="Helvetica"/>
              </a:defRPr>
            </a:pPr>
            <a:r>
              <a:t>The basic task for any probabilistic inference system is to compute the posterior probability distribution for a set of query variables, given some observed event—that is, some assignment of values to a set of evidence variables. We will use the notation introduced in Chapter 13: X denotes the query variable; </a:t>
            </a:r>
            <a:r>
              <a:rPr b="1"/>
              <a:t>E</a:t>
            </a:r>
            <a:r>
              <a:t> denotes the set of evidence variables </a:t>
            </a:r>
            <a:r>
              <a:rPr i="1"/>
              <a:t>E1...Em</a:t>
            </a:r>
            <a:r>
              <a:t> , and </a:t>
            </a:r>
            <a:r>
              <a:rPr b="1"/>
              <a:t>e</a:t>
            </a:r>
            <a:r>
              <a:t> is a particular observed event; </a:t>
            </a:r>
            <a:r>
              <a:rPr b="1"/>
              <a:t>Y</a:t>
            </a:r>
            <a:r>
              <a:t> will denote the non-evidence variables  </a:t>
            </a:r>
            <a:r>
              <a:rPr i="1"/>
              <a:t>Y1…Yl</a:t>
            </a:r>
            <a:r>
              <a:t>  (some times called the hidden variables). Thus, the complete set of variables </a:t>
            </a:r>
            <a:r>
              <a:rPr b="1"/>
              <a:t>X</a:t>
            </a:r>
            <a:r>
              <a:t> = {X} U </a:t>
            </a:r>
            <a:r>
              <a:rPr b="1"/>
              <a:t>E</a:t>
            </a:r>
            <a:r>
              <a:t> U </a:t>
            </a:r>
            <a:r>
              <a:rPr b="1"/>
              <a:t>Y</a:t>
            </a:r>
            <a:r>
              <a:t>. A typical query asks for the posterior probability distribution </a:t>
            </a:r>
            <a:r>
              <a:rPr b="1"/>
              <a:t>P</a:t>
            </a:r>
            <a:r>
              <a:t>(X|</a:t>
            </a:r>
            <a:r>
              <a:rPr b="1"/>
              <a:t>e</a:t>
            </a:r>
            <a:r>
              <a:t>). In this section we will discuss exact algorithms for computing posterior probabilities as well as the complexity of this task. It turns out that the general case is intractable, so section 14.5 covers methods for approximate inference.</a:t>
            </a:r>
          </a:p>
          <a:p>
            <a:pPr defTabSz="457200">
              <a:defRPr sz="1900">
                <a:latin typeface="Helvetica"/>
                <a:ea typeface="Helvetica"/>
                <a:cs typeface="Helvetica"/>
                <a:sym typeface="Helvetica"/>
              </a:defRPr>
            </a:pPr>
            <a:r>
              <a:t>READ SLIDE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9" name="Shape 719"/>
          <p:cNvSpPr/>
          <p:nvPr>
            <p:ph type="sldImg"/>
          </p:nvPr>
        </p:nvSpPr>
        <p:spPr>
          <a:prstGeom prst="rect">
            <a:avLst/>
          </a:prstGeom>
        </p:spPr>
        <p:txBody>
          <a:bodyPr/>
          <a:lstStyle/>
          <a:p>
            <a:pPr/>
          </a:p>
        </p:txBody>
      </p:sp>
      <p:sp>
        <p:nvSpPr>
          <p:cNvPr id="720" name="Shape 720"/>
          <p:cNvSpPr/>
          <p:nvPr>
            <p:ph type="body" sz="quarter" idx="1"/>
          </p:nvPr>
        </p:nvSpPr>
        <p:spPr>
          <a:prstGeom prst="rect">
            <a:avLst/>
          </a:prstGeom>
        </p:spPr>
        <p:txBody>
          <a:bodyPr/>
          <a:lstStyle/>
          <a:p>
            <a:pPr defTabSz="457200">
              <a:defRPr sz="2000">
                <a:latin typeface="Helvetica"/>
                <a:ea typeface="Helvetica"/>
                <a:cs typeface="Helvetica"/>
                <a:sym typeface="Helvetica"/>
              </a:defRPr>
            </a:pPr>
            <a:r>
              <a:t>Chapter 13 explained that any conditional probability can be computed by summing terms from the full joint distribution.</a:t>
            </a:r>
          </a:p>
          <a:p>
            <a:pPr defTabSz="457200">
              <a:defRPr sz="2000">
                <a:latin typeface="Helvetica"/>
                <a:ea typeface="Helvetica"/>
                <a:cs typeface="Helvetica"/>
                <a:sym typeface="Helvetica"/>
              </a:defRPr>
            </a:pPr>
            <a:r>
              <a:t>Now, a Bayesian network gives a complete representation of the full joint distribution. More specifically, Equation (14.1) shows that the terms  P(x,</a:t>
            </a:r>
            <a:r>
              <a:rPr b="1"/>
              <a:t>e,y</a:t>
            </a:r>
            <a:r>
              <a:t>)  in the joint distribution can be written as products of conditional probabilities available in the Bayesian network. Hence, </a:t>
            </a:r>
            <a:r>
              <a:rPr b="1"/>
              <a:t>a query can be answered using a Bayesian network by computing sums of products of conditional probabilities from the network</a:t>
            </a:r>
            <a:r>
              <a:t>.</a:t>
            </a:r>
          </a:p>
          <a:p>
            <a:pPr defTabSz="457200">
              <a:defRPr sz="2000">
                <a:latin typeface="Helvetica"/>
                <a:ea typeface="Helvetica"/>
                <a:cs typeface="Helvetica"/>
                <a:sym typeface="Helvetica"/>
              </a:defRPr>
            </a:pPr>
            <a:r>
              <a:t>In Figure 13.4, an algorithm ENUMERATE-JOINT-ASK was given for inference by enumeration from the full joint. The algorithm takes as input a full joint distribution P and looks up values therein. It is a simple matter to modify the algorithm so that it takes as input a Bayesian network </a:t>
            </a:r>
            <a:r>
              <a:rPr i="1"/>
              <a:t>bn</a:t>
            </a:r>
            <a:r>
              <a:t> and “looks up” joint entries by multiplying the corresponding CPT entries from </a:t>
            </a:r>
            <a:r>
              <a:rPr i="1"/>
              <a:t>bn</a:t>
            </a:r>
            <a:r>
              <a:t> .</a:t>
            </a:r>
          </a:p>
          <a:p>
            <a:pPr defTabSz="457200">
              <a:defRPr sz="2000">
                <a:latin typeface="Helvetica"/>
                <a:ea typeface="Helvetica"/>
                <a:cs typeface="Helvetica"/>
                <a:sym typeface="Helvetica"/>
              </a:defRPr>
            </a:pPr>
            <a:r>
              <a:t>READ SLIDE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 name="Shape 109"/>
          <p:cNvSpPr/>
          <p:nvPr>
            <p:ph type="sldImg"/>
          </p:nvPr>
        </p:nvSpPr>
        <p:spPr>
          <a:prstGeom prst="rect">
            <a:avLst/>
          </a:prstGeom>
        </p:spPr>
        <p:txBody>
          <a:bodyPr/>
          <a:lstStyle/>
          <a:p>
            <a:pPr/>
          </a:p>
        </p:txBody>
      </p:sp>
      <p:sp>
        <p:nvSpPr>
          <p:cNvPr id="110" name="Shape 110"/>
          <p:cNvSpPr/>
          <p:nvPr>
            <p:ph type="body" sz="quarter" idx="1"/>
          </p:nvPr>
        </p:nvSpPr>
        <p:spPr>
          <a:prstGeom prst="rect">
            <a:avLst/>
          </a:prstGeom>
        </p:spPr>
        <p:txBody>
          <a:bodyPr/>
          <a:lstStyle/>
          <a:p>
            <a:pPr marL="40639" marR="40639" defTabSz="914400">
              <a:spcBef>
                <a:spcPts val="400"/>
              </a:spcBef>
              <a:buClr>
                <a:srgbClr val="000000"/>
              </a:buClr>
              <a:buFont typeface="Times New Roman"/>
              <a:defRPr sz="1900">
                <a:uFill>
                  <a:solidFill>
                    <a:srgbClr val="000000"/>
                  </a:solidFill>
                </a:uFill>
                <a:latin typeface="Times New Roman"/>
                <a:ea typeface="Times New Roman"/>
                <a:cs typeface="Times New Roman"/>
                <a:sym typeface="Times New Roman"/>
              </a:defRPr>
            </a:pPr>
            <a:r>
              <a:t>Draw network on whiteboard</a:t>
            </a:r>
          </a:p>
          <a:p>
            <a:pPr marL="40639" marR="40639" defTabSz="914400">
              <a:spcBef>
                <a:spcPts val="400"/>
              </a:spcBef>
              <a:buClr>
                <a:srgbClr val="000000"/>
              </a:buClr>
              <a:buFont typeface="Times New Roman"/>
              <a:defRPr sz="1900">
                <a:uFill>
                  <a:solidFill>
                    <a:srgbClr val="000000"/>
                  </a:solidFill>
                </a:uFill>
                <a:latin typeface="Times New Roman"/>
                <a:ea typeface="Times New Roman"/>
                <a:cs typeface="Times New Roman"/>
                <a:sym typeface="Times New Roman"/>
              </a:defRPr>
            </a:pPr>
            <a:r>
              <a:t>For the moment, let us ignore the conditional distributions in Figure 14.2 and concentrate on the </a:t>
            </a:r>
            <a:r>
              <a:rPr b="1"/>
              <a:t>topology</a:t>
            </a:r>
            <a:r>
              <a:t> of the network. The topology can be thought of </a:t>
            </a:r>
            <a:r>
              <a:rPr b="1"/>
              <a:t>as an abstract knowledge base that holds in a wide variety of different settings</a:t>
            </a:r>
            <a:r>
              <a:t>, because it represents the </a:t>
            </a:r>
            <a:r>
              <a:rPr b="1"/>
              <a:t>general structure of the causal processes</a:t>
            </a:r>
            <a:r>
              <a:t> in the domain. In the case of the burglary network, the topology shows that burglary and earthquakes directly affect the probability of the alarm going off, but whether or not John and Mary call depends only on the alarm—the network thus represents or assumptions that they do not perceive any burglaries directly, they do not notice the minor earthquakes, and they do not confer before calling. </a:t>
            </a:r>
          </a:p>
          <a:p>
            <a:pPr marL="40639" marR="40639" defTabSz="914400">
              <a:spcBef>
                <a:spcPts val="400"/>
              </a:spcBef>
              <a:buClr>
                <a:srgbClr val="000000"/>
              </a:buClr>
              <a:buFont typeface="Times New Roman"/>
              <a:defRPr sz="1900">
                <a:uFill>
                  <a:solidFill>
                    <a:srgbClr val="000000"/>
                  </a:solidFill>
                </a:uFill>
                <a:latin typeface="Times New Roman"/>
                <a:ea typeface="Times New Roman"/>
                <a:cs typeface="Times New Roman"/>
                <a:sym typeface="Times New Roman"/>
              </a:defRPr>
            </a:pPr>
            <a:r>
              <a:t>Notice that the network does </a:t>
            </a:r>
            <a:r>
              <a:rPr b="1"/>
              <a:t>not have nodes corresponding to Mary currently listening to loud music</a:t>
            </a:r>
            <a:r>
              <a:t>, or to the telephone ringing and confusing John. These factors are summarized in the uncertainty associated with the links from alarm to johncalls and marycalls. This shows </a:t>
            </a:r>
            <a:r>
              <a:rPr b="1"/>
              <a:t>both laziness and ignorance </a:t>
            </a:r>
            <a:r>
              <a:t>in operation: it would be a lot of work to determine any reason why those factors would be more or less likely in any particular case, and we have no reasonable way to obtain the relevant information anyway. The probabilities actually summarize a potentially inﬁnite set of possible circumstances in which the alarm might fail to go off (high humidity, power failure, dead battery, cut wires, dead mouse stuck inside bell, (..) or John or Mary might fail to call and report it (out to lunch, on vacation, temporarily deaf, passing helicopter,...). In this way, a small agent can cope with a very large world, at least approximately. The degree of approximation can be improved if we introduce additional relevant information.</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3" name="Shape 733"/>
          <p:cNvSpPr/>
          <p:nvPr>
            <p:ph type="sldImg"/>
          </p:nvPr>
        </p:nvSpPr>
        <p:spPr>
          <a:prstGeom prst="rect">
            <a:avLst/>
          </a:prstGeom>
        </p:spPr>
        <p:txBody>
          <a:bodyPr/>
          <a:lstStyle/>
          <a:p>
            <a:pPr/>
          </a:p>
        </p:txBody>
      </p:sp>
      <p:sp>
        <p:nvSpPr>
          <p:cNvPr id="734" name="Shape 734"/>
          <p:cNvSpPr/>
          <p:nvPr>
            <p:ph type="body" sz="quarter" idx="1"/>
          </p:nvPr>
        </p:nvSpPr>
        <p:spPr>
          <a:prstGeom prst="rect">
            <a:avLst/>
          </a:prstGeom>
        </p:spPr>
        <p:txBody>
          <a:bodyPr/>
          <a:lstStyle/>
          <a:p>
            <a:pPr defTabSz="457200">
              <a:defRPr sz="2600">
                <a:latin typeface="Helvetica"/>
                <a:ea typeface="Helvetica"/>
                <a:cs typeface="Helvetica"/>
                <a:sym typeface="Helvetica"/>
              </a:defRPr>
            </a:pPr>
            <a:r>
              <a:t>Consider query READ SLIDE</a:t>
            </a:r>
          </a:p>
          <a:p>
            <a:pPr defTabSz="457200">
              <a:defRPr sz="2600">
                <a:latin typeface="Helvetica"/>
                <a:ea typeface="Helvetica"/>
                <a:cs typeface="Helvetica"/>
                <a:sym typeface="Helvetica"/>
              </a:defRPr>
            </a:pPr>
            <a:r>
              <a:t>The hidden variables for this query are Earthquake and Alarm. From Equation (13.9), using initial letters for the variables in order to shorten the expressions, we have P(B|j,m). The semantics of Bayesian networks (Equation (14.2 m)) then give us an expression in terms of CPT entries. To compute this expression, we have to add four terms, each computed by multiplying five numbers. Structure of computation next (tree)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8" name="Shape 748"/>
          <p:cNvSpPr/>
          <p:nvPr>
            <p:ph type="sldImg"/>
          </p:nvPr>
        </p:nvSpPr>
        <p:spPr>
          <a:prstGeom prst="rect">
            <a:avLst/>
          </a:prstGeom>
        </p:spPr>
        <p:txBody>
          <a:bodyPr/>
          <a:lstStyle/>
          <a:p>
            <a:pPr/>
          </a:p>
        </p:txBody>
      </p:sp>
      <p:sp>
        <p:nvSpPr>
          <p:cNvPr id="749" name="Shape 749"/>
          <p:cNvSpPr/>
          <p:nvPr>
            <p:ph type="body" sz="quarter" idx="1"/>
          </p:nvPr>
        </p:nvSpPr>
        <p:spPr>
          <a:prstGeom prst="rect">
            <a:avLst/>
          </a:prstGeom>
        </p:spPr>
        <p:txBody>
          <a:bodyPr/>
          <a:lstStyle/>
          <a:p>
            <a:pPr defTabSz="457200">
              <a:defRPr sz="2100">
                <a:latin typeface="Helvetica"/>
                <a:ea typeface="Helvetica"/>
                <a:cs typeface="Helvetica"/>
                <a:sym typeface="Helvetica"/>
              </a:defRPr>
            </a:pPr>
            <a:r>
              <a:t>The evaluation process for the expression in Equation (14.3) is shown as an expression tree in Figure 14.8. The ENUMERATION-ASK algorithm in Figure 14.9 evaluates such trees using depth-first recursion. Thus, the space complexity of ENUMERATION-ASK is only linear in the number of variables—effectively, the algorithm sums over the full joint distribution without ever constructing it explicitly. Unfortunately, its time complexity for a network with n Boolean variables is always O(2**n)—better than the O(n2**n) for the simple approach described earlier, but still rather grim. One thing to note about the tree in Figure 14.8 is that it makes explicit the repeated subexpressions that are evaluated by the algorithm. The products </a:t>
            </a:r>
            <a:r>
              <a:rPr i="1"/>
              <a:t>P(j|a)P(m|a)</a:t>
            </a:r>
            <a:r>
              <a:t> and </a:t>
            </a:r>
            <a:r>
              <a:rPr i="1"/>
              <a:t>P(j|¬ a)P(m|¬ a)</a:t>
            </a:r>
            <a:r>
              <a:t> are computed twice, once for each value of </a:t>
            </a:r>
            <a:r>
              <a:rPr i="1"/>
              <a:t>e</a:t>
            </a:r>
            <a:r>
              <a:t>. The next section describes a general method that avoids such wasted computations. </a:t>
            </a:r>
          </a:p>
          <a:p>
            <a:pPr defTabSz="457200">
              <a:defRPr sz="2100">
                <a:latin typeface="Helvetica"/>
                <a:ea typeface="Helvetica"/>
                <a:cs typeface="Helvetica"/>
                <a:sym typeface="Helvetica"/>
              </a:defRPr>
            </a:pPr>
            <a:r>
              <a:t>READ SLIDE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7" name="Shape 757"/>
          <p:cNvSpPr/>
          <p:nvPr>
            <p:ph type="sldImg"/>
          </p:nvPr>
        </p:nvSpPr>
        <p:spPr>
          <a:prstGeom prst="rect">
            <a:avLst/>
          </a:prstGeom>
        </p:spPr>
        <p:txBody>
          <a:bodyPr/>
          <a:lstStyle/>
          <a:p>
            <a:pPr/>
          </a:p>
        </p:txBody>
      </p:sp>
      <p:sp>
        <p:nvSpPr>
          <p:cNvPr id="758" name="Shape 758"/>
          <p:cNvSpPr/>
          <p:nvPr>
            <p:ph type="body" sz="quarter" idx="1"/>
          </p:nvPr>
        </p:nvSpPr>
        <p:spPr>
          <a:prstGeom prst="rect">
            <a:avLst/>
          </a:prstGeom>
        </p:spPr>
        <p:txBody>
          <a:bodyPr/>
          <a:lstStyle/>
          <a:p>
            <a:pPr defTabSz="457200">
              <a:defRPr sz="1800">
                <a:latin typeface="Helvetica"/>
                <a:ea typeface="Helvetica"/>
                <a:cs typeface="Helvetica"/>
                <a:sym typeface="Helvetica"/>
              </a:defRPr>
            </a:pPr>
            <a:r>
              <a:t>The enumeration algorithm can be improved substantially by eliminating repeated calculations of the kind illustrated in the tree figure. The idea is very simple: do the calculation once and save the results for later use. In the terminology of compilers, this is called common subexpression elimination. There are several Bayesian network algorithms designed specially to achieve this; here, we present the variable elimination algorithm, which is the simplest. Variable elimination works by evaluating expressions in right-to-left order (that is, bottom-up in Figure 14.8). Intermediate results are stored and summations over each variable are done only for those portions of the expression that depend on the variable.</a:t>
            </a:r>
          </a:p>
          <a:p>
            <a:pPr defTabSz="457200">
              <a:defRPr sz="1800">
                <a:latin typeface="Helvetica"/>
                <a:ea typeface="Helvetica"/>
                <a:cs typeface="Helvetica"/>
                <a:sym typeface="Helvetica"/>
              </a:defRPr>
            </a:pPr>
            <a:r>
              <a:t>Let us illustrate this process for the burglary network. </a:t>
            </a:r>
          </a:p>
          <a:p>
            <a:pPr defTabSz="457200">
              <a:defRPr sz="1800">
                <a:latin typeface="Helvetica"/>
                <a:ea typeface="Helvetica"/>
                <a:cs typeface="Helvetica"/>
                <a:sym typeface="Helvetica"/>
              </a:defRPr>
            </a:pPr>
            <a:r>
              <a:t>READ SLIDE</a:t>
            </a:r>
          </a:p>
          <a:p>
            <a:pPr defTabSz="457200">
              <a:defRPr sz="1800">
                <a:latin typeface="Helvetica"/>
                <a:ea typeface="Helvetica"/>
                <a:cs typeface="Helvetica"/>
                <a:sym typeface="Helvetica"/>
              </a:defRPr>
            </a:pPr>
            <a:r>
              <a:t>where the “×” operator is not ordinary matrix multiplication but instead the point-wise product operation, to be described shortly.</a:t>
            </a:r>
          </a:p>
          <a:p>
            <a:pPr defTabSz="457200">
              <a:defRPr sz="1800">
                <a:latin typeface="Helvetica"/>
                <a:ea typeface="Helvetica"/>
                <a:cs typeface="Helvetica"/>
                <a:sym typeface="Helvetica"/>
              </a:defRPr>
            </a:pPr>
            <a:r>
              <a:t>The process of evaluation is a process of </a:t>
            </a:r>
            <a:r>
              <a:rPr b="1"/>
              <a:t>summing out variables</a:t>
            </a:r>
            <a:r>
              <a:t> (right to left) from </a:t>
            </a:r>
            <a:r>
              <a:rPr b="1"/>
              <a:t>point-wise products of factors</a:t>
            </a:r>
            <a:r>
              <a:t> to produce new factors, eventually yielding a factor that is the solution, i.e., the posterior distribution over the query variable. The steps are as follows: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7" name="Shape 767"/>
          <p:cNvSpPr/>
          <p:nvPr>
            <p:ph type="sldImg"/>
          </p:nvPr>
        </p:nvSpPr>
        <p:spPr>
          <a:prstGeom prst="rect">
            <a:avLst/>
          </a:prstGeom>
        </p:spPr>
        <p:txBody>
          <a:bodyPr/>
          <a:lstStyle/>
          <a:p>
            <a:pPr/>
          </a:p>
        </p:txBody>
      </p:sp>
      <p:sp>
        <p:nvSpPr>
          <p:cNvPr id="768" name="Shape 768"/>
          <p:cNvSpPr/>
          <p:nvPr>
            <p:ph type="body" sz="quarter" idx="1"/>
          </p:nvPr>
        </p:nvSpPr>
        <p:spPr>
          <a:prstGeom prst="rect">
            <a:avLst/>
          </a:prstGeom>
        </p:spPr>
        <p:txBody>
          <a:bodyPr/>
          <a:lstStyle/>
          <a:p>
            <a:pPr>
              <a:defRPr sz="2000"/>
            </a:pPr>
            <a:r>
              <a:rPr b="1"/>
              <a:t>First, we sum out A </a:t>
            </a:r>
            <a:r>
              <a:t>from the product of f3, f4, and f5. This gives us a new 2 × 2 factor f6(B, E) whose indices range over just B and E:</a:t>
            </a:r>
          </a:p>
          <a:p>
            <a:pPr>
              <a:defRPr sz="2000"/>
            </a:pPr>
            <a:r>
              <a:t>f6(B,E) = 􏰄f3(A,B,E)×f4(A)×f5(A) a</a:t>
            </a:r>
          </a:p>
          <a:p>
            <a:pPr>
              <a:defRPr sz="2000"/>
            </a:pPr>
            <a:r>
              <a:t>= (f3(a,B,E)×f4(a)×f5(a))+(f3(¬a,B,E)×f4(¬a)×f5(¬a)). Now we are left with the expression</a:t>
            </a:r>
          </a:p>
          <a:p>
            <a:pPr>
              <a:defRPr sz="2000"/>
            </a:pPr>
            <a:r>
              <a:t>P(B | j, m) = α f1(B) × 􏰄 f2(E) × f6(B, E) . e</a:t>
            </a:r>
          </a:p>
          <a:p>
            <a:pPr>
              <a:defRPr sz="2000"/>
            </a:pPr>
            <a:r>
              <a:t>• </a:t>
            </a:r>
            <a:r>
              <a:rPr b="1"/>
              <a:t>Next, we sum ou􏰄t E</a:t>
            </a:r>
            <a:r>
              <a:t> from the product of f2 and f6:</a:t>
            </a:r>
          </a:p>
          <a:p>
            <a:pPr>
              <a:defRPr sz="2000"/>
            </a:pPr>
            <a:r>
              <a:t>f7(B) = f2(E)×f6(B,E) e</a:t>
            </a:r>
          </a:p>
          <a:p>
            <a:pPr>
              <a:defRPr sz="2000"/>
            </a:pPr>
            <a:r>
              <a:t>= f2(e)×f6(B,e)+f2(¬e)×f6(B,¬e). This leaves the expression</a:t>
            </a:r>
          </a:p>
          <a:p>
            <a:pPr>
              <a:defRPr sz="2000"/>
            </a:pPr>
            <a:r>
              <a:t>P(B | j, m) = α f1(B) × f7(B)</a:t>
            </a:r>
          </a:p>
          <a:p>
            <a:pPr>
              <a:defRPr sz="2000"/>
            </a:pPr>
            <a:r>
              <a:t>which can be evaluated by taking the pointwise product and normalizing the result. Examining this sequence, we see that </a:t>
            </a:r>
            <a:r>
              <a:rPr b="1"/>
              <a:t>two basic computational operations are required</a:t>
            </a:r>
            <a:r>
              <a:t>: </a:t>
            </a:r>
            <a:r>
              <a:rPr b="1"/>
              <a:t>pointwise product of a pair of factors</a:t>
            </a:r>
            <a:r>
              <a:t>, </a:t>
            </a:r>
            <a:r>
              <a:rPr b="1"/>
              <a:t>and summing out a variable from a product of factors</a:t>
            </a:r>
            <a:r>
              <a:t>. The next section describes each of these operations.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6" name="Shape 776"/>
          <p:cNvSpPr/>
          <p:nvPr>
            <p:ph type="sldImg"/>
          </p:nvPr>
        </p:nvSpPr>
        <p:spPr>
          <a:prstGeom prst="rect">
            <a:avLst/>
          </a:prstGeom>
        </p:spPr>
        <p:txBody>
          <a:bodyPr/>
          <a:lstStyle/>
          <a:p>
            <a:pPr/>
          </a:p>
        </p:txBody>
      </p:sp>
      <p:sp>
        <p:nvSpPr>
          <p:cNvPr id="777" name="Shape 777"/>
          <p:cNvSpPr/>
          <p:nvPr>
            <p:ph type="body" sz="quarter" idx="1"/>
          </p:nvPr>
        </p:nvSpPr>
        <p:spPr>
          <a:prstGeom prst="rect">
            <a:avLst/>
          </a:prstGeom>
        </p:spPr>
        <p:txBody>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latin typeface="Times Roman"/>
                <a:ea typeface="Times Roman"/>
                <a:cs typeface="Times Roman"/>
                <a:sym typeface="Times Roman"/>
              </a:defRPr>
            </a:pPr>
            <a:r>
              <a:t>Notice that matrices are</a:t>
            </a:r>
            <a:r>
              <a:rPr>
                <a:latin typeface="Helvetica"/>
                <a:ea typeface="Helvetica"/>
                <a:cs typeface="Helvetica"/>
                <a:sym typeface="Helvetica"/>
              </a:rPr>
              <a:t> </a:t>
            </a:r>
            <a:r>
              <a:rPr i="1"/>
              <a:t>not</a:t>
            </a:r>
            <a:r>
              <a:rPr>
                <a:latin typeface="Helvetica"/>
                <a:ea typeface="Helvetica"/>
                <a:cs typeface="Helvetica"/>
                <a:sym typeface="Helvetica"/>
              </a:rPr>
              <a:t> </a:t>
            </a:r>
            <a:r>
              <a:t>multiplied until we need to sum out a variable from the accumulated product. At that point, we multiply just those matrices that include the variable to be</a:t>
            </a:r>
            <a:r>
              <a:rPr>
                <a:latin typeface="Helvetica"/>
                <a:ea typeface="Helvetica"/>
                <a:cs typeface="Helvetica"/>
                <a:sym typeface="Helvetica"/>
              </a:rPr>
              <a:t> </a:t>
            </a:r>
            <a:r>
              <a:t>summed out. Given routines for pointwise product and summing out, the variable elimination</a:t>
            </a:r>
            <a:r>
              <a:rPr>
                <a:latin typeface="Helvetica"/>
                <a:ea typeface="Helvetica"/>
                <a:cs typeface="Helvetica"/>
                <a:sym typeface="Helvetica"/>
              </a:rPr>
              <a:t> </a:t>
            </a:r>
            <a:r>
              <a:t>algorithm itself can be written quite simply, as shown in Figure elimination-ask</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4" name="Shape 784"/>
          <p:cNvSpPr/>
          <p:nvPr>
            <p:ph type="sldImg"/>
          </p:nvPr>
        </p:nvSpPr>
        <p:spPr>
          <a:prstGeom prst="rect">
            <a:avLst/>
          </a:prstGeom>
        </p:spPr>
        <p:txBody>
          <a:bodyPr/>
          <a:lstStyle/>
          <a:p>
            <a:pPr/>
          </a:p>
        </p:txBody>
      </p:sp>
      <p:sp>
        <p:nvSpPr>
          <p:cNvPr id="785" name="Shape 785"/>
          <p:cNvSpPr/>
          <p:nvPr>
            <p:ph type="body" sz="quarter" idx="1"/>
          </p:nvPr>
        </p:nvSpPr>
        <p:spPr>
          <a:prstGeom prst="rect">
            <a:avLst/>
          </a:prstGeom>
        </p:spPr>
        <p:txBody>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latin typeface="Times Roman"/>
                <a:ea typeface="Times Roman"/>
                <a:cs typeface="Times Roman"/>
                <a:sym typeface="Times Roman"/>
              </a:defRPr>
            </a:pPr>
            <a:r>
              <a:t>Notice that matrices are</a:t>
            </a:r>
            <a:r>
              <a:rPr>
                <a:latin typeface="Helvetica"/>
                <a:ea typeface="Helvetica"/>
                <a:cs typeface="Helvetica"/>
                <a:sym typeface="Helvetica"/>
              </a:rPr>
              <a:t> </a:t>
            </a:r>
            <a:r>
              <a:rPr i="1"/>
              <a:t>not</a:t>
            </a:r>
            <a:r>
              <a:rPr>
                <a:latin typeface="Helvetica"/>
                <a:ea typeface="Helvetica"/>
                <a:cs typeface="Helvetica"/>
                <a:sym typeface="Helvetica"/>
              </a:rPr>
              <a:t> </a:t>
            </a:r>
            <a:r>
              <a:t>multiplied until we need to sum out a variable from the accumulated product. At that point, we multiply just those matrices that include the variable to be</a:t>
            </a:r>
            <a:r>
              <a:rPr>
                <a:latin typeface="Helvetica"/>
                <a:ea typeface="Helvetica"/>
                <a:cs typeface="Helvetica"/>
                <a:sym typeface="Helvetica"/>
              </a:rPr>
              <a:t> </a:t>
            </a:r>
            <a:r>
              <a:t>summed out. Given routines for pointwise product and summing out, the variable elimination</a:t>
            </a:r>
            <a:r>
              <a:rPr>
                <a:latin typeface="Helvetica"/>
                <a:ea typeface="Helvetica"/>
                <a:cs typeface="Helvetica"/>
                <a:sym typeface="Helvetica"/>
              </a:rPr>
              <a:t> </a:t>
            </a:r>
            <a:r>
              <a:t>algorithm itself can be written quite simply, as shown in Figure elimination-ask</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5" name="Shape 795"/>
          <p:cNvSpPr/>
          <p:nvPr>
            <p:ph type="sldImg"/>
          </p:nvPr>
        </p:nvSpPr>
        <p:spPr>
          <a:prstGeom prst="rect">
            <a:avLst/>
          </a:prstGeom>
        </p:spPr>
        <p:txBody>
          <a:bodyPr/>
          <a:lstStyle/>
          <a:p>
            <a:pPr/>
          </a:p>
        </p:txBody>
      </p:sp>
      <p:sp>
        <p:nvSpPr>
          <p:cNvPr id="796" name="Shape 796"/>
          <p:cNvSpPr/>
          <p:nvPr>
            <p:ph type="body" sz="quarter" idx="1"/>
          </p:nvPr>
        </p:nvSpPr>
        <p:spPr>
          <a:prstGeom prst="rect">
            <a:avLst/>
          </a:prstGeom>
        </p:spPr>
        <p:txBody>
          <a:bodyPr/>
          <a:lstStyle/>
          <a:p>
            <a:pPr/>
            <a:r>
              <a:t>Summing out a variable from a product of factors is done by adding up the submatrices formed by fixing the variable to each of its values in turn. For example, to sum out A from f3(A, B, C), we write</a:t>
            </a:r>
          </a:p>
          <a:p>
            <a:pPr/>
            <a:r>
              <a:t>READ SLIDE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02" name="Shape 802"/>
          <p:cNvSpPr/>
          <p:nvPr>
            <p:ph type="sldImg"/>
          </p:nvPr>
        </p:nvSpPr>
        <p:spPr>
          <a:prstGeom prst="rect">
            <a:avLst/>
          </a:prstGeom>
        </p:spPr>
        <p:txBody>
          <a:bodyPr/>
          <a:lstStyle/>
          <a:p>
            <a:pPr/>
          </a:p>
        </p:txBody>
      </p:sp>
      <p:sp>
        <p:nvSpPr>
          <p:cNvPr id="803" name="Shape 803"/>
          <p:cNvSpPr/>
          <p:nvPr>
            <p:ph type="body" sz="quarter" idx="1"/>
          </p:nvPr>
        </p:nvSpPr>
        <p:spPr>
          <a:prstGeom prst="rect">
            <a:avLst/>
          </a:prstGeom>
        </p:spPr>
        <p:txBody>
          <a:bodyPr/>
          <a:lstStyle/>
          <a:p>
            <a:pPr>
              <a:defRPr sz="1500"/>
            </a:pPr>
            <a:r>
              <a:t>Here is the simple algorithm</a:t>
            </a:r>
          </a:p>
          <a:p>
            <a:pPr>
              <a:defRPr sz="1500"/>
            </a:pPr>
          </a:p>
          <a:p>
            <a:pPr>
              <a:defRPr b="1" sz="1500"/>
            </a:pPr>
            <a:r>
              <a:t>Variable ordering and variable relevance</a:t>
            </a:r>
          </a:p>
          <a:p>
            <a:pPr>
              <a:defRPr sz="1500"/>
            </a:pPr>
            <a:r>
              <a:t>The algorithm in the Figure includes an unspecified ORDER function to choose an ordering for the variables. Every choice of ordering yields a valid algorithm, but different orderings cause different intermediate factors to be generated during the calculation. For example, in the calculation shown previously, we eliminated A before E; if we do it the other way, the calculation becomes</a:t>
            </a:r>
          </a:p>
          <a:p>
            <a:pPr>
              <a:defRPr sz="1500"/>
            </a:pPr>
            <a:r>
              <a:t>P(B | j, m) = α f1(B) × ∑_a f4(A) × f5(A) × ∑_e f2(E) × f3(A, B, E) ,</a:t>
            </a:r>
          </a:p>
          <a:p>
            <a:pPr>
              <a:defRPr sz="1500"/>
            </a:pPr>
            <a:r>
              <a:t>during which a new factor f6(A, B) will be generated.</a:t>
            </a:r>
            <a:br/>
            <a:r>
              <a:t>In general, the </a:t>
            </a:r>
            <a:r>
              <a:rPr b="1"/>
              <a:t>time and space requirements of variable elimination are dominated by the size of the largest factor </a:t>
            </a:r>
            <a:r>
              <a:t>constructed during the operation of the algorithm. This in turn is determined by the order of elimination of variables and by the structure of the network. It turns out to be intractable to determine the optimal ordering, but several good heuristics are available. One fairly effective method is a greedy one: eliminate whichever variable minimizes the size of the next factor to be constructed.</a:t>
            </a:r>
          </a:p>
          <a:p>
            <a:pPr>
              <a:defRPr sz="1500"/>
            </a:pPr>
            <a:r>
              <a:t>Let us consider one more query: P(JohnCalls | Burglary = true). As usual, the first step is to write out the nested summation:</a:t>
            </a:r>
          </a:p>
          <a:p>
            <a:pPr>
              <a:defRPr sz="1500"/>
            </a:pPr>
            <a:r>
              <a:t>P(J |b) = αP(b)∑_eP(e)∑_aP(a|b,e)P(J |a)∑_mP(m|a) . </a:t>
            </a:r>
          </a:p>
          <a:p>
            <a:pPr>
              <a:defRPr sz="1500"/>
            </a:pPr>
            <a:r>
              <a:t>Evaluating this expression from right to left, we notice something interesting: ∑_m P (m | a) is equal to 1 by definition! Hence, there was no need to include it in the first place; the variable M is irrelevant to this query. Another way of saying this is that the result of the query P (JohnCalls | Burglary = true) is unchanged if we remove MaryCalls from the network altogether. In general, we can remove any leaf node that is not a query variable or an evidence variable. After its removal, there may be some more leaf nodes, and these too may be irrelevant. Continuing this process, we eventually find that </a:t>
            </a:r>
            <a:r>
              <a:rPr b="1"/>
              <a:t>every variable that is not an ancestor of a query variable or evidence variable is irrelevant to the query</a:t>
            </a:r>
            <a:r>
              <a:t>. A variable elimination algorithm can therefore remove all these variables before evaluating the query.</a:t>
            </a:r>
          </a:p>
          <a:p>
            <a:pPr>
              <a:defRPr sz="1500"/>
            </a:p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0" name="Shape 810"/>
          <p:cNvSpPr/>
          <p:nvPr>
            <p:ph type="sldImg"/>
          </p:nvPr>
        </p:nvSpPr>
        <p:spPr>
          <a:prstGeom prst="rect">
            <a:avLst/>
          </a:prstGeom>
        </p:spPr>
        <p:txBody>
          <a:bodyPr/>
          <a:lstStyle/>
          <a:p>
            <a:pPr/>
          </a:p>
        </p:txBody>
      </p:sp>
      <p:sp>
        <p:nvSpPr>
          <p:cNvPr id="811" name="Shape 811"/>
          <p:cNvSpPr/>
          <p:nvPr>
            <p:ph type="body" sz="quarter" idx="1"/>
          </p:nvPr>
        </p:nvSpPr>
        <p:spPr>
          <a:prstGeom prst="rect">
            <a:avLst/>
          </a:prstGeom>
        </p:spPr>
        <p:txBody>
          <a:bodyPr/>
          <a:lstStyle/>
          <a:p>
            <a:pPr defTabSz="457200">
              <a:defRPr sz="1800">
                <a:latin typeface="Helvetica"/>
                <a:ea typeface="Helvetica"/>
                <a:cs typeface="Helvetica"/>
                <a:sym typeface="Helvetica"/>
              </a:defRPr>
            </a:pPr>
            <a:r>
              <a:t>We have argued that variable elimination is more efficient than enumeration because it avoids repeated computations (as well as dropping irrelevant variables). The time and space requirements of variable elimination are dominated by the size of the largest factor constructed during the operation of the algorithm. This in turn is determined by the order of elimination of variables and by the structure of the network. </a:t>
            </a:r>
          </a:p>
          <a:p>
            <a:pPr defTabSz="457200">
              <a:defRPr sz="1800">
                <a:latin typeface="Helvetica"/>
                <a:ea typeface="Helvetica"/>
                <a:cs typeface="Helvetica"/>
                <a:sym typeface="Helvetica"/>
              </a:defRPr>
            </a:pPr>
            <a:r>
              <a:t>The burglary network belongs to the family of networks in which there is </a:t>
            </a:r>
            <a:r>
              <a:rPr b="1"/>
              <a:t>at most one undirected path</a:t>
            </a:r>
            <a:r>
              <a:t> between any two nodes in the network. These are called singly connected networks or </a:t>
            </a:r>
            <a:r>
              <a:rPr b="1"/>
              <a:t>polytrees</a:t>
            </a:r>
            <a:r>
              <a:t>, and have a particularly </a:t>
            </a:r>
            <a:r>
              <a:rPr b="1"/>
              <a:t>nice property: The time and space complexity of exact inference in polytrees is linear</a:t>
            </a:r>
            <a:r>
              <a:t> in the size of the network. Here, the size is deﬁned as the number of CPT entries; if the number of parents of each node is bounded by a constant, then the complexity will also be linear in the number of nodes. These results hold for any ordering consistent with the topological ordering of the network. </a:t>
            </a:r>
          </a:p>
          <a:p>
            <a:pPr defTabSz="457200">
              <a:defRPr sz="1800">
                <a:latin typeface="Helvetica"/>
                <a:ea typeface="Helvetica"/>
                <a:cs typeface="Helvetica"/>
                <a:sym typeface="Helvetica"/>
              </a:defRPr>
            </a:pPr>
            <a:r>
              <a:t>For multiply connected networks such as Figure 14.11(a), variable elimination can have exponential time and space complexity in the worst case, even when the number of parents per node is bounded. This is not surprising when one considers the following: because it includes inference in propositional logic as a special case, inference in Bayesian networks is NP hard.</a:t>
            </a:r>
          </a:p>
          <a:p>
            <a:pPr defTabSz="457200">
              <a:defRPr sz="1800">
                <a:latin typeface="Helvetica"/>
                <a:ea typeface="Helvetica"/>
                <a:cs typeface="Helvetica"/>
                <a:sym typeface="Helvetica"/>
              </a:defRPr>
            </a:pPr>
            <a:r>
              <a:t>There is a close connection between the complexity of Bayesian network inference and the complexity of constraint satisfaction problems (CSPs). As we discussed in Chapter 5, the difficulty of solving a discrete CSP is related to how “tree-like” its constraint graph is. Measures such as hypertree width, which bound the complexity of solving a CSP, can also be applied directly to Bayesian networks. Moreover, the variable elimination algorithm can be generalized to solve CSPs as well as Bayesian networks.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7" name="Shape 817"/>
          <p:cNvSpPr/>
          <p:nvPr>
            <p:ph type="sldImg"/>
          </p:nvPr>
        </p:nvSpPr>
        <p:spPr>
          <a:prstGeom prst="rect">
            <a:avLst/>
          </a:prstGeom>
        </p:spPr>
        <p:txBody>
          <a:bodyPr/>
          <a:lstStyle/>
          <a:p>
            <a:pPr/>
          </a:p>
        </p:txBody>
      </p:sp>
      <p:sp>
        <p:nvSpPr>
          <p:cNvPr id="818" name="Shape 818"/>
          <p:cNvSpPr/>
          <p:nvPr>
            <p:ph type="body" sz="quarter" idx="1"/>
          </p:nvPr>
        </p:nvSpPr>
        <p:spPr>
          <a:prstGeom prst="rect">
            <a:avLst/>
          </a:prstGeom>
        </p:spPr>
        <p:txBody>
          <a:bodyPr/>
          <a:lstStyle/>
          <a:p>
            <a:pPr/>
            <a:r>
              <a:t>READ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Shape 239"/>
          <p:cNvSpPr/>
          <p:nvPr>
            <p:ph type="sldImg"/>
          </p:nvPr>
        </p:nvSpPr>
        <p:spPr>
          <a:prstGeom prst="rect">
            <a:avLst/>
          </a:prstGeom>
        </p:spPr>
        <p:txBody>
          <a:bodyPr/>
          <a:lstStyle/>
          <a:p>
            <a:pPr/>
          </a:p>
        </p:txBody>
      </p:sp>
      <p:sp>
        <p:nvSpPr>
          <p:cNvPr id="240" name="Shape 240"/>
          <p:cNvSpPr/>
          <p:nvPr>
            <p:ph type="body" sz="quarter" idx="1"/>
          </p:nvPr>
        </p:nvSpPr>
        <p:spPr>
          <a:prstGeom prst="rect">
            <a:avLst/>
          </a:prstGeom>
        </p:spPr>
        <p:txBody>
          <a:bodyPr/>
          <a:lstStyle/>
          <a:p>
            <a:pPr/>
            <a:r>
              <a:t>Whiteboard</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6" name="Shape 826"/>
          <p:cNvSpPr/>
          <p:nvPr>
            <p:ph type="sldImg"/>
          </p:nvPr>
        </p:nvSpPr>
        <p:spPr>
          <a:prstGeom prst="rect">
            <a:avLst/>
          </a:prstGeom>
        </p:spPr>
        <p:txBody>
          <a:bodyPr/>
          <a:lstStyle/>
          <a:p>
            <a:pPr/>
          </a:p>
        </p:txBody>
      </p:sp>
      <p:sp>
        <p:nvSpPr>
          <p:cNvPr id="827" name="Shape 827"/>
          <p:cNvSpPr/>
          <p:nvPr>
            <p:ph type="body" sz="quarter" idx="1"/>
          </p:nvPr>
        </p:nvSpPr>
        <p:spPr>
          <a:prstGeom prst="rect">
            <a:avLst/>
          </a:prstGeom>
        </p:spPr>
        <p:txBody>
          <a:bodyPr/>
          <a:lstStyle/>
          <a:p>
            <a:pPr defTabSz="457200">
              <a:defRPr sz="2500">
                <a:latin typeface="Helvetica"/>
                <a:ea typeface="Helvetica"/>
                <a:cs typeface="Helvetica"/>
                <a:sym typeface="Helvetica"/>
              </a:defRPr>
            </a:pPr>
            <a:r>
              <a:t>read slide first</a:t>
            </a:r>
          </a:p>
          <a:p>
            <a:pPr defTabSz="457200">
              <a:defRPr sz="2500">
                <a:latin typeface="Helvetica"/>
                <a:ea typeface="Helvetica"/>
                <a:cs typeface="Helvetica"/>
                <a:sym typeface="Helvetica"/>
              </a:defRPr>
            </a:pPr>
            <a:r>
              <a:t>Once the network is in polytree form, a special-purpose inference algorithm is applied. Essentially, the algorithm is a form of constraint propagation (see Chapter 5) where the constraints ensure that neighboring clusters agree on the posterior probability of any variables that they have in common. With careful bookkeeping, this algorithm is able to compute posteriors for all the non-evidence nodes in the network in time O(n), where n is now the size of the modified network. Thus, the NP-hardness of the problem has not disappeared; if a network requires exponential time and space with variable elimination, then the CPTs in the clustered network will require exponential time and space to construct.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8" name="Shape 838"/>
          <p:cNvSpPr/>
          <p:nvPr>
            <p:ph type="sldImg"/>
          </p:nvPr>
        </p:nvSpPr>
        <p:spPr>
          <a:prstGeom prst="rect">
            <a:avLst/>
          </a:prstGeom>
        </p:spPr>
        <p:txBody>
          <a:bodyPr/>
          <a:lstStyle/>
          <a:p>
            <a:pPr/>
          </a:p>
        </p:txBody>
      </p:sp>
      <p:sp>
        <p:nvSpPr>
          <p:cNvPr id="839" name="Shape 839"/>
          <p:cNvSpPr/>
          <p:nvPr>
            <p:ph type="body" sz="quarter" idx="1"/>
          </p:nvPr>
        </p:nvSpPr>
        <p:spPr>
          <a:prstGeom prst="rect">
            <a:avLst/>
          </a:prstGeom>
        </p:spPr>
        <p:txBody>
          <a:bodyPr/>
          <a:lstStyle/>
          <a:p>
            <a:pPr/>
            <a:r>
              <a:t>The primitive element in any sampling algorithm is the generation of samples from a known probability distribution. For example, an unbiased coin can be thought of as a random variable Coin with values ⟨heads,tails⟩ and a prior distribution P(Coin) = ⟨0.5,0.5⟩. Sampling from this distribution is exactly like flipping the coin: with probability 0.5 it will return heads , and with probability 0.5 it will return tails. Given a source of random numbers uniformly distributed in the range [0,1], it is a simple matter to sample any distribution on a single variable, whether discrete or continuous. (See Exercise 14.17.)</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5" name="Shape 845"/>
          <p:cNvSpPr/>
          <p:nvPr>
            <p:ph type="sldImg"/>
          </p:nvPr>
        </p:nvSpPr>
        <p:spPr>
          <a:prstGeom prst="rect">
            <a:avLst/>
          </a:prstGeom>
        </p:spPr>
        <p:txBody>
          <a:bodyPr/>
          <a:lstStyle/>
          <a:p>
            <a:pPr/>
          </a:p>
        </p:txBody>
      </p:sp>
      <p:sp>
        <p:nvSpPr>
          <p:cNvPr id="846" name="Shape 846"/>
          <p:cNvSpPr/>
          <p:nvPr>
            <p:ph type="body" sz="quarter" idx="1"/>
          </p:nvPr>
        </p:nvSpPr>
        <p:spPr>
          <a:prstGeom prst="rect">
            <a:avLst/>
          </a:prstGeom>
        </p:spPr>
        <p:txBody>
          <a:bodyPr/>
          <a:lstStyle/>
          <a:p>
            <a:pPr/>
          </a:p>
          <a:p>
            <a:pPr/>
            <a:r>
              <a:t>The simplest kind of random sampling process for Bayesian networks generates events from a network that has no evidence associated with it. The idea is to sample each variable in turn, in topological order. The probability distribution from which the value is sampled is conditioned on the values already assigned to the variable’s parents. This algorithm is shown in Figure 14.13.</a:t>
            </a:r>
          </a:p>
          <a:p>
            <a:pPr/>
            <a:r>
              <a:t>READ SLIDE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3" name="Shape 853"/>
          <p:cNvSpPr/>
          <p:nvPr>
            <p:ph type="sldImg"/>
          </p:nvPr>
        </p:nvSpPr>
        <p:spPr>
          <a:prstGeom prst="rect">
            <a:avLst/>
          </a:prstGeom>
        </p:spPr>
        <p:txBody>
          <a:bodyPr/>
          <a:lstStyle/>
          <a:p>
            <a:pPr/>
          </a:p>
        </p:txBody>
      </p:sp>
      <p:sp>
        <p:nvSpPr>
          <p:cNvPr id="854" name="Shape 854"/>
          <p:cNvSpPr/>
          <p:nvPr>
            <p:ph type="body" sz="quarter" idx="1"/>
          </p:nvPr>
        </p:nvSpPr>
        <p:spPr>
          <a:prstGeom prst="rect">
            <a:avLst/>
          </a:prstGeom>
        </p:spPr>
        <p:txBody>
          <a:bodyPr/>
          <a:lstStyle/>
          <a:p>
            <a:pPr/>
            <a:r>
              <a:t>BOARD:</a:t>
            </a:r>
          </a:p>
          <a:p>
            <a:pPr/>
            <a:r>
              <a:t>We can illustrate its operation on the network in Figure 14.12(a), assuming an ordering [Cloudy,Sprinkler,Rain,WetGrass]:</a:t>
            </a:r>
          </a:p>
          <a:p>
            <a:pPr/>
            <a:r>
              <a:t>1. Sample from </a:t>
            </a:r>
            <a:r>
              <a:rPr b="1"/>
              <a:t>P</a:t>
            </a:r>
            <a:r>
              <a:t>(Cloudy) = ⟨0.5,0.5⟩, value is true.</a:t>
            </a:r>
            <a:br/>
            <a:r>
              <a:t>2. Sample from </a:t>
            </a:r>
            <a:r>
              <a:rPr b="1"/>
              <a:t>P</a:t>
            </a:r>
            <a:r>
              <a:t>(Sprinkler|Cloudy=true)=⟨0.1,0.9⟩,value is false.</a:t>
            </a:r>
            <a:br/>
            <a:r>
              <a:t>3. Sample from </a:t>
            </a:r>
            <a:r>
              <a:rPr b="1"/>
              <a:t>P</a:t>
            </a:r>
            <a:r>
              <a:t>(Rain|Cloudy=true)=⟨0.8,0.2⟩,value is true.</a:t>
            </a:r>
            <a:br/>
            <a:r>
              <a:t>4. Sample from </a:t>
            </a:r>
            <a:r>
              <a:rPr b="1"/>
              <a:t>P</a:t>
            </a:r>
            <a:r>
              <a:t>(WetGrass|Sprinkler=false,Rain=true)=⟨0.9,0.1⟩, value is true.</a:t>
            </a:r>
          </a:p>
          <a:p>
            <a:pPr/>
            <a:r>
              <a:t>In this case, PRIOR-SAMPLE returns the event [true, false, true, true].</a:t>
            </a:r>
          </a:p>
          <a:p>
            <a:p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2" name="Shape 862"/>
          <p:cNvSpPr/>
          <p:nvPr>
            <p:ph type="sldImg"/>
          </p:nvPr>
        </p:nvSpPr>
        <p:spPr>
          <a:prstGeom prst="rect">
            <a:avLst/>
          </a:prstGeom>
        </p:spPr>
        <p:txBody>
          <a:bodyPr/>
          <a:lstStyle/>
          <a:p>
            <a:pPr/>
          </a:p>
        </p:txBody>
      </p:sp>
      <p:sp>
        <p:nvSpPr>
          <p:cNvPr id="863" name="Shape 863"/>
          <p:cNvSpPr/>
          <p:nvPr>
            <p:ph type="body" sz="quarter" idx="1"/>
          </p:nvPr>
        </p:nvSpPr>
        <p:spPr>
          <a:prstGeom prst="rect">
            <a:avLst/>
          </a:prstGeom>
        </p:spPr>
        <p:txBody>
          <a:bodyPr/>
          <a:lstStyle/>
          <a:p>
            <a:pPr/>
          </a:p>
          <a:p>
            <a:pPr/>
            <a:r>
              <a:t>It is easy to see that PRIOR-SAMPLE generates samples from the prior joint distribution specified by the network. First, let S_PS (</a:t>
            </a:r>
            <a:r>
              <a:rPr>
                <a:latin typeface="Arial"/>
                <a:ea typeface="Arial"/>
                <a:cs typeface="Arial"/>
                <a:sym typeface="Arial"/>
              </a:rPr>
              <a:t>x</a:t>
            </a:r>
            <a:r>
              <a:rPr baseline="-5999">
                <a:latin typeface="Arial"/>
                <a:ea typeface="Arial"/>
                <a:cs typeface="Arial"/>
                <a:sym typeface="Arial"/>
              </a:rPr>
              <a:t>1</a:t>
            </a:r>
            <a:r>
              <a:rPr>
                <a:latin typeface="Arial"/>
                <a:ea typeface="Arial"/>
                <a:cs typeface="Arial"/>
                <a:sym typeface="Arial"/>
              </a:rPr>
              <a:t>, . . . , x</a:t>
            </a:r>
            <a:r>
              <a:rPr baseline="-5999">
                <a:latin typeface="Arial"/>
                <a:ea typeface="Arial"/>
                <a:cs typeface="Arial"/>
                <a:sym typeface="Arial"/>
              </a:rPr>
              <a:t>n</a:t>
            </a:r>
            <a:r>
              <a:t>) be the probability that a specific event is generated by the PRIOR-SAMPLE algorithm. Just looking at the sampling process, we have</a:t>
            </a:r>
          </a:p>
          <a:p>
            <a:pPr/>
            <a:r>
              <a:t>READ SLIDE</a:t>
            </a:r>
          </a:p>
          <a:p>
            <a:pPr/>
            <a:r>
              <a:t>This simple fact makes it easy to answer questions by using samples.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0" name="Shape 870"/>
          <p:cNvSpPr/>
          <p:nvPr>
            <p:ph type="sldImg"/>
          </p:nvPr>
        </p:nvSpPr>
        <p:spPr>
          <a:prstGeom prst="rect">
            <a:avLst/>
          </a:prstGeom>
        </p:spPr>
        <p:txBody>
          <a:bodyPr/>
          <a:lstStyle/>
          <a:p>
            <a:pPr/>
          </a:p>
        </p:txBody>
      </p:sp>
      <p:sp>
        <p:nvSpPr>
          <p:cNvPr id="871" name="Shape 871"/>
          <p:cNvSpPr/>
          <p:nvPr>
            <p:ph type="body" sz="quarter" idx="1"/>
          </p:nvPr>
        </p:nvSpPr>
        <p:spPr>
          <a:prstGeom prst="rect">
            <a:avLst/>
          </a:prstGeom>
        </p:spPr>
        <p:txBody>
          <a:bodyPr/>
          <a:lstStyle/>
          <a:p>
            <a:pPr/>
          </a:p>
          <a:p>
            <a:pPr/>
            <a:r>
              <a:t>READ SLIDE, first 2 bullets</a:t>
            </a:r>
          </a:p>
          <a:p>
            <a:pPr/>
            <a:r>
              <a:t>We expect this number, as a fraction of the total, to converge in the limit to its expected value according to the sampling probability:</a:t>
            </a:r>
          </a:p>
          <a:p>
            <a:pPr/>
            <a:r>
              <a:t>next bullet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9" name="Shape 879"/>
          <p:cNvSpPr/>
          <p:nvPr>
            <p:ph type="sldImg"/>
          </p:nvPr>
        </p:nvSpPr>
        <p:spPr>
          <a:prstGeom prst="rect">
            <a:avLst/>
          </a:prstGeom>
        </p:spPr>
        <p:txBody>
          <a:bodyPr/>
          <a:lstStyle/>
          <a:p>
            <a:pPr/>
          </a:p>
        </p:txBody>
      </p:sp>
      <p:sp>
        <p:nvSpPr>
          <p:cNvPr id="880" name="Shape 880"/>
          <p:cNvSpPr/>
          <p:nvPr>
            <p:ph type="body" sz="quarter" idx="1"/>
          </p:nvPr>
        </p:nvSpPr>
        <p:spPr>
          <a:prstGeom prst="rect">
            <a:avLst/>
          </a:prstGeom>
        </p:spPr>
        <p:txBody>
          <a:bodyPr/>
          <a:lstStyle/>
          <a:p>
            <a:pPr/>
          </a:p>
          <a:p>
            <a:pPr/>
            <a:r>
              <a:t>READ SLIDE</a:t>
            </a:r>
          </a:p>
          <a:p>
            <a:pPr/>
            <a:r>
              <a:t>Whenever we use an approximate equality (“≈”) in what follows, we mean it in exactly this sense—that the estimated probability becomes exact in the large-sample limit. Such an estimate is called consistent.</a:t>
            </a:r>
          </a:p>
          <a:p>
            <a:pPr/>
            <a:r>
              <a:t>For example, one can produce a consistent estimate of the</a:t>
            </a:r>
          </a:p>
          <a:p>
            <a:pPr/>
            <a:r>
              <a:t>probability of any partially specified event x1 , . . . , xm , where m ≤ n, as follows:</a:t>
            </a:r>
          </a:p>
          <a:p>
            <a:pPr/>
            <a:r>
              <a:t>P(x_1,…,x_m) ≈ N_PS(x_1,…,x_m)/N .</a:t>
            </a:r>
          </a:p>
          <a:p>
            <a:pPr/>
            <a:r>
              <a:t>That is, the probability of the event can be estimated as the fraction of all complete events generated by the sampling process that match the partially specified event. </a:t>
            </a:r>
          </a:p>
          <a:p>
            <a:pPr/>
            <a:r>
              <a:t>BOARD:</a:t>
            </a:r>
          </a:p>
          <a:p>
            <a:pPr/>
            <a:r>
              <a:t>For example, if we generate 1000 samples from the sprinkler network, and 419 of them have Rain = true , then the estimated probability of rain, written as Pˆ(Rain = true), is 0.491. ^over P</a:t>
            </a:r>
          </a:p>
          <a:p>
            <a:pPr/>
            <a:r>
              <a:t>—&gt; Jupyter Notebook probability.ipynb</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6" name="Shape 886"/>
          <p:cNvSpPr/>
          <p:nvPr>
            <p:ph type="sldImg"/>
          </p:nvPr>
        </p:nvSpPr>
        <p:spPr>
          <a:prstGeom prst="rect">
            <a:avLst/>
          </a:prstGeom>
        </p:spPr>
        <p:txBody>
          <a:bodyPr/>
          <a:lstStyle/>
          <a:p>
            <a:pPr/>
          </a:p>
        </p:txBody>
      </p:sp>
      <p:sp>
        <p:nvSpPr>
          <p:cNvPr id="887" name="Shape 887"/>
          <p:cNvSpPr/>
          <p:nvPr>
            <p:ph type="body" sz="quarter" idx="1"/>
          </p:nvPr>
        </p:nvSpPr>
        <p:spPr>
          <a:prstGeom prst="rect">
            <a:avLst/>
          </a:prstGeom>
        </p:spPr>
        <p:txBody>
          <a:bodyPr/>
          <a:lstStyle/>
          <a:p>
            <a:pPr/>
          </a:p>
          <a:p>
            <a:pPr/>
            <a:r>
              <a:t>Rejection sampling is a general method for producing samples from a hard-to-sample distribution given an easy-to-sample distribution. In its simplest form, it can be used to compute conditional probabilities—that is, to determine P(X |</a:t>
            </a:r>
            <a:r>
              <a:rPr b="1"/>
              <a:t>e</a:t>
            </a:r>
            <a:r>
              <a:t>). The REJECTION-SAMPLING algorithm is shown in Figure 14.14. First, it generates samples from the prior distribution specified by the network. Then, it rejects all those that do not match the evidence. Finally, the estimate Pˆ(X = x | </a:t>
            </a:r>
            <a:r>
              <a:rPr b="1"/>
              <a:t>e</a:t>
            </a:r>
            <a:r>
              <a:t>) is obtained by counting how often X = x occurs in the remaining samples.</a:t>
            </a:r>
          </a:p>
          <a:p>
            <a:pPr/>
            <a:r>
              <a:t>P^Hat = Estimate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6" name="Shape 896"/>
          <p:cNvSpPr/>
          <p:nvPr>
            <p:ph type="sldImg"/>
          </p:nvPr>
        </p:nvSpPr>
        <p:spPr>
          <a:prstGeom prst="rect">
            <a:avLst/>
          </a:prstGeom>
        </p:spPr>
        <p:txBody>
          <a:bodyPr/>
          <a:lstStyle/>
          <a:p>
            <a:pPr/>
          </a:p>
        </p:txBody>
      </p:sp>
      <p:sp>
        <p:nvSpPr>
          <p:cNvPr id="897" name="Shape 897"/>
          <p:cNvSpPr/>
          <p:nvPr>
            <p:ph type="body" sz="quarter" idx="1"/>
          </p:nvPr>
        </p:nvSpPr>
        <p:spPr>
          <a:prstGeom prst="rect">
            <a:avLst/>
          </a:prstGeom>
        </p:spPr>
        <p:txBody>
          <a:bodyPr/>
          <a:lstStyle/>
          <a:p>
            <a:pPr/>
            <a:r>
              <a:t>Whiteboard</a:t>
            </a:r>
          </a:p>
          <a:p>
            <a:pPr/>
            <a:r>
              <a:t>N_PS = vector of samples counts for each value of X where the sample agrees with the evidence </a:t>
            </a:r>
            <a:r>
              <a:rPr b="1"/>
              <a:t>e.</a:t>
            </a:r>
            <a:endParaRPr b="1"/>
          </a:p>
          <a:p>
            <a:pPr/>
            <a:r>
              <a:t>Second equation when using P \Approx N_PS (13.7 formula in 4th ed)</a:t>
            </a:r>
          </a:p>
          <a:p>
            <a:p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4" name="Shape 904"/>
          <p:cNvSpPr/>
          <p:nvPr>
            <p:ph type="sldImg"/>
          </p:nvPr>
        </p:nvSpPr>
        <p:spPr>
          <a:prstGeom prst="rect">
            <a:avLst/>
          </a:prstGeom>
        </p:spPr>
        <p:txBody>
          <a:bodyPr/>
          <a:lstStyle/>
          <a:p>
            <a:pPr/>
          </a:p>
        </p:txBody>
      </p:sp>
      <p:sp>
        <p:nvSpPr>
          <p:cNvPr id="905" name="Shape 905"/>
          <p:cNvSpPr/>
          <p:nvPr>
            <p:ph type="body" sz="quarter" idx="1"/>
          </p:nvPr>
        </p:nvSpPr>
        <p:spPr>
          <a:prstGeom prst="rect">
            <a:avLst/>
          </a:prstGeom>
        </p:spPr>
        <p:txBody>
          <a:bodyPr/>
          <a:lstStyle/>
          <a:p>
            <a:pPr/>
            <a:r>
              <a:t>Whiteboard</a:t>
            </a:r>
          </a:p>
          <a:p>
            <a:pPr/>
            <a:r>
              <a:t>Continuing with our example from Figure 14.12(a), let us assume that we wish to</a:t>
            </a:r>
          </a:p>
          <a:p>
            <a:pPr/>
            <a:r>
              <a:t>READ SLIDE</a:t>
            </a:r>
          </a:p>
          <a:p>
            <a:pPr/>
            <a:r>
              <a:t>The true answer is ⟨0.3, 0.7⟩. As more samples are collected, the estimate will converge to the true answer. The standard deviation of the error in each probability will be proportional to 1/ SQRT(n), where n is the number of samples used in the estimate.</a:t>
            </a:r>
          </a:p>
          <a:p>
            <a:pPr/>
            <a:r>
              <a:rPr b="1"/>
              <a:t>The biggest problem with rejection sampling is that it rejects so many samples</a:t>
            </a:r>
            <a:r>
              <a:t>! The fraction of samples consistent with the evidence e drops exponentially as the number of evidence variables grows, so the procedure is </a:t>
            </a:r>
            <a:r>
              <a:rPr b="1"/>
              <a:t>simply unusable for complex problems</a:t>
            </a:r>
            <a:r>
              <a:t>.</a:t>
            </a:r>
          </a:p>
          <a:p>
            <a:pPr/>
            <a:r>
              <a:t>Notice that rejection sampling is very similar to the estimation of conditional probabilities directly from the real world. For example, to estimate </a:t>
            </a:r>
            <a:r>
              <a:rPr b="1"/>
              <a:t>P</a:t>
            </a:r>
            <a:r>
              <a:t>(Rain | NorthernLight = true ), one can simply count how often it rains after a red sky is observed the previous evening— ignoring those evenings when the sky is not lighted. (Here, the world itself plays the role of the sample-generation algorithm.) Obviously, this could take a long time if the sky very seldom has NothernLight, and that is the weakness of rejection sampling.</a:t>
            </a:r>
          </a:p>
          <a:p>
            <a:pPr/>
          </a:p>
          <a:p>
            <a:pPr/>
          </a:p>
          <a:p>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defTabSz="457200">
              <a:spcBef>
                <a:spcPts val="1200"/>
              </a:spcBef>
              <a:defRPr sz="2200">
                <a:latin typeface="Times Roman"/>
                <a:ea typeface="Times Roman"/>
                <a:cs typeface="Times Roman"/>
                <a:sym typeface="Times Roman"/>
              </a:defRPr>
            </a:pPr>
            <a:r>
              <a:t>The previous section described what a network is, but not what it means. There are two ways in which one can understand the semantics of Bayesian networks. The first is to see the network as a representation of the joint probability distribution. The second is to view it as an encoding of a collection of conditional independence statements. The two views are equivalent, but the first turns out to be helpful in understanding how to </a:t>
            </a:r>
            <a:r>
              <a:rPr i="1"/>
              <a:t>construct </a:t>
            </a:r>
            <a:r>
              <a:t>networks, whereas the second is helpful in designing inference procedures.</a:t>
            </a:r>
          </a:p>
          <a:p>
            <a:pPr defTabSz="457200">
              <a:spcBef>
                <a:spcPts val="1200"/>
              </a:spcBef>
              <a:defRPr b="1" sz="2200">
                <a:latin typeface="Times Roman"/>
                <a:ea typeface="Times Roman"/>
                <a:cs typeface="Times Roman"/>
                <a:sym typeface="Times Roman"/>
              </a:defRPr>
            </a:pPr>
            <a:r>
              <a:t>Read slide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9" name="Shape 919"/>
          <p:cNvSpPr/>
          <p:nvPr>
            <p:ph type="sldImg"/>
          </p:nvPr>
        </p:nvSpPr>
        <p:spPr>
          <a:prstGeom prst="rect">
            <a:avLst/>
          </a:prstGeom>
        </p:spPr>
        <p:txBody>
          <a:bodyPr/>
          <a:lstStyle/>
          <a:p>
            <a:pPr/>
          </a:p>
        </p:txBody>
      </p:sp>
      <p:sp>
        <p:nvSpPr>
          <p:cNvPr id="920" name="Shape 920"/>
          <p:cNvSpPr/>
          <p:nvPr>
            <p:ph type="body" sz="quarter" idx="1"/>
          </p:nvPr>
        </p:nvSpPr>
        <p:spPr>
          <a:prstGeom prst="rect">
            <a:avLst/>
          </a:prstGeom>
        </p:spPr>
        <p:txBody>
          <a:bodyPr/>
          <a:lstStyle/>
          <a:p>
            <a:pPr/>
            <a:r>
              <a:t>Likelihood weighting avoids the inefficiency of rejection sampling by generating only events that are consistent with the evidence </a:t>
            </a:r>
            <a:r>
              <a:rPr b="1"/>
              <a:t>e</a:t>
            </a:r>
            <a:r>
              <a:t>. </a:t>
            </a:r>
            <a:r>
              <a:rPr b="1"/>
              <a:t>It is a particular instance of the general statistical technique of importance sampling</a:t>
            </a:r>
            <a:r>
              <a:t>, tailored for inference in Bayesian networks.</a:t>
            </a:r>
          </a:p>
          <a:p>
            <a:pPr/>
            <a:r>
              <a:t>We begin by describing how the algorithm works; then we show that it works correctly—that is, generates consistent probability estimates.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6" name="Shape 926"/>
          <p:cNvSpPr/>
          <p:nvPr>
            <p:ph type="sldImg"/>
          </p:nvPr>
        </p:nvSpPr>
        <p:spPr>
          <a:prstGeom prst="rect">
            <a:avLst/>
          </a:prstGeom>
        </p:spPr>
        <p:txBody>
          <a:bodyPr/>
          <a:lstStyle/>
          <a:p>
            <a:pPr/>
          </a:p>
        </p:txBody>
      </p:sp>
      <p:sp>
        <p:nvSpPr>
          <p:cNvPr id="927" name="Shape 927"/>
          <p:cNvSpPr/>
          <p:nvPr>
            <p:ph type="body" sz="quarter" idx="1"/>
          </p:nvPr>
        </p:nvSpPr>
        <p:spPr>
          <a:prstGeom prst="rect">
            <a:avLst/>
          </a:prstGeom>
        </p:spPr>
        <p:txBody>
          <a:bodyPr/>
          <a:lstStyle/>
          <a:p>
            <a:pPr/>
            <a:r>
              <a:t>READ SLIDE with this</a:t>
            </a:r>
          </a:p>
          <a:p>
            <a:pPr/>
            <a:r>
              <a:t>LIKELIHOOD-WEIGHTING fixes the values for the evidence variables </a:t>
            </a:r>
            <a:r>
              <a:rPr b="1"/>
              <a:t>E</a:t>
            </a:r>
            <a:r>
              <a:t> and samples only the nonevidence variables. This guarantees that each event generated is consistent with the evidence. Not all events are equal, however. Before tallying the counts in the distribution for the query variable, each event is weighted by the likelihood that the event accords to the evidence, as measured by the product of the conditional probabilities for each evidence variable, given its parents. Intuitively, events in which the actual evidence appears unlikely should be given less weight.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5" name="Shape 935"/>
          <p:cNvSpPr/>
          <p:nvPr>
            <p:ph type="sldImg"/>
          </p:nvPr>
        </p:nvSpPr>
        <p:spPr>
          <a:prstGeom prst="rect">
            <a:avLst/>
          </a:prstGeom>
        </p:spPr>
        <p:txBody>
          <a:bodyPr/>
          <a:lstStyle/>
          <a:p>
            <a:pPr/>
          </a:p>
        </p:txBody>
      </p:sp>
      <p:sp>
        <p:nvSpPr>
          <p:cNvPr id="936" name="Shape 936"/>
          <p:cNvSpPr/>
          <p:nvPr>
            <p:ph type="body" sz="quarter" idx="1"/>
          </p:nvPr>
        </p:nvSpPr>
        <p:spPr>
          <a:prstGeom prst="rect">
            <a:avLst/>
          </a:prstGeom>
        </p:spPr>
        <p:txBody>
          <a:bodyPr/>
          <a:lstStyle/>
          <a:p>
            <a:pPr/>
            <a:r>
              <a:t>Whiteboard</a:t>
            </a:r>
          </a:p>
          <a:p>
            <a:pPr/>
            <a:r>
              <a:t>Let us apply the algorithm to the network shown in Figure 14.12(a), with the query P(Rain | Cloudy = true , WetGrass = true ) and the ordering Cloudy, Sprinkler, Rain, Wet- Grass. (Any topological ordering will do.) The process goes as follows: First, the weight w is set to 1.0. Then an event is generated:</a:t>
            </a:r>
          </a:p>
          <a:p>
            <a:pPr/>
            <a:r>
              <a:t>READ SLIDE</a:t>
            </a:r>
          </a:p>
          <a:p>
            <a:pPr/>
            <a:r>
              <a:t>Here WEIGHTED-SAMPLE returns the event [true, false, true, true] with weight 0.45, and this is tallied under Rain = true .</a:t>
            </a:r>
          </a:p>
          <a:p>
            <a:p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4" name="Shape 944"/>
          <p:cNvSpPr/>
          <p:nvPr>
            <p:ph type="sldImg"/>
          </p:nvPr>
        </p:nvSpPr>
        <p:spPr>
          <a:prstGeom prst="rect">
            <a:avLst/>
          </a:prstGeom>
        </p:spPr>
        <p:txBody>
          <a:bodyPr/>
          <a:lstStyle/>
          <a:p>
            <a:pPr/>
          </a:p>
        </p:txBody>
      </p:sp>
      <p:sp>
        <p:nvSpPr>
          <p:cNvPr id="945" name="Shape 945"/>
          <p:cNvSpPr/>
          <p:nvPr>
            <p:ph type="body" sz="quarter" idx="1"/>
          </p:nvPr>
        </p:nvSpPr>
        <p:spPr>
          <a:prstGeom prst="rect">
            <a:avLst/>
          </a:prstGeom>
        </p:spPr>
        <p:txBody>
          <a:bodyPr/>
          <a:lstStyle/>
          <a:p>
            <a:pPr/>
            <a:r>
              <a:t>The likelihood weight w makes up for the difference between the actual and desired sampling distributions. The weight for a given sample </a:t>
            </a:r>
            <a:r>
              <a:rPr b="1"/>
              <a:t>x</a:t>
            </a:r>
            <a:r>
              <a:t>, composed from </a:t>
            </a:r>
            <a:r>
              <a:rPr b="1"/>
              <a:t>z</a:t>
            </a:r>
            <a:r>
              <a:t> and </a:t>
            </a:r>
            <a:r>
              <a:rPr b="1"/>
              <a:t>e</a:t>
            </a:r>
            <a:r>
              <a:t>, is the product of the likelihoods for each evidence variable given its parents (some or all of which may be among the Z</a:t>
            </a:r>
            <a:r>
              <a:rPr baseline="-5999"/>
              <a:t>i</a:t>
            </a:r>
            <a:r>
              <a:t>s):</a:t>
            </a:r>
          </a:p>
          <a:p>
            <a:pPr/>
            <a:r>
              <a:t>READ SLIDE</a:t>
            </a:r>
          </a:p>
          <a:p>
            <a:pPr/>
            <a:r>
              <a:t>because the two products cover all the variables in the network, allowing us to use Equation (14.2) for the joint probability. Now it is easy to show that likelihood weighting estimates are consistent.</a:t>
            </a:r>
          </a:p>
          <a:p>
            <a:pPr/>
          </a:p>
          <a:p>
            <a:p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2" name="Shape 952"/>
          <p:cNvSpPr/>
          <p:nvPr>
            <p:ph type="sldImg"/>
          </p:nvPr>
        </p:nvSpPr>
        <p:spPr>
          <a:prstGeom prst="rect">
            <a:avLst/>
          </a:prstGeom>
        </p:spPr>
        <p:txBody>
          <a:bodyPr/>
          <a:lstStyle/>
          <a:p>
            <a:pPr/>
          </a:p>
        </p:txBody>
      </p:sp>
      <p:sp>
        <p:nvSpPr>
          <p:cNvPr id="953" name="Shape 953"/>
          <p:cNvSpPr/>
          <p:nvPr>
            <p:ph type="body" sz="quarter" idx="1"/>
          </p:nvPr>
        </p:nvSpPr>
        <p:spPr>
          <a:prstGeom prst="rect">
            <a:avLst/>
          </a:prstGeom>
        </p:spPr>
        <p:txBody>
          <a:bodyPr/>
          <a:lstStyle/>
          <a:p>
            <a:pPr/>
            <a:r>
              <a:t>READ SLIDE</a:t>
            </a:r>
          </a:p>
          <a:p>
            <a:pPr/>
            <a:r>
              <a:t>Because likelihood weighting uses all the samples generated, it can be much more efficient than rejection sampling. It will, however, suffer a degradation in performance as the number of evidence variables increases. This is because most samples will have very low weights and hence the weighted estimate will be dominated by the tiny fraction of samples that accord more than an infinitesimal likelihood to the evidence. The problem is exacerbated if the evidence variables occur late in the variable ordering, because then the nonevidence variables will have no evidence in their parents and ancestors to guide the generation of samples. This means the samples will be simulations that bear little resemblance to the reality suggested by the evidence.</a:t>
            </a:r>
          </a:p>
          <a:p>
            <a:pPr/>
          </a:p>
          <a:p>
            <a:pPr/>
          </a:p>
          <a:p>
            <a:p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9" name="Shape 959"/>
          <p:cNvSpPr/>
          <p:nvPr>
            <p:ph type="sldImg"/>
          </p:nvPr>
        </p:nvSpPr>
        <p:spPr>
          <a:prstGeom prst="rect">
            <a:avLst/>
          </a:prstGeom>
        </p:spPr>
        <p:txBody>
          <a:bodyPr/>
          <a:lstStyle/>
          <a:p>
            <a:pPr/>
          </a:p>
        </p:txBody>
      </p:sp>
      <p:sp>
        <p:nvSpPr>
          <p:cNvPr id="960" name="Shape 960"/>
          <p:cNvSpPr/>
          <p:nvPr>
            <p:ph type="body" sz="quarter" idx="1"/>
          </p:nvPr>
        </p:nvSpPr>
        <p:spPr>
          <a:prstGeom prst="rect">
            <a:avLst/>
          </a:prstGeom>
        </p:spPr>
        <p:txBody>
          <a:bodyPr/>
          <a:lstStyle/>
          <a:p>
            <a:pPr/>
            <a:r>
              <a:t>Markov chain Monte Carlo (MCMC) algorithms work quite differently from rejection sampling and likelihood weighting. Instead of generating each sample from scratch, MCMC algorithms generate each sample by making a random change to the preceding sample. It is therefore helpful to think of an MCMC algorithm as being in a particular current state specifying a value for every variable and generating a next state by making random changes to the current state. (If this reminds you of simulated annealing from Chapter 4 that is because both are members of the MCMC family.) Here we describe a particular form of MCMC called </a:t>
            </a:r>
            <a:r>
              <a:rPr b="1"/>
              <a:t>Gibbs sampling</a:t>
            </a:r>
            <a:r>
              <a:t>, which is especially well suited for Bayesian networks. We will first describe what the algorithm does, then we will explain why it works.</a:t>
            </a:r>
          </a:p>
          <a:p>
            <a:pPr/>
            <a:r>
              <a:t>The Gibbs sampling algorithm for Bayesian networks starts with an arbitrary state (with the evidence variables fixed at their observed values) and generates a next state by randomly sampling a value for one of the nonevidence variables Xi. The sampling for Xi is done conditioned on the current values of the variables in the Markov blanket of Xi. (Recall from page 517 that the Markov blanket of a variable consists of its parents, children, and children’s parents.) The algorithm therefore wanders randomly around the state space—the space of possible complete assignments—flipping one variable at a time, but keeping the evidence variables fixed.</a:t>
            </a:r>
          </a:p>
          <a:p>
            <a:pPr/>
          </a:p>
          <a:p>
            <a:p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7" name="Shape 967"/>
          <p:cNvSpPr/>
          <p:nvPr>
            <p:ph type="sldImg"/>
          </p:nvPr>
        </p:nvSpPr>
        <p:spPr>
          <a:prstGeom prst="rect">
            <a:avLst/>
          </a:prstGeom>
        </p:spPr>
        <p:txBody>
          <a:bodyPr/>
          <a:lstStyle/>
          <a:p>
            <a:pPr/>
          </a:p>
        </p:txBody>
      </p:sp>
      <p:sp>
        <p:nvSpPr>
          <p:cNvPr id="968" name="Shape 968"/>
          <p:cNvSpPr/>
          <p:nvPr>
            <p:ph type="body" sz="quarter" idx="1"/>
          </p:nvPr>
        </p:nvSpPr>
        <p:spPr>
          <a:prstGeom prst="rect">
            <a:avLst/>
          </a:prstGeom>
        </p:spPr>
        <p:txBody>
          <a:bodyPr/>
          <a:lstStyle/>
          <a:p>
            <a:pPr/>
            <a:r>
              <a:t>Consider the query </a:t>
            </a:r>
            <a:r>
              <a:rPr b="1"/>
              <a:t>P</a:t>
            </a:r>
            <a:r>
              <a:t>(Rain | Sprinkler = true, WetGrass = true) applied to the network in Figure 14.12(a). The evidence variables Sprinkler and WetGrass are fixed to their observed values and the nonevidence variables Cloudy and Rain are initialized randomly— let us say to true and false respectively. Thus, the initial state is [true , true , false , true ]. Now the nonevidence variables are sampled repeatedly in an arbitrary order. For example:</a:t>
            </a:r>
          </a:p>
          <a:p>
            <a:pPr/>
            <a:r>
              <a:t>1. Cloudy is sampled, given the current values of its Markov blanket variables: in this case, we sample from </a:t>
            </a:r>
            <a:r>
              <a:rPr b="1"/>
              <a:t>P</a:t>
            </a:r>
            <a:r>
              <a:t>(Cloudy|Sprinkler=true,Rain=false). (Shortly, we will show how to calculate this distribution.) Suppose the result is Cloudy = false . Then the new current state is [false,true,false,true].</a:t>
            </a:r>
          </a:p>
          <a:p>
            <a:pPr/>
            <a:r>
              <a:t>2. Rain is sampled, given the current values of its Markov blanket variables: in this case, we sample from </a:t>
            </a:r>
            <a:r>
              <a:rPr b="1"/>
              <a:t>P</a:t>
            </a:r>
            <a:r>
              <a:t>(Rain | Cloudy = false , Sprinkler = true , WetGrass = true ). Suppose this yields Rain = true . The new current state is [false , true , true , true ].</a:t>
            </a:r>
          </a:p>
          <a:p>
            <a:pPr/>
            <a:r>
              <a:t>Each state visited during this process is a sample that contributes to the estimate for the query variable Rain. </a:t>
            </a:r>
            <a:r>
              <a:rPr b="1"/>
              <a:t>BOARD: If the process visits 20 states where Rain is true and 60 states where Rain is false, then the answer to the query is NORMALIZE(⟨20,60⟩) = ⟨0.25,0.75⟩.</a:t>
            </a:r>
            <a:r>
              <a:t> The complete algorithm is shown in Figure 14.16.</a:t>
            </a:r>
          </a:p>
          <a:p>
            <a:pPr/>
          </a:p>
          <a:p>
            <a:pPr/>
          </a:p>
          <a:p>
            <a:p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4" name="Shape 974"/>
          <p:cNvSpPr/>
          <p:nvPr>
            <p:ph type="sldImg"/>
          </p:nvPr>
        </p:nvSpPr>
        <p:spPr>
          <a:prstGeom prst="rect">
            <a:avLst/>
          </a:prstGeom>
        </p:spPr>
        <p:txBody>
          <a:bodyPr/>
          <a:lstStyle/>
          <a:p>
            <a:pPr/>
          </a:p>
        </p:txBody>
      </p:sp>
      <p:sp>
        <p:nvSpPr>
          <p:cNvPr id="975" name="Shape 975"/>
          <p:cNvSpPr/>
          <p:nvPr>
            <p:ph type="body" sz="quarter" idx="1"/>
          </p:nvPr>
        </p:nvSpPr>
        <p:spPr>
          <a:prstGeom prst="rect">
            <a:avLst/>
          </a:prstGeom>
        </p:spPr>
        <p:txBody>
          <a:bodyPr/>
          <a:lstStyle/>
          <a:p>
            <a:pPr/>
          </a:p>
          <a:p>
            <a:pPr/>
            <a:r>
              <a:t>We can (but won’t) now show that Gibbs sampling returns consistent estimates for posterior probabilities. The material in this section is quite technical, but the basic claim is straightforward: </a:t>
            </a:r>
            <a:r>
              <a:rPr b="1"/>
              <a:t>the sampling process settles into a “dynamic equilibrium” in which the long-run fraction of time spent in each state is exactly proportional to its posterior probability</a:t>
            </a:r>
            <a:r>
              <a:t>. This remarkable property follows from the specific transition probability with which the process moves from one state to another, as defined by the conditional distribution given the Markov blanket of the variable being sampled.</a:t>
            </a:r>
          </a:p>
          <a:p>
            <a:pPr/>
            <a:r>
              <a:t>We also observe that, for Bayesian networks, sampling conditionally on all variables is equivalent to sampling conditionally on the variable’s Markov blanket .</a:t>
            </a:r>
          </a:p>
          <a:p>
            <a:pPr/>
          </a:p>
          <a:p>
            <a:pPr/>
          </a:p>
          <a:p>
            <a:p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Shape 277"/>
          <p:cNvSpPr/>
          <p:nvPr>
            <p:ph type="sldImg"/>
          </p:nvPr>
        </p:nvSpPr>
        <p:spPr>
          <a:prstGeom prst="rect">
            <a:avLst/>
          </a:prstGeom>
        </p:spPr>
        <p:txBody>
          <a:bodyPr/>
          <a:lstStyle/>
          <a:p>
            <a:pPr/>
          </a:p>
        </p:txBody>
      </p:sp>
      <p:sp>
        <p:nvSpPr>
          <p:cNvPr id="278" name="Shape 278"/>
          <p:cNvSpPr/>
          <p:nvPr>
            <p:ph type="body" sz="quarter" idx="1"/>
          </p:nvPr>
        </p:nvSpPr>
        <p:spPr>
          <a:prstGeom prst="rect">
            <a:avLst/>
          </a:prstGeom>
        </p:spPr>
        <p:txBody>
          <a:bodyPr/>
          <a:lstStyle/>
          <a:p>
            <a:pPr marL="40639" marR="40639" defTabSz="914400">
              <a:spcBef>
                <a:spcPts val="400"/>
              </a:spcBef>
              <a:buClr>
                <a:srgbClr val="000000"/>
              </a:buClr>
              <a:buFont typeface="Times New Roman"/>
              <a:defRPr sz="2200">
                <a:uFill>
                  <a:solidFill>
                    <a:srgbClr val="000000"/>
                  </a:solidFill>
                </a:uFill>
                <a:latin typeface="Times New Roman"/>
                <a:ea typeface="Times New Roman"/>
                <a:cs typeface="Times New Roman"/>
                <a:sym typeface="Times New Roman"/>
              </a:defRPr>
            </a:pPr>
            <a:r>
              <a:t>Thus, each entry in the joint is represented by the product of the appropriate elements of the conditional probability tables (CPTs) in the Bayesian network. The CPTs therefore provide a decomposed representation of the joint. </a:t>
            </a:r>
          </a:p>
          <a:p>
            <a:pPr marL="40639" marR="40639" defTabSz="914400">
              <a:spcBef>
                <a:spcPts val="400"/>
              </a:spcBef>
              <a:buClr>
                <a:srgbClr val="000000"/>
              </a:buClr>
              <a:buFont typeface="Times New Roman"/>
              <a:defRPr sz="2200">
                <a:uFill>
                  <a:solidFill>
                    <a:srgbClr val="000000"/>
                  </a:solidFill>
                </a:uFill>
                <a:latin typeface="Times New Roman"/>
                <a:ea typeface="Times New Roman"/>
                <a:cs typeface="Times New Roman"/>
                <a:sym typeface="Times New Roman"/>
              </a:defRPr>
            </a:pPr>
          </a:p>
          <a:p>
            <a:pPr marL="40639" marR="40639" defTabSz="914400">
              <a:spcBef>
                <a:spcPts val="400"/>
              </a:spcBef>
              <a:buClr>
                <a:srgbClr val="000000"/>
              </a:buClr>
              <a:buFont typeface="Times New Roman"/>
              <a:defRPr b="1" sz="2200">
                <a:uFill>
                  <a:solidFill>
                    <a:srgbClr val="000000"/>
                  </a:solidFill>
                </a:uFill>
                <a:latin typeface="Times New Roman"/>
                <a:ea typeface="Times New Roman"/>
                <a:cs typeface="Times New Roman"/>
                <a:sym typeface="Times New Roman"/>
              </a:defRPr>
            </a:pPr>
            <a:r>
              <a:t>Next slide on whiteboard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Shape 387"/>
          <p:cNvSpPr/>
          <p:nvPr>
            <p:ph type="sldImg"/>
          </p:nvPr>
        </p:nvSpPr>
        <p:spPr>
          <a:prstGeom prst="rect">
            <a:avLst/>
          </a:prstGeom>
        </p:spPr>
        <p:txBody>
          <a:bodyPr/>
          <a:lstStyle/>
          <a:p>
            <a:pPr/>
          </a:p>
        </p:txBody>
      </p:sp>
      <p:sp>
        <p:nvSpPr>
          <p:cNvPr id="388" name="Shape 388"/>
          <p:cNvSpPr/>
          <p:nvPr>
            <p:ph type="body" sz="quarter" idx="1"/>
          </p:nvPr>
        </p:nvSpPr>
        <p:spPr>
          <a:prstGeom prst="rect">
            <a:avLst/>
          </a:prstGeom>
        </p:spPr>
        <p:txBody>
          <a:bodyPr/>
          <a:lstStyle/>
          <a:p>
            <a:pPr/>
            <a:r>
              <a:t>Next slide on whiteboard if time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lvl1pPr marL="40639" marR="40639" defTabSz="914400">
              <a:spcBef>
                <a:spcPts val="400"/>
              </a:spcBef>
              <a:buClr>
                <a:srgbClr val="000000"/>
              </a:buClr>
              <a:buFont typeface="Times New Roman"/>
              <a:defRPr sz="2100">
                <a:uFill>
                  <a:solidFill>
                    <a:srgbClr val="000000"/>
                  </a:solidFill>
                </a:uFill>
                <a:latin typeface="Times New Roman"/>
                <a:ea typeface="Times New Roman"/>
                <a:cs typeface="Times New Roman"/>
                <a:sym typeface="Times New Roman"/>
              </a:defRPr>
            </a:lvl1pPr>
          </a:lstStyle>
          <a:p>
            <a:pPr/>
            <a:r>
              <a:t>Equation (slide 9) defines what a given Bayesian network means. It does not, however, explain how to construct a Bayesian network such that the resulting joint distribution is a good representation of a given domain. We will now show that Equation (slide 9) implies certain conditional independence relationships that can be used to guide the knowledge engineer in constructing the topology of the network. First, we rewrite the joint in terms of a conditional probability using the product rule (see Chapter 13):</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p>
            <a:pPr defTabSz="457200">
              <a:defRPr sz="1900">
                <a:latin typeface="Helvetica"/>
                <a:ea typeface="Helvetica"/>
                <a:cs typeface="Helvetica"/>
                <a:sym typeface="Helvetica"/>
              </a:defRPr>
            </a:pPr>
            <a:r>
              <a:t>This identity holds true for any set of random variables and is called the chain rule. Comparing this with Equation (14.1), we see that the specification of the joint is equivalent to the general assertion that, for every variable X in the network, </a:t>
            </a:r>
          </a:p>
          <a:p>
            <a:pPr defTabSz="457200">
              <a:defRPr sz="1900">
                <a:latin typeface="Helvetica"/>
                <a:ea typeface="Helvetica"/>
                <a:cs typeface="Helvetica"/>
                <a:sym typeface="Helvetica"/>
              </a:defRPr>
            </a:pPr>
            <a:r>
              <a:t>read slide</a:t>
            </a:r>
          </a:p>
          <a:p>
            <a:pPr defTabSz="457200">
              <a:defRPr sz="1900">
                <a:latin typeface="Helvetica"/>
                <a:ea typeface="Helvetica"/>
                <a:cs typeface="Helvetica"/>
                <a:sym typeface="Helvetica"/>
              </a:defRPr>
            </a:pPr>
            <a:r>
              <a:t>This last condition (left bottom) is satisfied by numbering the nodes in a way that is consistent with the partial order implicit in the graph structure.</a:t>
            </a:r>
          </a:p>
          <a:p>
            <a:pPr defTabSz="457200">
              <a:defRPr sz="1900">
                <a:latin typeface="Helvetica"/>
                <a:ea typeface="Helvetica"/>
                <a:cs typeface="Helvetica"/>
                <a:sym typeface="Helvetica"/>
              </a:defRPr>
            </a:pPr>
            <a:r>
              <a:t>What Equation (14.3) says is that</a:t>
            </a:r>
            <a:r>
              <a:rPr b="1"/>
              <a:t> the Bayesian network is a correct representation of the domain only if each node is conditionally independent of its other predecessors in the node ordering, given its parents</a:t>
            </a:r>
            <a:r>
              <a:t>. Hence, in order to construct a Bayesian network with the correct structure for the domain, we need to choose parents for each node such that this property holds.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1" name="Title Text"/>
          <p:cNvSpPr txBox="1"/>
          <p:nvPr>
            <p:ph type="title"/>
          </p:nvPr>
        </p:nvSpPr>
        <p:spPr>
          <a:prstGeom prst="rect">
            <a:avLst/>
          </a:prstGeom>
        </p:spPr>
        <p:txBody>
          <a:bodyPr/>
          <a:lstStyle/>
          <a:p>
            <a:pPr/>
            <a:r>
              <a:t>Title Text</a:t>
            </a:r>
          </a:p>
        </p:txBody>
      </p:sp>
      <p:sp>
        <p:nvSpPr>
          <p:cNvPr id="1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 name="Title Text"/>
          <p:cNvSpPr txBox="1"/>
          <p:nvPr>
            <p:ph type="title"/>
          </p:nvPr>
        </p:nvSpPr>
        <p:spPr>
          <a:xfrm>
            <a:off x="889000" y="177800"/>
            <a:ext cx="7366000" cy="1714500"/>
          </a:xfrm>
          <a:prstGeom prst="rect">
            <a:avLst/>
          </a:prstGeom>
        </p:spPr>
        <p:txBody>
          <a:bodyPr lIns="38100" tIns="38100" rIns="38100" bIns="38100"/>
          <a:lstStyle>
            <a:lvl1pPr marL="0" marR="0" defTabSz="406400">
              <a:defRPr sz="5600">
                <a:uFillTx/>
                <a:latin typeface="+mj-lt"/>
                <a:ea typeface="+mj-ea"/>
                <a:cs typeface="+mj-cs"/>
                <a:sym typeface="Gill Sans"/>
              </a:defRPr>
            </a:lvl1pPr>
          </a:lstStyle>
          <a:p>
            <a:pPr/>
            <a:r>
              <a:t>Title Text</a:t>
            </a:r>
          </a:p>
        </p:txBody>
      </p:sp>
      <p:sp>
        <p:nvSpPr>
          <p:cNvPr id="21" name="Body Level One…"/>
          <p:cNvSpPr txBox="1"/>
          <p:nvPr>
            <p:ph type="body" idx="1"/>
          </p:nvPr>
        </p:nvSpPr>
        <p:spPr>
          <a:xfrm>
            <a:off x="889000" y="1943100"/>
            <a:ext cx="7366000" cy="4025900"/>
          </a:xfrm>
          <a:prstGeom prst="rect">
            <a:avLst/>
          </a:prstGeom>
        </p:spPr>
        <p:txBody>
          <a:bodyPr lIns="38100" tIns="38100" rIns="38100" bIns="38100" anchor="ctr"/>
          <a:lstStyle>
            <a:lvl1pPr marL="698500" marR="0" indent="-444500" defTabSz="406400">
              <a:spcBef>
                <a:spcPts val="1600"/>
              </a:spcBef>
              <a:buSzPct val="171000"/>
              <a:defRPr>
                <a:uFillTx/>
                <a:latin typeface="+mj-lt"/>
                <a:ea typeface="+mj-ea"/>
                <a:cs typeface="+mj-cs"/>
                <a:sym typeface="Gill Sans"/>
              </a:defRPr>
            </a:lvl1pPr>
            <a:lvl2pPr marL="1041400" marR="0" indent="-444500" defTabSz="406400">
              <a:spcBef>
                <a:spcPts val="1600"/>
              </a:spcBef>
              <a:buSzPct val="171000"/>
              <a:buChar char="•"/>
              <a:defRPr sz="2800">
                <a:uFillTx/>
                <a:latin typeface="+mj-lt"/>
                <a:ea typeface="+mj-ea"/>
                <a:cs typeface="+mj-cs"/>
                <a:sym typeface="Gill Sans"/>
              </a:defRPr>
            </a:lvl2pPr>
            <a:lvl3pPr marL="1384300" marR="0" indent="-444500" defTabSz="406400">
              <a:spcBef>
                <a:spcPts val="1600"/>
              </a:spcBef>
              <a:buSzPct val="171000"/>
              <a:defRPr sz="2800">
                <a:uFillTx/>
                <a:latin typeface="+mj-lt"/>
                <a:ea typeface="+mj-ea"/>
                <a:cs typeface="+mj-cs"/>
                <a:sym typeface="Gill Sans"/>
              </a:defRPr>
            </a:lvl3pPr>
            <a:lvl4pPr marL="1739900" marR="0" indent="-444500" defTabSz="406400">
              <a:spcBef>
                <a:spcPts val="1600"/>
              </a:spcBef>
              <a:buSzPct val="171000"/>
              <a:buChar char="•"/>
              <a:defRPr sz="2800">
                <a:uFillTx/>
                <a:latin typeface="+mj-lt"/>
                <a:ea typeface="+mj-ea"/>
                <a:cs typeface="+mj-cs"/>
                <a:sym typeface="Gill Sans"/>
              </a:defRPr>
            </a:lvl4pPr>
            <a:lvl5pPr marL="2082800" marR="0" indent="-444500" defTabSz="406400">
              <a:spcBef>
                <a:spcPts val="1600"/>
              </a:spcBef>
              <a:buSzPct val="171000"/>
              <a:buChar char="•"/>
              <a:defRPr sz="28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xfrm>
            <a:off x="4445000" y="6527800"/>
            <a:ext cx="241300" cy="254000"/>
          </a:xfrm>
          <a:prstGeom prst="rect">
            <a:avLst/>
          </a:prstGeom>
        </p:spPr>
        <p:txBody>
          <a:bodyPr lIns="38100" tIns="38100" rIns="38100" bIns="38100"/>
          <a:lstStyle>
            <a:lvl1pPr defTabSz="406400">
              <a:defRPr sz="1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304800" y="76200"/>
            <a:ext cx="8534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3" name="Body Level One…"/>
          <p:cNvSpPr txBox="1"/>
          <p:nvPr>
            <p:ph type="body" idx="1"/>
          </p:nvPr>
        </p:nvSpPr>
        <p:spPr>
          <a:xfrm>
            <a:off x="304800" y="1524000"/>
            <a:ext cx="8534400" cy="5334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2pPr marL="783590" indent="-285750">
              <a:spcBef>
                <a:spcPts val="500"/>
              </a:spcBef>
              <a:buChar char="–"/>
              <a:defRPr sz="2400"/>
            </a:lvl2pPr>
            <a:lvl3pPr marL="1183639" indent="-228600">
              <a:spcBef>
                <a:spcPts val="400"/>
              </a:spcBef>
              <a:defRPr sz="2000"/>
            </a:lvl3pPr>
            <a:lvl4pPr marL="1640839" indent="-228600">
              <a:spcBef>
                <a:spcPts val="400"/>
              </a:spcBef>
              <a:buChar char="–"/>
              <a:defRPr sz="1800"/>
            </a:lvl4pPr>
            <a:lvl5pPr marL="2098039" indent="-228600">
              <a:spcBef>
                <a:spcPts val="400"/>
              </a:spcBef>
              <a:buChar char="»"/>
              <a:defRPr sz="18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7732489" y="6477000"/>
            <a:ext cx="308422" cy="317500"/>
          </a:xfrm>
          <a:prstGeom prst="rect">
            <a:avLst/>
          </a:prstGeom>
          <a:ln w="12700">
            <a:miter lim="400000"/>
          </a:ln>
        </p:spPr>
        <p:txBody>
          <a:bodyPr wrap="none" lIns="50800" tIns="50800" rIns="50800" bIns="50800">
            <a:spAutoFit/>
          </a:bodyPr>
          <a:lstStyle>
            <a:lvl1pPr defTabSz="584200">
              <a:defRPr sz="1400">
                <a:uFill>
                  <a:solidFill>
                    <a:srgbClr val="000000"/>
                  </a:solidFill>
                </a:uFill>
                <a:latin typeface="+mn-lt"/>
                <a:ea typeface="+mn-ea"/>
                <a:cs typeface="+mn-cs"/>
                <a:sym typeface="Tahoma"/>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transition xmlns:p14="http://schemas.microsoft.com/office/powerpoint/2010/main" spd="med" advClick="1"/>
  <p:txStyles>
    <p:titleStyle>
      <a:lvl1pPr marL="40639" marR="40639" indent="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1pPr>
      <a:lvl2pPr marL="40639" marR="40639" indent="2286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2pPr>
      <a:lvl3pPr marL="40639" marR="40639" indent="4572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3pPr>
      <a:lvl4pPr marL="40639" marR="40639" indent="6858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4pPr>
      <a:lvl5pPr marL="40639" marR="40639" indent="9144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5pPr>
      <a:lvl6pPr marL="40639" marR="40639" indent="11430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6pPr>
      <a:lvl7pPr marL="40639" marR="40639" indent="13716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7pPr>
      <a:lvl8pPr marL="40639" marR="40639" indent="16002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8pPr>
      <a:lvl9pPr marL="40639" marR="40639" indent="1828800" algn="ctr" defTabSz="914400" rtl="0" latinLnBrk="0">
        <a:lnSpc>
          <a:spcPct val="100000"/>
        </a:lnSpc>
        <a:spcBef>
          <a:spcPts val="0"/>
        </a:spcBef>
        <a:spcAft>
          <a:spcPts val="0"/>
        </a:spcAft>
        <a:buClrTx/>
        <a:buSzTx/>
        <a:buFontTx/>
        <a:buNone/>
        <a:tabLst/>
        <a:defRPr b="0" baseline="0" cap="none" i="0" spc="0" strike="noStrike" sz="3200" u="none">
          <a:solidFill>
            <a:srgbClr val="000000"/>
          </a:solidFill>
          <a:uFill>
            <a:solidFill>
              <a:srgbClr val="000000"/>
            </a:solidFill>
          </a:uFill>
          <a:latin typeface="+mn-lt"/>
          <a:ea typeface="+mn-ea"/>
          <a:cs typeface="+mn-cs"/>
          <a:sym typeface="Tahoma"/>
        </a:defRPr>
      </a:lvl9pPr>
    </p:titleStyle>
    <p:bodyStyle>
      <a:lvl1pPr marL="383540" marR="40639" indent="-3429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1pPr>
      <a:lvl2pPr marL="831214" marR="40639" indent="-333374"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2pPr>
      <a:lvl3pPr marL="1275079" marR="40639" indent="-320039"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3pPr>
      <a:lvl4pPr marL="17678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4pPr>
      <a:lvl5pPr marL="22250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5pPr>
      <a:lvl6pPr marL="22250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6pPr>
      <a:lvl7pPr marL="22250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7pPr>
      <a:lvl8pPr marL="22250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8pPr>
      <a:lvl9pPr marL="2225039" marR="40639" indent="-355600" algn="l" defTabSz="914400" rtl="0" latinLnBrk="0">
        <a:lnSpc>
          <a:spcPct val="100000"/>
        </a:lnSpc>
        <a:spcBef>
          <a:spcPts val="600"/>
        </a:spcBef>
        <a:spcAft>
          <a:spcPts val="0"/>
        </a:spcAft>
        <a:buClrTx/>
        <a:buSzPct val="100000"/>
        <a:buFontTx/>
        <a:buChar char="•"/>
        <a:tabLst/>
        <a:defRPr b="0" baseline="0" cap="none" i="0" spc="0" strike="noStrike" sz="2800" u="none">
          <a:solidFill>
            <a:srgbClr val="000000"/>
          </a:solidFill>
          <a:uFill>
            <a:solidFill>
              <a:srgbClr val="000000"/>
            </a:solidFill>
          </a:uFill>
          <a:latin typeface="+mn-lt"/>
          <a:ea typeface="+mn-ea"/>
          <a:cs typeface="+mn-cs"/>
          <a:sym typeface="Tahoma"/>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1pPr>
      <a:lvl2pPr marL="0" marR="0" indent="228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2pPr>
      <a:lvl3pPr marL="0" marR="0" indent="457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3pPr>
      <a:lvl4pPr marL="0" marR="0" indent="685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4pPr>
      <a:lvl5pPr marL="0" marR="0" indent="9144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5pPr>
      <a:lvl6pPr marL="0" marR="0" indent="11430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6pPr>
      <a:lvl7pPr marL="0" marR="0" indent="13716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7pPr>
      <a:lvl8pPr marL="0" marR="0" indent="16002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8pPr>
      <a:lvl9pPr marL="0" marR="0" indent="1828800" algn="ctr" defTabSz="584200" latinLnBrk="0">
        <a:lnSpc>
          <a:spcPct val="100000"/>
        </a:lnSpc>
        <a:spcBef>
          <a:spcPts val="0"/>
        </a:spcBef>
        <a:spcAft>
          <a:spcPts val="0"/>
        </a:spcAft>
        <a:buClrTx/>
        <a:buSzTx/>
        <a:buFontTx/>
        <a:buNone/>
        <a:tabLst/>
        <a:defRPr b="0" baseline="0" cap="none" i="0" spc="0" strike="noStrike" sz="1400" u="none">
          <a:solidFill>
            <a:schemeClr val="tx1"/>
          </a:solidFill>
          <a:uFill>
            <a:solidFill>
              <a:srgbClr val="000000"/>
            </a:solidFill>
          </a:uFill>
          <a:latin typeface="+mn-lt"/>
          <a:ea typeface="+mn-ea"/>
          <a:cs typeface="+mn-cs"/>
          <a:sym typeface="Tahoma"/>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8.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5.png"/><Relationship Id="rId4" Type="http://schemas.openxmlformats.org/officeDocument/2006/relationships/image" Target="../media/image16.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9.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0.png"/><Relationship Id="rId4" Type="http://schemas.openxmlformats.org/officeDocument/2006/relationships/image" Target="../media/image21.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23.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5.png"/><Relationship Id="rId4" Type="http://schemas.openxmlformats.org/officeDocument/2006/relationships/image" Target="../media/image26.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7.png"/><Relationship Id="rId4" Type="http://schemas.openxmlformats.org/officeDocument/2006/relationships/image" Target="../media/image23.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9.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0.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1.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8.png"/><Relationship Id="rId4" Type="http://schemas.openxmlformats.org/officeDocument/2006/relationships/image" Target="../media/image51.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49.png"/><Relationship Id="rId6" Type="http://schemas.openxmlformats.org/officeDocument/2006/relationships/image" Target="../media/image50.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3.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4.png"/><Relationship Id="rId4" Type="http://schemas.openxmlformats.org/officeDocument/2006/relationships/image" Target="../media/image5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54.png"/><Relationship Id="rId4" Type="http://schemas.openxmlformats.org/officeDocument/2006/relationships/image" Target="../media/image56.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7.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58.png"/><Relationship Id="rId4" Type="http://schemas.openxmlformats.org/officeDocument/2006/relationships/image" Target="../media/image57.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59.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60.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60.png"/><Relationship Id="rId4" Type="http://schemas.openxmlformats.org/officeDocument/2006/relationships/image" Target="../media/image61.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6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63.png"/><Relationship Id="rId4" Type="http://schemas.openxmlformats.org/officeDocument/2006/relationships/image" Target="../media/image64.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6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6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65.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58.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66.png"/><Relationship Id="rId4" Type="http://schemas.openxmlformats.org/officeDocument/2006/relationships/image" Target="../media/image67.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68.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58.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69.png"/></Relationships>

</file>

<file path=ppt/slides/_rels/slide7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 name="PROBABILISTIC…"/>
          <p:cNvSpPr txBox="1"/>
          <p:nvPr>
            <p:ph type="title"/>
          </p:nvPr>
        </p:nvSpPr>
        <p:spPr>
          <a:xfrm>
            <a:off x="685800" y="508000"/>
            <a:ext cx="7772400" cy="3022600"/>
          </a:xfrm>
          <a:prstGeom prst="rect">
            <a:avLst/>
          </a:prstGeom>
        </p:spPr>
        <p:txBody>
          <a:bodyPr/>
          <a:lstStyle/>
          <a:p>
            <a:pPr>
              <a:defRPr>
                <a:latin typeface="+mj-lt"/>
                <a:ea typeface="+mj-ea"/>
                <a:cs typeface="+mj-cs"/>
                <a:sym typeface="Gill Sans"/>
              </a:defRPr>
            </a:pPr>
            <a:endParaRPr sz="4400"/>
          </a:p>
          <a:p>
            <a:pPr>
              <a:defRPr>
                <a:latin typeface="+mj-lt"/>
                <a:ea typeface="+mj-ea"/>
                <a:cs typeface="+mj-cs"/>
                <a:sym typeface="Gill Sans"/>
              </a:defRPr>
            </a:pPr>
            <a:r>
              <a:rPr sz="4400"/>
              <a:t>PROBABILISTIC </a:t>
            </a:r>
            <a:endParaRPr sz="4400"/>
          </a:p>
          <a:p>
            <a:pPr>
              <a:defRPr>
                <a:latin typeface="+mj-lt"/>
                <a:ea typeface="+mj-ea"/>
                <a:cs typeface="+mj-cs"/>
                <a:sym typeface="Gill Sans"/>
              </a:defRPr>
            </a:pPr>
            <a:r>
              <a:rPr sz="4400"/>
              <a:t>REASONING SYSTEMS</a:t>
            </a:r>
          </a:p>
        </p:txBody>
      </p:sp>
      <p:sp>
        <p:nvSpPr>
          <p:cNvPr id="32" name="In which we explain how to build reasoning systems that use network models to reason with uncertainty according to the laws of probability theory."/>
          <p:cNvSpPr txBox="1"/>
          <p:nvPr>
            <p:ph type="body" sz="quarter" idx="1"/>
          </p:nvPr>
        </p:nvSpPr>
        <p:spPr>
          <a:xfrm>
            <a:off x="1371600" y="3886200"/>
            <a:ext cx="6400800" cy="1752600"/>
          </a:xfrm>
          <a:prstGeom prst="rect">
            <a:avLst/>
          </a:prstGeom>
        </p:spPr>
        <p:txBody>
          <a:bodyPr/>
          <a:lstStyle/>
          <a:p>
            <a:pPr marL="0" marR="0" indent="0" defTabSz="457200">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i="1" sz="1800">
                <a:uFillTx/>
                <a:latin typeface="+mj-lt"/>
                <a:ea typeface="+mj-ea"/>
                <a:cs typeface="+mj-cs"/>
                <a:sym typeface="Gill Sans"/>
              </a:defRPr>
            </a:pPr>
            <a:r>
              <a:t>In which we explain how to build reasoning systems that use network models to</a:t>
            </a:r>
            <a:r>
              <a:rPr i="0" sz="1900"/>
              <a:t> </a:t>
            </a:r>
            <a:r>
              <a:t>reason with uncertainty according to the laws of probability theory.</a:t>
            </a:r>
            <a:r>
              <a:rPr i="0" sz="1900"/>
              <a:t> </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0" name="Picture 1.png" descr="Picture 1.png"/>
          <p:cNvPicPr>
            <a:picLocks noChangeAspect="1"/>
          </p:cNvPicPr>
          <p:nvPr/>
        </p:nvPicPr>
        <p:blipFill>
          <a:blip r:embed="rId3">
            <a:extLst/>
          </a:blip>
          <a:stretch>
            <a:fillRect/>
          </a:stretch>
        </p:blipFill>
        <p:spPr>
          <a:xfrm>
            <a:off x="7620000" y="152400"/>
            <a:ext cx="1689100" cy="1450327"/>
          </a:xfrm>
          <a:prstGeom prst="rect">
            <a:avLst/>
          </a:prstGeom>
        </p:spPr>
      </p:pic>
      <p:sp>
        <p:nvSpPr>
          <p:cNvPr id="28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282" name="Example…"/>
          <p:cNvSpPr txBox="1"/>
          <p:nvPr>
            <p:ph type="body" sz="quarter" idx="1"/>
          </p:nvPr>
        </p:nvSpPr>
        <p:spPr>
          <a:xfrm>
            <a:off x="50800" y="1447800"/>
            <a:ext cx="4914900" cy="1973887"/>
          </a:xfrm>
          <a:prstGeom prst="rect">
            <a:avLst/>
          </a:prstGeom>
        </p:spPr>
        <p:txBody>
          <a:bodyPr/>
          <a:lstStyle>
            <a:lvl1pPr marL="359047" indent="-318407">
              <a:defRPr sz="2600">
                <a:latin typeface="+mj-lt"/>
                <a:ea typeface="+mj-ea"/>
                <a:cs typeface="+mj-cs"/>
                <a:sym typeface="Gill Sans"/>
              </a:defRPr>
            </a:lvl1pPr>
            <a:lvl2pPr marL="759777" indent="-261937">
              <a:defRPr sz="2200">
                <a:latin typeface="+mj-lt"/>
                <a:ea typeface="+mj-ea"/>
                <a:cs typeface="+mj-cs"/>
                <a:sym typeface="Gill Sans"/>
              </a:defRPr>
            </a:lvl2pPr>
          </a:lstStyle>
          <a:p>
            <a:pPr/>
            <a:r>
              <a:t>Example</a:t>
            </a:r>
          </a:p>
          <a:p>
            <a:pPr lvl="1"/>
            <a:r>
              <a:t>Alarm has sounded but neither a burglary nor an earthquake has occurred,  and both John and Mary call</a:t>
            </a:r>
          </a:p>
        </p:txBody>
      </p:sp>
      <p:grpSp>
        <p:nvGrpSpPr>
          <p:cNvPr id="383" name="Group"/>
          <p:cNvGrpSpPr/>
          <p:nvPr/>
        </p:nvGrpSpPr>
        <p:grpSpPr>
          <a:xfrm>
            <a:off x="5105400" y="1600200"/>
            <a:ext cx="3581400" cy="4191000"/>
            <a:chOff x="0" y="0"/>
            <a:chExt cx="3581400" cy="4191000"/>
          </a:xfrm>
        </p:grpSpPr>
        <p:sp>
          <p:nvSpPr>
            <p:cNvPr id="283" name="Rectangle"/>
            <p:cNvSpPr/>
            <p:nvPr/>
          </p:nvSpPr>
          <p:spPr>
            <a:xfrm>
              <a:off x="0" y="0"/>
              <a:ext cx="3581400" cy="41910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382" name="Group"/>
            <p:cNvGrpSpPr/>
            <p:nvPr/>
          </p:nvGrpSpPr>
          <p:grpSpPr>
            <a:xfrm>
              <a:off x="304800" y="200589"/>
              <a:ext cx="2971800" cy="3789822"/>
              <a:chOff x="0" y="0"/>
              <a:chExt cx="2971800" cy="3789821"/>
            </a:xfrm>
          </p:grpSpPr>
          <p:grpSp>
            <p:nvGrpSpPr>
              <p:cNvPr id="329" name="Group"/>
              <p:cNvGrpSpPr/>
              <p:nvPr/>
            </p:nvGrpSpPr>
            <p:grpSpPr>
              <a:xfrm>
                <a:off x="685800" y="914400"/>
                <a:ext cx="1752600" cy="1656222"/>
                <a:chOff x="0" y="0"/>
                <a:chExt cx="1752600" cy="1656221"/>
              </a:xfrm>
            </p:grpSpPr>
            <p:grpSp>
              <p:nvGrpSpPr>
                <p:cNvPr id="286" name="Group"/>
                <p:cNvGrpSpPr/>
                <p:nvPr/>
              </p:nvGrpSpPr>
              <p:grpSpPr>
                <a:xfrm>
                  <a:off x="0" y="0"/>
                  <a:ext cx="457200" cy="360822"/>
                  <a:chOff x="0" y="0"/>
                  <a:chExt cx="457200" cy="360821"/>
                </a:xfrm>
              </p:grpSpPr>
              <p:sp>
                <p:nvSpPr>
                  <p:cNvPr id="284"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85" name="B"/>
                  <p:cNvSpPr txBox="1"/>
                  <p:nvPr/>
                </p:nvSpPr>
                <p:spPr>
                  <a:xfrm>
                    <a:off x="74892" y="0"/>
                    <a:ext cx="30741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B</a:t>
                    </a:r>
                  </a:p>
                </p:txBody>
              </p:sp>
            </p:grpSp>
            <p:grpSp>
              <p:nvGrpSpPr>
                <p:cNvPr id="289" name="Group"/>
                <p:cNvGrpSpPr/>
                <p:nvPr/>
              </p:nvGrpSpPr>
              <p:grpSpPr>
                <a:xfrm>
                  <a:off x="457200" y="0"/>
                  <a:ext cx="457200" cy="360822"/>
                  <a:chOff x="0" y="0"/>
                  <a:chExt cx="457200" cy="360821"/>
                </a:xfrm>
              </p:grpSpPr>
              <p:sp>
                <p:nvSpPr>
                  <p:cNvPr id="287"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88" name="E"/>
                  <p:cNvSpPr txBox="1"/>
                  <p:nvPr/>
                </p:nvSpPr>
                <p:spPr>
                  <a:xfrm>
                    <a:off x="74893" y="0"/>
                    <a:ext cx="307415"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E</a:t>
                    </a:r>
                  </a:p>
                </p:txBody>
              </p:sp>
            </p:grpSp>
            <p:grpSp>
              <p:nvGrpSpPr>
                <p:cNvPr id="292" name="Group"/>
                <p:cNvGrpSpPr/>
                <p:nvPr/>
              </p:nvGrpSpPr>
              <p:grpSpPr>
                <a:xfrm>
                  <a:off x="914400" y="0"/>
                  <a:ext cx="838200" cy="360822"/>
                  <a:chOff x="0" y="0"/>
                  <a:chExt cx="838200" cy="360821"/>
                </a:xfrm>
              </p:grpSpPr>
              <p:sp>
                <p:nvSpPr>
                  <p:cNvPr id="290"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91" name="P(A)"/>
                  <p:cNvSpPr txBox="1"/>
                  <p:nvPr/>
                </p:nvSpPr>
                <p:spPr>
                  <a:xfrm>
                    <a:off x="113030"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(A)</a:t>
                    </a:r>
                  </a:p>
                </p:txBody>
              </p:sp>
            </p:grpSp>
            <p:grpSp>
              <p:nvGrpSpPr>
                <p:cNvPr id="295" name="Group"/>
                <p:cNvGrpSpPr/>
                <p:nvPr/>
              </p:nvGrpSpPr>
              <p:grpSpPr>
                <a:xfrm>
                  <a:off x="0" y="381000"/>
                  <a:ext cx="457200" cy="360822"/>
                  <a:chOff x="0" y="0"/>
                  <a:chExt cx="457200" cy="360821"/>
                </a:xfrm>
              </p:grpSpPr>
              <p:sp>
                <p:nvSpPr>
                  <p:cNvPr id="293"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94" name="1"/>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298" name="Group"/>
                <p:cNvGrpSpPr/>
                <p:nvPr/>
              </p:nvGrpSpPr>
              <p:grpSpPr>
                <a:xfrm>
                  <a:off x="457200" y="381000"/>
                  <a:ext cx="457200" cy="360822"/>
                  <a:chOff x="0" y="0"/>
                  <a:chExt cx="457200" cy="360821"/>
                </a:xfrm>
              </p:grpSpPr>
              <p:sp>
                <p:nvSpPr>
                  <p:cNvPr id="296"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97" name="1"/>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301" name="Group"/>
                <p:cNvGrpSpPr/>
                <p:nvPr/>
              </p:nvGrpSpPr>
              <p:grpSpPr>
                <a:xfrm>
                  <a:off x="914400" y="381000"/>
                  <a:ext cx="838200" cy="360822"/>
                  <a:chOff x="0" y="0"/>
                  <a:chExt cx="838200" cy="360821"/>
                </a:xfrm>
              </p:grpSpPr>
              <p:sp>
                <p:nvSpPr>
                  <p:cNvPr id="299"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00" name="0.95"/>
                  <p:cNvSpPr txBox="1"/>
                  <p:nvPr/>
                </p:nvSpPr>
                <p:spPr>
                  <a:xfrm>
                    <a:off x="119169"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0.95</a:t>
                    </a:r>
                  </a:p>
                </p:txBody>
              </p:sp>
            </p:grpSp>
            <p:grpSp>
              <p:nvGrpSpPr>
                <p:cNvPr id="304" name="Group"/>
                <p:cNvGrpSpPr/>
                <p:nvPr/>
              </p:nvGrpSpPr>
              <p:grpSpPr>
                <a:xfrm>
                  <a:off x="0" y="685800"/>
                  <a:ext cx="457200" cy="360822"/>
                  <a:chOff x="0" y="0"/>
                  <a:chExt cx="457200" cy="360821"/>
                </a:xfrm>
              </p:grpSpPr>
              <p:sp>
                <p:nvSpPr>
                  <p:cNvPr id="302"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03" name="1"/>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307" name="Group"/>
                <p:cNvGrpSpPr/>
                <p:nvPr/>
              </p:nvGrpSpPr>
              <p:grpSpPr>
                <a:xfrm>
                  <a:off x="457200" y="685800"/>
                  <a:ext cx="457200" cy="360822"/>
                  <a:chOff x="0" y="0"/>
                  <a:chExt cx="457200" cy="360821"/>
                </a:xfrm>
              </p:grpSpPr>
              <p:sp>
                <p:nvSpPr>
                  <p:cNvPr id="305"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06" name="0"/>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10" name="Group"/>
                <p:cNvGrpSpPr/>
                <p:nvPr/>
              </p:nvGrpSpPr>
              <p:grpSpPr>
                <a:xfrm>
                  <a:off x="914400" y="685800"/>
                  <a:ext cx="838200" cy="360822"/>
                  <a:chOff x="0" y="0"/>
                  <a:chExt cx="838200" cy="360821"/>
                </a:xfrm>
              </p:grpSpPr>
              <p:sp>
                <p:nvSpPr>
                  <p:cNvPr id="308"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09" name="0.94"/>
                  <p:cNvSpPr txBox="1"/>
                  <p:nvPr/>
                </p:nvSpPr>
                <p:spPr>
                  <a:xfrm>
                    <a:off x="119169"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0.94</a:t>
                    </a:r>
                  </a:p>
                </p:txBody>
              </p:sp>
            </p:grpSp>
            <p:grpSp>
              <p:nvGrpSpPr>
                <p:cNvPr id="313" name="Group"/>
                <p:cNvGrpSpPr/>
                <p:nvPr/>
              </p:nvGrpSpPr>
              <p:grpSpPr>
                <a:xfrm>
                  <a:off x="0" y="990600"/>
                  <a:ext cx="457200" cy="360822"/>
                  <a:chOff x="0" y="0"/>
                  <a:chExt cx="457200" cy="360821"/>
                </a:xfrm>
              </p:grpSpPr>
              <p:sp>
                <p:nvSpPr>
                  <p:cNvPr id="311"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12" name="0"/>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16" name="Group"/>
                <p:cNvGrpSpPr/>
                <p:nvPr/>
              </p:nvGrpSpPr>
              <p:grpSpPr>
                <a:xfrm>
                  <a:off x="457200" y="990600"/>
                  <a:ext cx="457200" cy="360822"/>
                  <a:chOff x="0" y="0"/>
                  <a:chExt cx="457200" cy="360821"/>
                </a:xfrm>
              </p:grpSpPr>
              <p:sp>
                <p:nvSpPr>
                  <p:cNvPr id="314"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15" name="1"/>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319" name="Group"/>
                <p:cNvGrpSpPr/>
                <p:nvPr/>
              </p:nvGrpSpPr>
              <p:grpSpPr>
                <a:xfrm>
                  <a:off x="914400" y="990600"/>
                  <a:ext cx="838200" cy="360822"/>
                  <a:chOff x="0" y="0"/>
                  <a:chExt cx="838200" cy="360821"/>
                </a:xfrm>
              </p:grpSpPr>
              <p:sp>
                <p:nvSpPr>
                  <p:cNvPr id="317"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18" name="0.29"/>
                  <p:cNvSpPr txBox="1"/>
                  <p:nvPr/>
                </p:nvSpPr>
                <p:spPr>
                  <a:xfrm>
                    <a:off x="119169"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0.29</a:t>
                    </a:r>
                  </a:p>
                </p:txBody>
              </p:sp>
            </p:grpSp>
            <p:grpSp>
              <p:nvGrpSpPr>
                <p:cNvPr id="322" name="Group"/>
                <p:cNvGrpSpPr/>
                <p:nvPr/>
              </p:nvGrpSpPr>
              <p:grpSpPr>
                <a:xfrm>
                  <a:off x="0" y="1295400"/>
                  <a:ext cx="457200" cy="360822"/>
                  <a:chOff x="0" y="0"/>
                  <a:chExt cx="457200" cy="360821"/>
                </a:xfrm>
              </p:grpSpPr>
              <p:sp>
                <p:nvSpPr>
                  <p:cNvPr id="320"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21" name="0"/>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25" name="Group"/>
                <p:cNvGrpSpPr/>
                <p:nvPr/>
              </p:nvGrpSpPr>
              <p:grpSpPr>
                <a:xfrm>
                  <a:off x="457200" y="1295400"/>
                  <a:ext cx="457200" cy="360822"/>
                  <a:chOff x="0" y="0"/>
                  <a:chExt cx="457200" cy="360821"/>
                </a:xfrm>
              </p:grpSpPr>
              <p:sp>
                <p:nvSpPr>
                  <p:cNvPr id="323"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24" name="0"/>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28" name="Group"/>
                <p:cNvGrpSpPr/>
                <p:nvPr/>
              </p:nvGrpSpPr>
              <p:grpSpPr>
                <a:xfrm>
                  <a:off x="914400" y="1295400"/>
                  <a:ext cx="838200" cy="360822"/>
                  <a:chOff x="0" y="0"/>
                  <a:chExt cx="838200" cy="360821"/>
                </a:xfrm>
              </p:grpSpPr>
              <p:sp>
                <p:nvSpPr>
                  <p:cNvPr id="326"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27" name="0.001"/>
                  <p:cNvSpPr txBox="1"/>
                  <p:nvPr/>
                </p:nvSpPr>
                <p:spPr>
                  <a:xfrm>
                    <a:off x="55601"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0.001</a:t>
                    </a:r>
                  </a:p>
                </p:txBody>
              </p:sp>
            </p:grpSp>
          </p:grpSp>
          <p:grpSp>
            <p:nvGrpSpPr>
              <p:cNvPr id="348" name="Group"/>
              <p:cNvGrpSpPr/>
              <p:nvPr/>
            </p:nvGrpSpPr>
            <p:grpSpPr>
              <a:xfrm>
                <a:off x="0" y="2743200"/>
                <a:ext cx="1295400" cy="1046622"/>
                <a:chOff x="0" y="0"/>
                <a:chExt cx="1295400" cy="1046621"/>
              </a:xfrm>
            </p:grpSpPr>
            <p:grpSp>
              <p:nvGrpSpPr>
                <p:cNvPr id="332" name="Group"/>
                <p:cNvGrpSpPr/>
                <p:nvPr/>
              </p:nvGrpSpPr>
              <p:grpSpPr>
                <a:xfrm>
                  <a:off x="0" y="0"/>
                  <a:ext cx="457200" cy="360822"/>
                  <a:chOff x="0" y="0"/>
                  <a:chExt cx="457200" cy="360821"/>
                </a:xfrm>
              </p:grpSpPr>
              <p:sp>
                <p:nvSpPr>
                  <p:cNvPr id="330"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31" name="A"/>
                  <p:cNvSpPr txBox="1"/>
                  <p:nvPr/>
                </p:nvSpPr>
                <p:spPr>
                  <a:xfrm>
                    <a:off x="74892" y="0"/>
                    <a:ext cx="30741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A</a:t>
                    </a:r>
                  </a:p>
                </p:txBody>
              </p:sp>
            </p:grpSp>
            <p:grpSp>
              <p:nvGrpSpPr>
                <p:cNvPr id="335" name="Group"/>
                <p:cNvGrpSpPr/>
                <p:nvPr/>
              </p:nvGrpSpPr>
              <p:grpSpPr>
                <a:xfrm>
                  <a:off x="457200" y="0"/>
                  <a:ext cx="838200" cy="360822"/>
                  <a:chOff x="0" y="0"/>
                  <a:chExt cx="838200" cy="360821"/>
                </a:xfrm>
              </p:grpSpPr>
              <p:sp>
                <p:nvSpPr>
                  <p:cNvPr id="333"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34" name="P(J)"/>
                  <p:cNvSpPr txBox="1"/>
                  <p:nvPr/>
                </p:nvSpPr>
                <p:spPr>
                  <a:xfrm>
                    <a:off x="132117" y="0"/>
                    <a:ext cx="57396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(J)</a:t>
                    </a:r>
                  </a:p>
                </p:txBody>
              </p:sp>
            </p:grpSp>
            <p:grpSp>
              <p:nvGrpSpPr>
                <p:cNvPr id="338" name="Group"/>
                <p:cNvGrpSpPr/>
                <p:nvPr/>
              </p:nvGrpSpPr>
              <p:grpSpPr>
                <a:xfrm>
                  <a:off x="0" y="381000"/>
                  <a:ext cx="457200" cy="360822"/>
                  <a:chOff x="0" y="0"/>
                  <a:chExt cx="457200" cy="360821"/>
                </a:xfrm>
              </p:grpSpPr>
              <p:sp>
                <p:nvSpPr>
                  <p:cNvPr id="336"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37" name="1"/>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341" name="Group"/>
                <p:cNvGrpSpPr/>
                <p:nvPr/>
              </p:nvGrpSpPr>
              <p:grpSpPr>
                <a:xfrm>
                  <a:off x="457200" y="381000"/>
                  <a:ext cx="838200" cy="360822"/>
                  <a:chOff x="0" y="0"/>
                  <a:chExt cx="838200" cy="360821"/>
                </a:xfrm>
              </p:grpSpPr>
              <p:sp>
                <p:nvSpPr>
                  <p:cNvPr id="339"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40" name="0.90"/>
                  <p:cNvSpPr txBox="1"/>
                  <p:nvPr/>
                </p:nvSpPr>
                <p:spPr>
                  <a:xfrm>
                    <a:off x="119169" y="0"/>
                    <a:ext cx="599862"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0.90</a:t>
                    </a:r>
                  </a:p>
                </p:txBody>
              </p:sp>
            </p:grpSp>
            <p:grpSp>
              <p:nvGrpSpPr>
                <p:cNvPr id="344" name="Group"/>
                <p:cNvGrpSpPr/>
                <p:nvPr/>
              </p:nvGrpSpPr>
              <p:grpSpPr>
                <a:xfrm>
                  <a:off x="0" y="685800"/>
                  <a:ext cx="457200" cy="360822"/>
                  <a:chOff x="0" y="0"/>
                  <a:chExt cx="457200" cy="360821"/>
                </a:xfrm>
              </p:grpSpPr>
              <p:sp>
                <p:nvSpPr>
                  <p:cNvPr id="342"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43" name="0"/>
                  <p:cNvSpPr txBox="1"/>
                  <p:nvPr/>
                </p:nvSpPr>
                <p:spPr>
                  <a:xfrm>
                    <a:off x="87561"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47" name="Group"/>
                <p:cNvGrpSpPr/>
                <p:nvPr/>
              </p:nvGrpSpPr>
              <p:grpSpPr>
                <a:xfrm>
                  <a:off x="457200" y="685800"/>
                  <a:ext cx="838200" cy="360822"/>
                  <a:chOff x="0" y="0"/>
                  <a:chExt cx="838200" cy="360821"/>
                </a:xfrm>
              </p:grpSpPr>
              <p:sp>
                <p:nvSpPr>
                  <p:cNvPr id="345"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46" name="0.05"/>
                  <p:cNvSpPr txBox="1"/>
                  <p:nvPr/>
                </p:nvSpPr>
                <p:spPr>
                  <a:xfrm>
                    <a:off x="119169" y="0"/>
                    <a:ext cx="599862"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0.05</a:t>
                    </a:r>
                  </a:p>
                </p:txBody>
              </p:sp>
            </p:grpSp>
          </p:grpSp>
          <p:grpSp>
            <p:nvGrpSpPr>
              <p:cNvPr id="367" name="Group"/>
              <p:cNvGrpSpPr/>
              <p:nvPr/>
            </p:nvGrpSpPr>
            <p:grpSpPr>
              <a:xfrm>
                <a:off x="1676400" y="2743200"/>
                <a:ext cx="1295400" cy="1046622"/>
                <a:chOff x="0" y="0"/>
                <a:chExt cx="1295400" cy="1046621"/>
              </a:xfrm>
            </p:grpSpPr>
            <p:grpSp>
              <p:nvGrpSpPr>
                <p:cNvPr id="351" name="Group"/>
                <p:cNvGrpSpPr/>
                <p:nvPr/>
              </p:nvGrpSpPr>
              <p:grpSpPr>
                <a:xfrm>
                  <a:off x="0" y="0"/>
                  <a:ext cx="457200" cy="360822"/>
                  <a:chOff x="0" y="0"/>
                  <a:chExt cx="457200" cy="360821"/>
                </a:xfrm>
              </p:grpSpPr>
              <p:sp>
                <p:nvSpPr>
                  <p:cNvPr id="349"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50" name="A"/>
                  <p:cNvSpPr txBox="1"/>
                  <p:nvPr/>
                </p:nvSpPr>
                <p:spPr>
                  <a:xfrm>
                    <a:off x="74893" y="0"/>
                    <a:ext cx="307415"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A</a:t>
                    </a:r>
                  </a:p>
                </p:txBody>
              </p:sp>
            </p:grpSp>
            <p:grpSp>
              <p:nvGrpSpPr>
                <p:cNvPr id="354" name="Group"/>
                <p:cNvGrpSpPr/>
                <p:nvPr/>
              </p:nvGrpSpPr>
              <p:grpSpPr>
                <a:xfrm>
                  <a:off x="457200" y="0"/>
                  <a:ext cx="838200" cy="360822"/>
                  <a:chOff x="0" y="0"/>
                  <a:chExt cx="838200" cy="360821"/>
                </a:xfrm>
              </p:grpSpPr>
              <p:sp>
                <p:nvSpPr>
                  <p:cNvPr id="352"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53" name="P(M)"/>
                  <p:cNvSpPr txBox="1"/>
                  <p:nvPr/>
                </p:nvSpPr>
                <p:spPr>
                  <a:xfrm>
                    <a:off x="94054" y="0"/>
                    <a:ext cx="650092"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(M)</a:t>
                    </a:r>
                  </a:p>
                </p:txBody>
              </p:sp>
            </p:grpSp>
            <p:grpSp>
              <p:nvGrpSpPr>
                <p:cNvPr id="357" name="Group"/>
                <p:cNvGrpSpPr/>
                <p:nvPr/>
              </p:nvGrpSpPr>
              <p:grpSpPr>
                <a:xfrm>
                  <a:off x="0" y="381000"/>
                  <a:ext cx="457200" cy="360822"/>
                  <a:chOff x="0" y="0"/>
                  <a:chExt cx="457200" cy="360821"/>
                </a:xfrm>
              </p:grpSpPr>
              <p:sp>
                <p:nvSpPr>
                  <p:cNvPr id="355"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56" name="1"/>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360" name="Group"/>
                <p:cNvGrpSpPr/>
                <p:nvPr/>
              </p:nvGrpSpPr>
              <p:grpSpPr>
                <a:xfrm>
                  <a:off x="457200" y="381000"/>
                  <a:ext cx="838200" cy="360822"/>
                  <a:chOff x="0" y="0"/>
                  <a:chExt cx="838200" cy="360821"/>
                </a:xfrm>
              </p:grpSpPr>
              <p:sp>
                <p:nvSpPr>
                  <p:cNvPr id="358"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59" name="0.70"/>
                  <p:cNvSpPr txBox="1"/>
                  <p:nvPr/>
                </p:nvSpPr>
                <p:spPr>
                  <a:xfrm>
                    <a:off x="119169"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0.70</a:t>
                    </a:r>
                  </a:p>
                </p:txBody>
              </p:sp>
            </p:grpSp>
            <p:grpSp>
              <p:nvGrpSpPr>
                <p:cNvPr id="363" name="Group"/>
                <p:cNvGrpSpPr/>
                <p:nvPr/>
              </p:nvGrpSpPr>
              <p:grpSpPr>
                <a:xfrm>
                  <a:off x="0" y="685800"/>
                  <a:ext cx="457200" cy="360822"/>
                  <a:chOff x="0" y="0"/>
                  <a:chExt cx="457200" cy="360821"/>
                </a:xfrm>
              </p:grpSpPr>
              <p:sp>
                <p:nvSpPr>
                  <p:cNvPr id="361" name="Rectangle"/>
                  <p:cNvSpPr/>
                  <p:nvPr/>
                </p:nvSpPr>
                <p:spPr>
                  <a:xfrm>
                    <a:off x="0" y="28010"/>
                    <a:ext cx="457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62" name="0"/>
                  <p:cNvSpPr txBox="1"/>
                  <p:nvPr/>
                </p:nvSpPr>
                <p:spPr>
                  <a:xfrm>
                    <a:off x="87562"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366" name="Group"/>
                <p:cNvGrpSpPr/>
                <p:nvPr/>
              </p:nvGrpSpPr>
              <p:grpSpPr>
                <a:xfrm>
                  <a:off x="457200" y="685800"/>
                  <a:ext cx="838200" cy="360822"/>
                  <a:chOff x="0" y="0"/>
                  <a:chExt cx="838200" cy="360821"/>
                </a:xfrm>
              </p:grpSpPr>
              <p:sp>
                <p:nvSpPr>
                  <p:cNvPr id="364"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65" name="0.01"/>
                  <p:cNvSpPr txBox="1"/>
                  <p:nvPr/>
                </p:nvSpPr>
                <p:spPr>
                  <a:xfrm>
                    <a:off x="119169"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0.01</a:t>
                    </a:r>
                  </a:p>
                </p:txBody>
              </p:sp>
            </p:grpSp>
          </p:grpSp>
          <p:grpSp>
            <p:nvGrpSpPr>
              <p:cNvPr id="374" name="Group"/>
              <p:cNvGrpSpPr/>
              <p:nvPr/>
            </p:nvGrpSpPr>
            <p:grpSpPr>
              <a:xfrm>
                <a:off x="2057400" y="0"/>
                <a:ext cx="838200" cy="741822"/>
                <a:chOff x="0" y="0"/>
                <a:chExt cx="838200" cy="741821"/>
              </a:xfrm>
            </p:grpSpPr>
            <p:grpSp>
              <p:nvGrpSpPr>
                <p:cNvPr id="370" name="Group"/>
                <p:cNvGrpSpPr/>
                <p:nvPr/>
              </p:nvGrpSpPr>
              <p:grpSpPr>
                <a:xfrm>
                  <a:off x="0" y="0"/>
                  <a:ext cx="838200" cy="360822"/>
                  <a:chOff x="0" y="0"/>
                  <a:chExt cx="838200" cy="360821"/>
                </a:xfrm>
              </p:grpSpPr>
              <p:sp>
                <p:nvSpPr>
                  <p:cNvPr id="368"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69" name="P(E)"/>
                  <p:cNvSpPr txBox="1"/>
                  <p:nvPr/>
                </p:nvSpPr>
                <p:spPr>
                  <a:xfrm>
                    <a:off x="113030"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(E)</a:t>
                    </a:r>
                  </a:p>
                </p:txBody>
              </p:sp>
            </p:grpSp>
            <p:grpSp>
              <p:nvGrpSpPr>
                <p:cNvPr id="373" name="Group"/>
                <p:cNvGrpSpPr/>
                <p:nvPr/>
              </p:nvGrpSpPr>
              <p:grpSpPr>
                <a:xfrm>
                  <a:off x="0" y="381000"/>
                  <a:ext cx="838200" cy="360822"/>
                  <a:chOff x="0" y="0"/>
                  <a:chExt cx="838200" cy="360821"/>
                </a:xfrm>
              </p:grpSpPr>
              <p:sp>
                <p:nvSpPr>
                  <p:cNvPr id="371"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72" name="0.002"/>
                  <p:cNvSpPr txBox="1"/>
                  <p:nvPr/>
                </p:nvSpPr>
                <p:spPr>
                  <a:xfrm>
                    <a:off x="55601"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0.002</a:t>
                    </a:r>
                  </a:p>
                </p:txBody>
              </p:sp>
            </p:grpSp>
          </p:grpSp>
          <p:grpSp>
            <p:nvGrpSpPr>
              <p:cNvPr id="381" name="Group"/>
              <p:cNvGrpSpPr/>
              <p:nvPr/>
            </p:nvGrpSpPr>
            <p:grpSpPr>
              <a:xfrm>
                <a:off x="152400" y="0"/>
                <a:ext cx="838200" cy="741822"/>
                <a:chOff x="0" y="0"/>
                <a:chExt cx="838200" cy="741821"/>
              </a:xfrm>
            </p:grpSpPr>
            <p:grpSp>
              <p:nvGrpSpPr>
                <p:cNvPr id="377" name="Group"/>
                <p:cNvGrpSpPr/>
                <p:nvPr/>
              </p:nvGrpSpPr>
              <p:grpSpPr>
                <a:xfrm>
                  <a:off x="0" y="0"/>
                  <a:ext cx="838200" cy="360822"/>
                  <a:chOff x="0" y="0"/>
                  <a:chExt cx="838200" cy="360821"/>
                </a:xfrm>
              </p:grpSpPr>
              <p:sp>
                <p:nvSpPr>
                  <p:cNvPr id="375"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76" name="P(B)"/>
                  <p:cNvSpPr txBox="1"/>
                  <p:nvPr/>
                </p:nvSpPr>
                <p:spPr>
                  <a:xfrm>
                    <a:off x="113029"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(B)</a:t>
                    </a:r>
                  </a:p>
                </p:txBody>
              </p:sp>
            </p:grpSp>
            <p:grpSp>
              <p:nvGrpSpPr>
                <p:cNvPr id="380" name="Group"/>
                <p:cNvGrpSpPr/>
                <p:nvPr/>
              </p:nvGrpSpPr>
              <p:grpSpPr>
                <a:xfrm>
                  <a:off x="0" y="381000"/>
                  <a:ext cx="838200" cy="360822"/>
                  <a:chOff x="0" y="0"/>
                  <a:chExt cx="838200" cy="360821"/>
                </a:xfrm>
              </p:grpSpPr>
              <p:sp>
                <p:nvSpPr>
                  <p:cNvPr id="378" name="Rectangle"/>
                  <p:cNvSpPr/>
                  <p:nvPr/>
                </p:nvSpPr>
                <p:spPr>
                  <a:xfrm>
                    <a:off x="0" y="28010"/>
                    <a:ext cx="838200" cy="304801"/>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379" name="0.001"/>
                  <p:cNvSpPr txBox="1"/>
                  <p:nvPr/>
                </p:nvSpPr>
                <p:spPr>
                  <a:xfrm>
                    <a:off x="55600"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0.001</a:t>
                    </a:r>
                  </a:p>
                </p:txBody>
              </p:sp>
            </p:grpSp>
          </p:grpSp>
        </p:grpSp>
      </p:grpSp>
      <p:sp>
        <p:nvSpPr>
          <p:cNvPr id="384"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
        <p:nvSpPr>
          <p:cNvPr id="385" name="Representing the full joint distribution"/>
          <p:cNvSpPr txBox="1"/>
          <p:nvPr/>
        </p:nvSpPr>
        <p:spPr>
          <a:xfrm>
            <a:off x="50800" y="152400"/>
            <a:ext cx="8534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Representing the full joint distribution</a:t>
            </a:r>
          </a:p>
        </p:txBody>
      </p:sp>
      <p:sp>
        <p:nvSpPr>
          <p:cNvPr id="386" name="P (j ∧ m ∧ a ∧ ¬b ∧ ¬e) = P (j|a) P(m|a) P(a|¬b,¬e) P(¬b) P(¬e)  = 0.9 × 0.7 × 0.001 × 0.999 × 0.998 ≈ 0.00063"/>
          <p:cNvSpPr txBox="1"/>
          <p:nvPr/>
        </p:nvSpPr>
        <p:spPr>
          <a:xfrm>
            <a:off x="56574" y="3359789"/>
            <a:ext cx="4903352" cy="160109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1" marL="735965" marR="40639" indent="-238125" algn="l" defTabSz="914400">
              <a:spcBef>
                <a:spcPts val="500"/>
              </a:spcBef>
              <a:buSzPct val="100000"/>
              <a:buChar char="–"/>
              <a:defRPr sz="2200">
                <a:uFill>
                  <a:solidFill>
                    <a:srgbClr val="000000"/>
                  </a:solidFill>
                </a:uFill>
              </a:defRPr>
            </a:pPr>
            <a:r>
              <a:rPr sz="2000"/>
              <a:t>P (j ∧ m ∧ a ∧ ¬b ∧ ¬e)</a:t>
            </a:r>
            <a:br>
              <a:rPr sz="2000"/>
            </a:br>
            <a:r>
              <a:rPr sz="2000"/>
              <a:t>= P (j|a) P(m|a) P(a|¬b,¬e) P(¬b) P(¬e) </a:t>
            </a:r>
            <a:br>
              <a:rPr sz="2000"/>
            </a:br>
            <a:r>
              <a:rPr sz="2000"/>
              <a:t>= 0.9 × 0.7 × 0.001 × 0.999 × 0.998</a:t>
            </a:r>
            <a:br>
              <a:rPr sz="2000"/>
            </a:br>
            <a:r>
              <a:rPr sz="2000"/>
              <a:t>≈ 0.00063</a:t>
            </a:r>
            <a:br>
              <a:rPr sz="2000"/>
            </a:b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86">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86">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86"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91" name="Method for Constructing Bayesian Networks"/>
          <p:cNvSpPr txBox="1"/>
          <p:nvPr>
            <p:ph type="title"/>
          </p:nvPr>
        </p:nvSpPr>
        <p:spPr>
          <a:prstGeom prst="rect">
            <a:avLst/>
          </a:prstGeom>
        </p:spPr>
        <p:txBody>
          <a:bodyPr/>
          <a:lstStyle/>
          <a:p>
            <a:pPr/>
            <a:r>
              <a:t>Method for Constructing Bayesian Networks</a:t>
            </a:r>
          </a:p>
        </p:txBody>
      </p:sp>
      <p:sp>
        <p:nvSpPr>
          <p:cNvPr id="392" name="Generic Rule…"/>
          <p:cNvSpPr txBox="1"/>
          <p:nvPr>
            <p:ph type="body" sz="half" idx="1"/>
          </p:nvPr>
        </p:nvSpPr>
        <p:spPr>
          <a:xfrm>
            <a:off x="304800" y="1524000"/>
            <a:ext cx="4191000" cy="5334000"/>
          </a:xfrm>
          <a:prstGeom prst="rect">
            <a:avLst/>
          </a:prstGeom>
        </p:spPr>
        <p:txBody>
          <a:bodyPr/>
          <a:lstStyle/>
          <a:p>
            <a:pPr marL="334554" indent="-293914">
              <a:defRPr sz="2400"/>
            </a:pPr>
            <a:r>
              <a:t>Generic Rule</a:t>
            </a:r>
          </a:p>
          <a:p>
            <a:pPr lvl="1"/>
          </a:p>
          <a:p>
            <a:pPr lvl="1"/>
          </a:p>
          <a:p>
            <a:pPr lvl="1" marL="735965" indent="-238125"/>
            <a:r>
              <a:rPr sz="2000"/>
              <a:t>Semantic</a:t>
            </a:r>
            <a:br>
              <a:rPr sz="2000"/>
            </a:br>
            <a:r>
              <a:rPr sz="2000"/>
              <a:t>but: not how to construct a network</a:t>
            </a:r>
            <a:endParaRPr sz="2000"/>
          </a:p>
          <a:p>
            <a:pPr lvl="1" marL="735965" indent="-238125"/>
            <a:r>
              <a:rPr sz="2000"/>
              <a:t>Implicitly: conditional independence </a:t>
            </a:r>
            <a:br>
              <a:rPr sz="2000"/>
            </a:br>
            <a:r>
              <a:rPr sz="2000">
                <a:latin typeface="Wingdings"/>
                <a:ea typeface="Wingdings"/>
                <a:cs typeface="Wingdings"/>
                <a:sym typeface="Wingdings"/>
              </a:rPr>
              <a:t></a:t>
            </a:r>
            <a:r>
              <a:rPr sz="2000"/>
              <a:t>Help for Knowledge Engineer</a:t>
            </a:r>
          </a:p>
        </p:txBody>
      </p:sp>
      <p:sp>
        <p:nvSpPr>
          <p:cNvPr id="393" name="Reformulate the rule…"/>
          <p:cNvSpPr txBox="1"/>
          <p:nvPr/>
        </p:nvSpPr>
        <p:spPr>
          <a:xfrm>
            <a:off x="4648200" y="1524000"/>
            <a:ext cx="42037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500"/>
              </a:spcBef>
              <a:buClr>
                <a:srgbClr val="000000"/>
              </a:buClr>
              <a:buSzPct val="100000"/>
              <a:buFont typeface="Tahoma"/>
              <a:buChar char="•"/>
              <a:defRPr sz="2400">
                <a:uFill>
                  <a:solidFill>
                    <a:srgbClr val="000000"/>
                  </a:solidFill>
                </a:uFill>
                <a:latin typeface="+mn-lt"/>
                <a:ea typeface="+mn-ea"/>
                <a:cs typeface="+mn-cs"/>
                <a:sym typeface="Tahoma"/>
              </a:defRPr>
            </a:pPr>
            <a:r>
              <a:t>Reformulate the rule</a:t>
            </a:r>
          </a:p>
          <a:p>
            <a:pPr marL="735965" marR="40639" indent="-238125" algn="l" defTabSz="914400">
              <a:spcBef>
                <a:spcPts val="400"/>
              </a:spcBef>
              <a:buClr>
                <a:srgbClr val="000000"/>
              </a:buClr>
              <a:buSzPct val="100000"/>
              <a:buFont typeface="Tahoma"/>
              <a:buChar char="–"/>
              <a:defRPr sz="2400">
                <a:uFill>
                  <a:solidFill>
                    <a:srgbClr val="000000"/>
                  </a:solidFill>
                </a:uFill>
                <a:latin typeface="Times New Roman"/>
                <a:ea typeface="Times New Roman"/>
                <a:cs typeface="Times New Roman"/>
                <a:sym typeface="Times New Roman"/>
              </a:defRPr>
            </a:pPr>
            <a:r>
              <a:rPr sz="2000">
                <a:latin typeface="+mn-lt"/>
                <a:ea typeface="+mn-ea"/>
                <a:cs typeface="+mn-cs"/>
                <a:sym typeface="Tahoma"/>
              </a:rPr>
              <a:t>Use of conditional probabilities </a:t>
            </a:r>
            <a:br>
              <a:rPr sz="2000">
                <a:latin typeface="+mn-lt"/>
                <a:ea typeface="+mn-ea"/>
                <a:cs typeface="+mn-cs"/>
                <a:sym typeface="Tahoma"/>
              </a:rPr>
            </a:br>
            <a:r>
              <a:rPr sz="2000">
                <a:latin typeface="Wingdings"/>
                <a:ea typeface="Wingdings"/>
                <a:cs typeface="Wingdings"/>
                <a:sym typeface="Wingdings"/>
              </a:rPr>
              <a:t></a:t>
            </a:r>
            <a:r>
              <a:rPr sz="2000">
                <a:latin typeface="+mn-lt"/>
                <a:ea typeface="+mn-ea"/>
                <a:cs typeface="+mn-cs"/>
                <a:sym typeface="Tahoma"/>
              </a:rPr>
              <a:t> Product rule</a:t>
            </a:r>
          </a:p>
        </p:txBody>
      </p:sp>
      <p:pic>
        <p:nvPicPr>
          <p:cNvPr id="394" name="image.pdf" descr="image.pdf"/>
          <p:cNvPicPr>
            <a:picLocks noChangeAspect="0"/>
          </p:cNvPicPr>
          <p:nvPr/>
        </p:nvPicPr>
        <p:blipFill>
          <a:blip r:embed="rId3">
            <a:extLst/>
          </a:blip>
          <a:stretch>
            <a:fillRect/>
          </a:stretch>
        </p:blipFill>
        <p:spPr>
          <a:xfrm>
            <a:off x="685800" y="2057400"/>
            <a:ext cx="3581400" cy="666750"/>
          </a:xfrm>
          <a:prstGeom prst="rect">
            <a:avLst/>
          </a:prstGeom>
          <a:ln w="12700">
            <a:miter lim="400000"/>
          </a:ln>
        </p:spPr>
      </p:pic>
      <p:pic>
        <p:nvPicPr>
          <p:cNvPr id="395" name="image.pdf" descr="image.pdf"/>
          <p:cNvPicPr>
            <a:picLocks noChangeAspect="0"/>
          </p:cNvPicPr>
          <p:nvPr/>
        </p:nvPicPr>
        <p:blipFill>
          <a:blip r:embed="rId4">
            <a:extLst/>
          </a:blip>
          <a:stretch>
            <a:fillRect/>
          </a:stretch>
        </p:blipFill>
        <p:spPr>
          <a:xfrm>
            <a:off x="4495800" y="3048000"/>
            <a:ext cx="4344988" cy="333375"/>
          </a:xfrm>
          <a:prstGeom prst="rect">
            <a:avLst/>
          </a:prstGeom>
          <a:ln w="12700">
            <a:miter lim="400000"/>
          </a:ln>
        </p:spPr>
      </p:pic>
      <p:sp>
        <p:nvSpPr>
          <p:cNvPr id="396" name="Repeat process…"/>
          <p:cNvSpPr txBox="1"/>
          <p:nvPr/>
        </p:nvSpPr>
        <p:spPr>
          <a:xfrm>
            <a:off x="4648200" y="3505200"/>
            <a:ext cx="4203700" cy="2120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500"/>
              </a:spcBef>
              <a:buClr>
                <a:srgbClr val="000000"/>
              </a:buClr>
              <a:buSzPct val="100000"/>
              <a:buFont typeface="Tahoma"/>
              <a:buChar char="•"/>
              <a:defRPr sz="2400">
                <a:uFill>
                  <a:solidFill>
                    <a:srgbClr val="000000"/>
                  </a:solidFill>
                </a:uFill>
                <a:latin typeface="+mn-lt"/>
                <a:ea typeface="+mn-ea"/>
                <a:cs typeface="+mn-cs"/>
                <a:sym typeface="Tahoma"/>
              </a:defRPr>
            </a:pPr>
            <a:r>
              <a:t>Repeat process</a:t>
            </a:r>
          </a:p>
          <a:p>
            <a:pPr marL="783590" marR="40639" indent="-285750" algn="l" defTabSz="914400">
              <a:spcBef>
                <a:spcPts val="400"/>
              </a:spcBef>
              <a:buClr>
                <a:srgbClr val="000000"/>
              </a:buClr>
              <a:buSzPct val="100000"/>
              <a:buFont typeface="Tahoma"/>
              <a:buChar char="–"/>
              <a:defRPr sz="2000">
                <a:uFill>
                  <a:solidFill>
                    <a:srgbClr val="000000"/>
                  </a:solidFill>
                </a:uFill>
                <a:latin typeface="+mn-lt"/>
                <a:ea typeface="+mn-ea"/>
                <a:cs typeface="+mn-cs"/>
                <a:sym typeface="Tahoma"/>
              </a:defRPr>
            </a:pPr>
            <a:r>
              <a:t>Reduction of conjunctive probabilities to a conditional dependency and a smaller conjunction</a:t>
            </a:r>
          </a:p>
          <a:p>
            <a:pPr marL="783590" marR="40639" indent="-285750" algn="l" defTabSz="914400">
              <a:spcBef>
                <a:spcPts val="400"/>
              </a:spcBef>
              <a:buClr>
                <a:srgbClr val="000000"/>
              </a:buClr>
              <a:buSzPct val="100000"/>
              <a:buFont typeface="Tahoma"/>
              <a:buChar char="–"/>
              <a:defRPr sz="2000">
                <a:uFill>
                  <a:solidFill>
                    <a:srgbClr val="000000"/>
                  </a:solidFill>
                </a:uFill>
                <a:latin typeface="+mn-lt"/>
                <a:ea typeface="+mn-ea"/>
                <a:cs typeface="+mn-cs"/>
                <a:sym typeface="Tahoma"/>
              </a:defRPr>
            </a:pPr>
            <a:r>
              <a:t>Final: a big product</a:t>
            </a:r>
          </a:p>
        </p:txBody>
      </p:sp>
      <p:pic>
        <p:nvPicPr>
          <p:cNvPr id="397" name="image.pdf" descr="image.pdf"/>
          <p:cNvPicPr>
            <a:picLocks noChangeAspect="0"/>
          </p:cNvPicPr>
          <p:nvPr/>
        </p:nvPicPr>
        <p:blipFill>
          <a:blip r:embed="rId5">
            <a:extLst/>
          </a:blip>
          <a:stretch>
            <a:fillRect/>
          </a:stretch>
        </p:blipFill>
        <p:spPr>
          <a:xfrm>
            <a:off x="228600" y="5943600"/>
            <a:ext cx="8650288" cy="666750"/>
          </a:xfrm>
          <a:prstGeom prst="rect">
            <a:avLst/>
          </a:prstGeom>
          <a:ln w="12700">
            <a:miter lim="400000"/>
          </a:ln>
        </p:spPr>
      </p:pic>
      <p:sp>
        <p:nvSpPr>
          <p:cNvPr id="398"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93">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9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39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2" fill="hold">
                                  <p:stCondLst>
                                    <p:cond delay="0"/>
                                  </p:stCondLst>
                                  <p:iterate type="el" backwards="0">
                                    <p:tmAbs val="0"/>
                                  </p:iterate>
                                  <p:childTnLst>
                                    <p:set>
                                      <p:cBhvr>
                                        <p:cTn id="16" fill="hold"/>
                                        <p:tgtEl>
                                          <p:spTgt spid="39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3" fill="hold">
                                  <p:stCondLst>
                                    <p:cond delay="0"/>
                                  </p:stCondLst>
                                  <p:iterate type="el" backwards="0">
                                    <p:tmAbs val="0"/>
                                  </p:iterate>
                                  <p:childTnLst>
                                    <p:set>
                                      <p:cBhvr>
                                        <p:cTn id="20" fill="hold"/>
                                        <p:tgtEl>
                                          <p:spTgt spid="39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4" fill="hold">
                                  <p:stCondLst>
                                    <p:cond delay="0"/>
                                  </p:stCondLst>
                                  <p:iterate type="el" backwards="0">
                                    <p:tmAbs val="0"/>
                                  </p:iterate>
                                  <p:childTnLst>
                                    <p:set>
                                      <p:cBhvr>
                                        <p:cTn id="24" fill="hold"/>
                                        <p:tgtEl>
                                          <p:spTgt spid="3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7" grpId="4"/>
      <p:bldP build="whole" bldLvl="1" animBg="1" rev="0" advAuto="0" spid="395" grpId="2"/>
      <p:bldP build="whole" bldLvl="1" animBg="1" rev="0" advAuto="0" spid="396" grpId="3"/>
      <p:bldP build="p" bldLvl="5" animBg="1" rev="0" advAuto="0" spid="393"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lide Number"/>
          <p:cNvSpPr txBox="1"/>
          <p:nvPr>
            <p:ph type="sldNum" sz="quarter" idx="2"/>
          </p:nvPr>
        </p:nvSpPr>
        <p:spPr>
          <a:xfrm>
            <a:off x="86804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03" name="Chain rule"/>
          <p:cNvSpPr txBox="1"/>
          <p:nvPr>
            <p:ph type="title"/>
          </p:nvPr>
        </p:nvSpPr>
        <p:spPr>
          <a:xfrm>
            <a:off x="304800" y="0"/>
            <a:ext cx="8534400" cy="1600200"/>
          </a:xfrm>
          <a:prstGeom prst="rect">
            <a:avLst/>
          </a:prstGeom>
        </p:spPr>
        <p:txBody>
          <a:bodyPr/>
          <a:lstStyle>
            <a:lvl1pPr>
              <a:defRPr>
                <a:latin typeface="+mj-lt"/>
                <a:ea typeface="+mj-ea"/>
                <a:cs typeface="+mj-cs"/>
                <a:sym typeface="Gill Sans"/>
              </a:defRPr>
            </a:lvl1pPr>
          </a:lstStyle>
          <a:p>
            <a:pPr/>
            <a:r>
              <a:t>Chain rule</a:t>
            </a:r>
          </a:p>
        </p:txBody>
      </p:sp>
      <p:sp>
        <p:nvSpPr>
          <p:cNvPr id="404" name="Compare with    reveals that specification is equivalent to general assertion…"/>
          <p:cNvSpPr txBox="1"/>
          <p:nvPr>
            <p:ph type="body" sz="half" idx="1"/>
          </p:nvPr>
        </p:nvSpPr>
        <p:spPr>
          <a:xfrm>
            <a:off x="304800" y="2209800"/>
            <a:ext cx="4724400" cy="4648200"/>
          </a:xfrm>
          <a:prstGeom prst="rect">
            <a:avLst/>
          </a:prstGeom>
        </p:spPr>
        <p:txBody>
          <a:bodyPr/>
          <a:lstStyle/>
          <a:p>
            <a:pPr marL="285568" indent="-244928">
              <a:defRPr sz="2000">
                <a:latin typeface="+mj-lt"/>
                <a:ea typeface="+mj-ea"/>
                <a:cs typeface="+mj-cs"/>
                <a:sym typeface="Gill Sans"/>
              </a:defRPr>
            </a:pPr>
            <a:r>
              <a:t>Compare with </a:t>
            </a:r>
            <a:br/>
            <a:br/>
            <a:br/>
            <a:r>
              <a:t>reveals that specification is equivalent to general assertion</a:t>
            </a:r>
          </a:p>
          <a:p>
            <a:pPr>
              <a:buClr>
                <a:srgbClr val="000000"/>
              </a:buClr>
              <a:buSzTx/>
              <a:buFont typeface="Tahoma"/>
              <a:buNone/>
              <a:defRPr>
                <a:latin typeface="+mj-lt"/>
                <a:ea typeface="+mj-ea"/>
                <a:cs typeface="+mj-cs"/>
                <a:sym typeface="Gill Sans"/>
              </a:defRPr>
            </a:pPr>
            <a:br>
              <a:rPr sz="2000"/>
            </a:br>
            <a:r>
              <a:rPr b="1" sz="1800"/>
              <a:t>P</a:t>
            </a:r>
            <a:r>
              <a:rPr sz="1800"/>
              <a:t>(X</a:t>
            </a:r>
            <a:r>
              <a:rPr baseline="-25000" sz="1800"/>
              <a:t>i</a:t>
            </a:r>
            <a:r>
              <a:rPr sz="1800"/>
              <a:t>|X</a:t>
            </a:r>
            <a:r>
              <a:rPr baseline="-25000" sz="1800"/>
              <a:t>i-1</a:t>
            </a:r>
            <a:r>
              <a:rPr sz="1800"/>
              <a:t>,…,x</a:t>
            </a:r>
            <a:r>
              <a:rPr baseline="-25000" sz="1800"/>
              <a:t>1</a:t>
            </a:r>
            <a:r>
              <a:rPr sz="1800"/>
              <a:t>) = </a:t>
            </a:r>
            <a:r>
              <a:rPr b="1" sz="1800"/>
              <a:t>P</a:t>
            </a:r>
            <a:r>
              <a:rPr sz="1800"/>
              <a:t>(X</a:t>
            </a:r>
            <a:r>
              <a:rPr baseline="-25000" sz="1800"/>
              <a:t>i</a:t>
            </a:r>
            <a:r>
              <a:rPr sz="1800"/>
              <a:t>|Parents(X</a:t>
            </a:r>
            <a:r>
              <a:rPr baseline="-25000" sz="1800"/>
              <a:t>i</a:t>
            </a:r>
            <a:r>
              <a:rPr sz="1800"/>
              <a:t>))</a:t>
            </a:r>
            <a:br>
              <a:rPr sz="2000"/>
            </a:br>
            <a:endParaRPr sz="2000"/>
          </a:p>
          <a:p>
            <a:pPr>
              <a:buClr>
                <a:srgbClr val="000000"/>
              </a:buClr>
              <a:buSzTx/>
              <a:buFont typeface="Tahoma"/>
              <a:buNone/>
              <a:defRPr>
                <a:latin typeface="+mj-lt"/>
                <a:ea typeface="+mj-ea"/>
                <a:cs typeface="+mj-cs"/>
                <a:sym typeface="Gill Sans"/>
              </a:defRPr>
            </a:pPr>
            <a:r>
              <a:rPr sz="2000"/>
              <a:t>	</a:t>
            </a:r>
            <a:r>
              <a:rPr sz="1800"/>
              <a:t>(as long as Parents(X</a:t>
            </a:r>
            <a:r>
              <a:rPr baseline="-25000" sz="1800"/>
              <a:t>i</a:t>
            </a:r>
            <a:r>
              <a:rPr sz="1800"/>
              <a:t>) ⊆ {X</a:t>
            </a:r>
            <a:r>
              <a:rPr baseline="-25000" sz="1800"/>
              <a:t>i-1</a:t>
            </a:r>
            <a:r>
              <a:rPr sz="1800"/>
              <a:t>,…,X</a:t>
            </a:r>
            <a:r>
              <a:rPr baseline="-25000" sz="1800"/>
              <a:t>1</a:t>
            </a:r>
            <a:r>
              <a:rPr sz="1800"/>
              <a:t>})</a:t>
            </a:r>
          </a:p>
        </p:txBody>
      </p:sp>
      <p:sp>
        <p:nvSpPr>
          <p:cNvPr id="405" name="I.e.:…"/>
          <p:cNvSpPr txBox="1"/>
          <p:nvPr/>
        </p:nvSpPr>
        <p:spPr>
          <a:xfrm>
            <a:off x="4648200" y="2209800"/>
            <a:ext cx="4203700" cy="3467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lnSpc>
                <a:spcPct val="90000"/>
              </a:lnSpc>
              <a:spcBef>
                <a:spcPts val="500"/>
              </a:spcBef>
              <a:buClr>
                <a:srgbClr val="000000"/>
              </a:buClr>
              <a:buSzPct val="100000"/>
              <a:buFont typeface="Tahoma"/>
              <a:buChar char="•"/>
              <a:defRPr sz="2400">
                <a:uFill>
                  <a:solidFill>
                    <a:srgbClr val="000000"/>
                  </a:solidFill>
                </a:uFill>
              </a:defRPr>
            </a:pPr>
            <a:r>
              <a:t>I.e.:</a:t>
            </a:r>
          </a:p>
          <a:p>
            <a:pPr marL="783590" marR="40639" indent="-285750" algn="l" defTabSz="914400">
              <a:lnSpc>
                <a:spcPct val="90000"/>
              </a:lnSpc>
              <a:spcBef>
                <a:spcPts val="400"/>
              </a:spcBef>
              <a:buClr>
                <a:srgbClr val="000000"/>
              </a:buClr>
              <a:buSzPct val="100000"/>
              <a:buFont typeface="Tahoma"/>
              <a:buChar char="–"/>
              <a:defRPr sz="2000">
                <a:uFill>
                  <a:solidFill>
                    <a:srgbClr val="000000"/>
                  </a:solidFill>
                </a:uFill>
              </a:defRPr>
            </a:pPr>
            <a:r>
              <a:t>This last condition is satisfied by labeling the nodes in any order that is consistent with the partial order implicit in the graph structure.</a:t>
            </a:r>
          </a:p>
          <a:p>
            <a:pPr marL="783590" marR="40639" indent="-285750" algn="l" defTabSz="914400">
              <a:lnSpc>
                <a:spcPct val="90000"/>
              </a:lnSpc>
              <a:spcBef>
                <a:spcPts val="400"/>
              </a:spcBef>
              <a:buClr>
                <a:srgbClr val="000000"/>
              </a:buClr>
              <a:buSzPct val="100000"/>
              <a:buFont typeface="Tahoma"/>
              <a:buChar char="–"/>
              <a:defRPr sz="2000">
                <a:uFill>
                  <a:solidFill>
                    <a:srgbClr val="000000"/>
                  </a:solidFill>
                </a:uFill>
              </a:defRPr>
            </a:pPr>
            <a:r>
              <a:t>The Bayesian network is a correct representation of the domain only if each node is conditionally independent of its predecessors in the node ordering, given its parents.</a:t>
            </a:r>
          </a:p>
        </p:txBody>
      </p:sp>
      <p:pic>
        <p:nvPicPr>
          <p:cNvPr id="406" name="image.pdf" descr="image.pdf"/>
          <p:cNvPicPr>
            <a:picLocks noChangeAspect="0"/>
          </p:cNvPicPr>
          <p:nvPr/>
        </p:nvPicPr>
        <p:blipFill>
          <a:blip r:embed="rId3">
            <a:extLst/>
          </a:blip>
          <a:stretch>
            <a:fillRect/>
          </a:stretch>
        </p:blipFill>
        <p:spPr>
          <a:xfrm>
            <a:off x="228600" y="1295400"/>
            <a:ext cx="8650288" cy="666750"/>
          </a:xfrm>
          <a:prstGeom prst="rect">
            <a:avLst/>
          </a:prstGeom>
          <a:ln w="12700">
            <a:miter lim="400000"/>
          </a:ln>
        </p:spPr>
      </p:pic>
      <p:pic>
        <p:nvPicPr>
          <p:cNvPr id="407" name="image.pdf" descr="image.pdf"/>
          <p:cNvPicPr>
            <a:picLocks noChangeAspect="0"/>
          </p:cNvPicPr>
          <p:nvPr/>
        </p:nvPicPr>
        <p:blipFill>
          <a:blip r:embed="rId4">
            <a:extLst/>
          </a:blip>
          <a:stretch>
            <a:fillRect/>
          </a:stretch>
        </p:blipFill>
        <p:spPr>
          <a:xfrm>
            <a:off x="685800" y="2514600"/>
            <a:ext cx="3581400" cy="666750"/>
          </a:xfrm>
          <a:prstGeom prst="rect">
            <a:avLst/>
          </a:prstGeom>
          <a:ln w="12700">
            <a:miter lim="400000"/>
          </a:ln>
        </p:spPr>
      </p:pic>
      <p:sp>
        <p:nvSpPr>
          <p:cNvPr id="408"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0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0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40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405">
                                            <p:txEl>
                                              <p:pRg st="2" end="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405" grpId="1"/>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lide Number"/>
          <p:cNvSpPr txBox="1"/>
          <p:nvPr>
            <p:ph type="sldNum" sz="quarter" idx="2"/>
          </p:nvPr>
        </p:nvSpPr>
        <p:spPr>
          <a:xfrm>
            <a:off x="8832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13" name="Construction of Bayesian Networks"/>
          <p:cNvSpPr txBox="1"/>
          <p:nvPr>
            <p:ph type="title"/>
          </p:nvPr>
        </p:nvSpPr>
        <p:spPr>
          <a:prstGeom prst="rect">
            <a:avLst/>
          </a:prstGeom>
        </p:spPr>
        <p:txBody>
          <a:bodyPr/>
          <a:lstStyle>
            <a:lvl1pPr>
              <a:defRPr>
                <a:latin typeface="+mj-lt"/>
                <a:ea typeface="+mj-ea"/>
                <a:cs typeface="+mj-cs"/>
                <a:sym typeface="Gill Sans"/>
              </a:defRPr>
            </a:lvl1pPr>
          </a:lstStyle>
          <a:p>
            <a:pPr/>
            <a:r>
              <a:t>Construction of Bayesian Networks</a:t>
            </a:r>
          </a:p>
        </p:txBody>
      </p:sp>
      <p:sp>
        <p:nvSpPr>
          <p:cNvPr id="414" name="Important while constructing…"/>
          <p:cNvSpPr txBox="1"/>
          <p:nvPr>
            <p:ph type="body" sz="half" idx="1"/>
          </p:nvPr>
        </p:nvSpPr>
        <p:spPr>
          <a:xfrm>
            <a:off x="304800" y="1524000"/>
            <a:ext cx="4343400" cy="5334000"/>
          </a:xfrm>
          <a:prstGeom prst="rect">
            <a:avLst/>
          </a:prstGeom>
        </p:spPr>
        <p:txBody>
          <a:bodyPr/>
          <a:lstStyle/>
          <a:p>
            <a:pPr marL="285568" indent="-244928">
              <a:defRPr sz="2000">
                <a:latin typeface="+mj-lt"/>
                <a:ea typeface="+mj-ea"/>
                <a:cs typeface="+mj-cs"/>
                <a:sym typeface="Gill Sans"/>
              </a:defRPr>
            </a:pPr>
            <a:r>
              <a:t>Important while constructing</a:t>
            </a:r>
          </a:p>
          <a:p>
            <a:pPr lvl="1" marL="712152" indent="-214312">
              <a:defRPr sz="1800">
                <a:latin typeface="+mj-lt"/>
                <a:ea typeface="+mj-ea"/>
                <a:cs typeface="+mj-cs"/>
                <a:sym typeface="Gill Sans"/>
              </a:defRPr>
            </a:pPr>
            <a:r>
              <a:t>We need to choose parents for each node such that this property holds.</a:t>
            </a:r>
          </a:p>
          <a:p>
            <a:pPr marL="285568" indent="-244928">
              <a:defRPr sz="2000">
                <a:latin typeface="+mj-lt"/>
                <a:ea typeface="+mj-ea"/>
                <a:cs typeface="+mj-cs"/>
                <a:sym typeface="Gill Sans"/>
              </a:defRPr>
            </a:pPr>
          </a:p>
          <a:p>
            <a:pPr marL="285568" indent="-244928">
              <a:defRPr sz="2000">
                <a:latin typeface="+mj-lt"/>
                <a:ea typeface="+mj-ea"/>
                <a:cs typeface="+mj-cs"/>
                <a:sym typeface="Gill Sans"/>
              </a:defRPr>
            </a:pPr>
            <a:r>
              <a:t>Intuitive</a:t>
            </a:r>
          </a:p>
          <a:p>
            <a:pPr lvl="1" marL="712152" indent="-214312">
              <a:defRPr>
                <a:latin typeface="+mj-lt"/>
                <a:ea typeface="+mj-ea"/>
                <a:cs typeface="+mj-cs"/>
                <a:sym typeface="Gill Sans"/>
              </a:defRPr>
            </a:pPr>
            <a:r>
              <a:rPr sz="1800"/>
              <a:t>Parents of node X</a:t>
            </a:r>
            <a:r>
              <a:rPr baseline="-25000" sz="1800"/>
              <a:t>i</a:t>
            </a:r>
            <a:r>
              <a:rPr sz="1800"/>
              <a:t> should contain all those nodes in X</a:t>
            </a:r>
            <a:r>
              <a:rPr baseline="-25000" sz="1800"/>
              <a:t>1</a:t>
            </a:r>
            <a:r>
              <a:rPr sz="1800"/>
              <a:t>,…X</a:t>
            </a:r>
            <a:r>
              <a:rPr baseline="-25000" sz="1800"/>
              <a:t>i-1</a:t>
            </a:r>
            <a:r>
              <a:rPr sz="1800"/>
              <a:t> that directly influence Xi</a:t>
            </a:r>
            <a:endParaRPr sz="1800"/>
          </a:p>
          <a:p>
            <a:pPr lvl="1" marL="712152" indent="-214312">
              <a:defRPr sz="1800">
                <a:latin typeface="+mj-lt"/>
                <a:ea typeface="+mj-ea"/>
                <a:cs typeface="+mj-cs"/>
                <a:sym typeface="Gill Sans"/>
              </a:defRPr>
            </a:pPr>
            <a:r>
              <a:t>Example.:</a:t>
            </a:r>
          </a:p>
          <a:p>
            <a:pPr lvl="2" marL="1137919" indent="-182880">
              <a:defRPr sz="1600">
                <a:latin typeface="+mj-lt"/>
                <a:ea typeface="+mj-ea"/>
                <a:cs typeface="+mj-cs"/>
                <a:sym typeface="Gill Sans"/>
              </a:defRPr>
            </a:pPr>
            <a:r>
              <a:t>M (is influenced by B or E but not directly)</a:t>
            </a:r>
          </a:p>
          <a:p>
            <a:pPr lvl="2" marL="1137919" indent="-182880">
              <a:defRPr sz="1600">
                <a:latin typeface="+mj-lt"/>
                <a:ea typeface="+mj-ea"/>
                <a:cs typeface="+mj-cs"/>
                <a:sym typeface="Gill Sans"/>
              </a:defRPr>
            </a:pPr>
            <a:r>
              <a:t>Influenced by A, and J calls are not evident</a:t>
            </a:r>
          </a:p>
        </p:txBody>
      </p:sp>
      <p:sp>
        <p:nvSpPr>
          <p:cNvPr id="415" name="Rectangle"/>
          <p:cNvSpPr/>
          <p:nvPr/>
        </p:nvSpPr>
        <p:spPr>
          <a:xfrm>
            <a:off x="4724400" y="1600200"/>
            <a:ext cx="3962400" cy="3505200"/>
          </a:xfrm>
          <a:prstGeom prst="rect">
            <a:avLst/>
          </a:prstGeom>
          <a:solidFill>
            <a:srgbClr val="FFFDA9"/>
          </a:solidFill>
          <a:ln>
            <a:solidFill>
              <a:srgbClr val="000000"/>
            </a:solidFill>
          </a:ln>
          <a:effectLst>
            <a:outerShdw sx="100000" sy="100000" kx="0" ky="0" algn="b" rotWithShape="0" blurRad="63500" dist="101600" dir="2700000">
              <a:srgbClr val="929292">
                <a:alpha val="75000"/>
              </a:srgbClr>
            </a:outerShdw>
          </a:effectLst>
        </p:spPr>
        <p:txBody>
          <a:bodyPr lIns="50800" tIns="50800" rIns="50800" bIns="50800" anchor="ctr"/>
          <a:lstStyle/>
          <a:p>
            <a:pPr marL="40639" marR="40639" algn="l" defTabSz="914400">
              <a:defRPr sz="2400">
                <a:uFill>
                  <a:solidFill>
                    <a:srgbClr val="000000"/>
                  </a:solidFill>
                </a:uFill>
              </a:defRPr>
            </a:pPr>
          </a:p>
        </p:txBody>
      </p:sp>
      <p:grpSp>
        <p:nvGrpSpPr>
          <p:cNvPr id="418" name="Group"/>
          <p:cNvGrpSpPr/>
          <p:nvPr/>
        </p:nvGrpSpPr>
        <p:grpSpPr>
          <a:xfrm>
            <a:off x="5029200" y="1816100"/>
            <a:ext cx="1311276" cy="561976"/>
            <a:chOff x="0" y="0"/>
            <a:chExt cx="1311275" cy="561975"/>
          </a:xfrm>
        </p:grpSpPr>
        <p:sp>
          <p:nvSpPr>
            <p:cNvPr id="416" name="Oval"/>
            <p:cNvSpPr/>
            <p:nvPr/>
          </p:nvSpPr>
          <p:spPr>
            <a:xfrm>
              <a:off x="0" y="0"/>
              <a:ext cx="1311276" cy="561976"/>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17" name="Burglary"/>
            <p:cNvSpPr txBox="1"/>
            <p:nvPr/>
          </p:nvSpPr>
          <p:spPr>
            <a:xfrm>
              <a:off x="165601" y="113276"/>
              <a:ext cx="980073"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421" name="Group"/>
          <p:cNvGrpSpPr/>
          <p:nvPr/>
        </p:nvGrpSpPr>
        <p:grpSpPr>
          <a:xfrm>
            <a:off x="7070725" y="1795462"/>
            <a:ext cx="1311276" cy="561976"/>
            <a:chOff x="0" y="0"/>
            <a:chExt cx="1311275" cy="561975"/>
          </a:xfrm>
        </p:grpSpPr>
        <p:sp>
          <p:nvSpPr>
            <p:cNvPr id="419" name="Oval"/>
            <p:cNvSpPr/>
            <p:nvPr/>
          </p:nvSpPr>
          <p:spPr>
            <a:xfrm>
              <a:off x="0" y="0"/>
              <a:ext cx="1311276" cy="561976"/>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20" name="Earthquake"/>
            <p:cNvSpPr txBox="1"/>
            <p:nvPr/>
          </p:nvSpPr>
          <p:spPr>
            <a:xfrm>
              <a:off x="6597" y="113276"/>
              <a:ext cx="1298081"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424" name="Group"/>
          <p:cNvGrpSpPr/>
          <p:nvPr/>
        </p:nvGrpSpPr>
        <p:grpSpPr>
          <a:xfrm>
            <a:off x="5029200" y="4346575"/>
            <a:ext cx="1311276" cy="561976"/>
            <a:chOff x="0" y="0"/>
            <a:chExt cx="1311275" cy="561975"/>
          </a:xfrm>
        </p:grpSpPr>
        <p:sp>
          <p:nvSpPr>
            <p:cNvPr id="422" name="Oval"/>
            <p:cNvSpPr/>
            <p:nvPr/>
          </p:nvSpPr>
          <p:spPr>
            <a:xfrm>
              <a:off x="0" y="0"/>
              <a:ext cx="1311276" cy="561976"/>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23" name="JohnCalls"/>
            <p:cNvSpPr txBox="1"/>
            <p:nvPr/>
          </p:nvSpPr>
          <p:spPr>
            <a:xfrm>
              <a:off x="89308" y="113276"/>
              <a:ext cx="1132659"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427" name="Group"/>
          <p:cNvGrpSpPr/>
          <p:nvPr/>
        </p:nvGrpSpPr>
        <p:grpSpPr>
          <a:xfrm>
            <a:off x="7070725" y="4346575"/>
            <a:ext cx="1311276" cy="561976"/>
            <a:chOff x="0" y="0"/>
            <a:chExt cx="1311275" cy="561975"/>
          </a:xfrm>
        </p:grpSpPr>
        <p:sp>
          <p:nvSpPr>
            <p:cNvPr id="425" name="Oval"/>
            <p:cNvSpPr/>
            <p:nvPr/>
          </p:nvSpPr>
          <p:spPr>
            <a:xfrm>
              <a:off x="0" y="0"/>
              <a:ext cx="1311276" cy="561976"/>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26" name="MaryCalls"/>
            <p:cNvSpPr txBox="1"/>
            <p:nvPr/>
          </p:nvSpPr>
          <p:spPr>
            <a:xfrm>
              <a:off x="83169" y="11327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430" name="Group"/>
          <p:cNvGrpSpPr/>
          <p:nvPr/>
        </p:nvGrpSpPr>
        <p:grpSpPr>
          <a:xfrm>
            <a:off x="6049962" y="3106737"/>
            <a:ext cx="1311276" cy="561976"/>
            <a:chOff x="0" y="0"/>
            <a:chExt cx="1311275" cy="561975"/>
          </a:xfrm>
        </p:grpSpPr>
        <p:sp>
          <p:nvSpPr>
            <p:cNvPr id="428" name="Oval"/>
            <p:cNvSpPr/>
            <p:nvPr/>
          </p:nvSpPr>
          <p:spPr>
            <a:xfrm>
              <a:off x="0" y="0"/>
              <a:ext cx="1311276" cy="561976"/>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29" name="Alarm"/>
            <p:cNvSpPr txBox="1"/>
            <p:nvPr/>
          </p:nvSpPr>
          <p:spPr>
            <a:xfrm>
              <a:off x="292737" y="113277"/>
              <a:ext cx="725800"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437" name="Connection Line"/>
          <p:cNvSpPr/>
          <p:nvPr/>
        </p:nvSpPr>
        <p:spPr>
          <a:xfrm>
            <a:off x="5898784" y="2367598"/>
            <a:ext cx="592870" cy="749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21600"/>
                </a:lnTo>
              </a:path>
            </a:pathLst>
          </a:custGeom>
          <a:ln>
            <a:solidFill>
              <a:srgbClr val="000000"/>
            </a:solidFill>
            <a:tailEnd type="triangle"/>
          </a:ln>
        </p:spPr>
        <p:txBody>
          <a:bodyPr/>
          <a:lstStyle/>
          <a:p>
            <a:pPr/>
          </a:p>
        </p:txBody>
      </p:sp>
      <p:sp>
        <p:nvSpPr>
          <p:cNvPr id="438" name="Connection Line"/>
          <p:cNvSpPr/>
          <p:nvPr/>
        </p:nvSpPr>
        <p:spPr>
          <a:xfrm>
            <a:off x="6916522" y="2347401"/>
            <a:ext cx="598918" cy="769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21600"/>
                </a:lnTo>
              </a:path>
            </a:pathLst>
          </a:custGeom>
          <a:ln>
            <a:solidFill>
              <a:srgbClr val="000000"/>
            </a:solidFill>
            <a:tailEnd type="triangle"/>
          </a:ln>
        </p:spPr>
        <p:txBody>
          <a:bodyPr/>
          <a:lstStyle/>
          <a:p>
            <a:pPr/>
          </a:p>
        </p:txBody>
      </p:sp>
      <p:sp>
        <p:nvSpPr>
          <p:cNvPr id="439" name="Connection Line"/>
          <p:cNvSpPr/>
          <p:nvPr/>
        </p:nvSpPr>
        <p:spPr>
          <a:xfrm>
            <a:off x="5906587" y="3657066"/>
            <a:ext cx="577264" cy="7011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21600"/>
                </a:lnTo>
              </a:path>
            </a:pathLst>
          </a:custGeom>
          <a:ln>
            <a:solidFill>
              <a:srgbClr val="000000"/>
            </a:solidFill>
            <a:tailEnd type="triangle"/>
          </a:ln>
        </p:spPr>
        <p:txBody>
          <a:bodyPr/>
          <a:lstStyle/>
          <a:p>
            <a:pPr/>
          </a:p>
        </p:txBody>
      </p:sp>
      <p:sp>
        <p:nvSpPr>
          <p:cNvPr id="434" name="P(M|J,A,E,B) = P(M|A)"/>
          <p:cNvSpPr txBox="1"/>
          <p:nvPr/>
        </p:nvSpPr>
        <p:spPr>
          <a:xfrm>
            <a:off x="5197296" y="5562600"/>
            <a:ext cx="2964221"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marL="40639" marR="40639" defTabSz="914400">
              <a:buClr>
                <a:srgbClr val="000000"/>
              </a:buClr>
              <a:buFont typeface="Tahoma"/>
              <a:defRPr sz="2400">
                <a:uFill>
                  <a:solidFill>
                    <a:srgbClr val="000000"/>
                  </a:solidFill>
                </a:uFill>
              </a:defRPr>
            </a:pPr>
            <a:r>
              <a:rPr b="1"/>
              <a:t>P</a:t>
            </a:r>
            <a:r>
              <a:t>(M|J,A,E,B) = </a:t>
            </a:r>
            <a:r>
              <a:rPr b="1"/>
              <a:t>P</a:t>
            </a:r>
            <a:r>
              <a:t>(M|A)</a:t>
            </a:r>
          </a:p>
        </p:txBody>
      </p:sp>
      <p:sp>
        <p:nvSpPr>
          <p:cNvPr id="435" name="Line"/>
          <p:cNvSpPr/>
          <p:nvPr/>
        </p:nvSpPr>
        <p:spPr>
          <a:xfrm>
            <a:off x="7010400" y="3657600"/>
            <a:ext cx="685800" cy="685800"/>
          </a:xfrm>
          <a:prstGeom prst="line">
            <a:avLst/>
          </a:prstGeom>
          <a:ln>
            <a:solidFill>
              <a:srgbClr val="000000"/>
            </a:solidFill>
            <a:tailEnd type="triangle"/>
          </a:ln>
        </p:spPr>
        <p:txBody>
          <a:bodyPr lIns="0" tIns="0" rIns="0" bIns="0"/>
          <a:lstStyle/>
          <a:p>
            <a:pPr algn="l" defTabSz="457200">
              <a:defRPr sz="3100">
                <a:latin typeface="Helvetica"/>
                <a:ea typeface="Helvetica"/>
                <a:cs typeface="Helvetica"/>
                <a:sym typeface="Helvetica"/>
              </a:defRPr>
            </a:pPr>
          </a:p>
        </p:txBody>
      </p:sp>
      <p:sp>
        <p:nvSpPr>
          <p:cNvPr id="436"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35" grpId="1"/>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Slide Number"/>
          <p:cNvSpPr txBox="1"/>
          <p:nvPr>
            <p:ph type="sldNum" sz="quarter" idx="2"/>
          </p:nvPr>
        </p:nvSpPr>
        <p:spPr>
          <a:xfrm>
            <a:off x="86804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44" name="General Procedure"/>
          <p:cNvSpPr txBox="1"/>
          <p:nvPr>
            <p:ph type="title"/>
          </p:nvPr>
        </p:nvSpPr>
        <p:spPr>
          <a:prstGeom prst="rect">
            <a:avLst/>
          </a:prstGeom>
        </p:spPr>
        <p:txBody>
          <a:bodyPr/>
          <a:lstStyle>
            <a:lvl1pPr>
              <a:defRPr>
                <a:latin typeface="+mj-lt"/>
                <a:ea typeface="+mj-ea"/>
                <a:cs typeface="+mj-cs"/>
                <a:sym typeface="Gill Sans"/>
              </a:defRPr>
            </a:lvl1pPr>
          </a:lstStyle>
          <a:p>
            <a:pPr/>
            <a:r>
              <a:t>General Procedure</a:t>
            </a:r>
          </a:p>
        </p:txBody>
      </p:sp>
      <p:sp>
        <p:nvSpPr>
          <p:cNvPr id="445" name="Choose the set of relevant variables Xi  that describe the domain.…"/>
          <p:cNvSpPr txBox="1"/>
          <p:nvPr>
            <p:ph type="body" idx="1"/>
          </p:nvPr>
        </p:nvSpPr>
        <p:spPr>
          <a:xfrm>
            <a:off x="304800" y="1447800"/>
            <a:ext cx="8534400" cy="4546600"/>
          </a:xfrm>
          <a:prstGeom prst="rect">
            <a:avLst/>
          </a:prstGeom>
        </p:spPr>
        <p:txBody>
          <a:bodyPr/>
          <a:lstStyle/>
          <a:p>
            <a:pPr marL="497840" indent="-457200">
              <a:buClr>
                <a:srgbClr val="000000"/>
              </a:buClr>
              <a:buFont typeface="Tahoma"/>
              <a:buAutoNum type="arabicPeriod" startAt="1"/>
              <a:defRPr>
                <a:latin typeface="+mj-lt"/>
                <a:ea typeface="+mj-ea"/>
                <a:cs typeface="+mj-cs"/>
                <a:sym typeface="Gill Sans"/>
              </a:defRPr>
            </a:pPr>
            <a:r>
              <a:rPr sz="2400"/>
              <a:t>Choose the set of relevant variables X</a:t>
            </a:r>
            <a:r>
              <a:rPr baseline="-25000" sz="2400"/>
              <a:t>i  </a:t>
            </a:r>
            <a:r>
              <a:rPr sz="2400"/>
              <a:t>that describe the domain. </a:t>
            </a:r>
            <a:endParaRPr sz="2400"/>
          </a:p>
          <a:p>
            <a:pPr marL="574040" indent="-533400">
              <a:buClr>
                <a:srgbClr val="000000"/>
              </a:buClr>
              <a:buFont typeface="Tahoma"/>
              <a:buAutoNum type="arabicPeriod" startAt="1"/>
              <a:defRPr sz="2400">
                <a:latin typeface="+mj-lt"/>
                <a:ea typeface="+mj-ea"/>
                <a:cs typeface="+mj-cs"/>
                <a:sym typeface="Gill Sans"/>
              </a:defRPr>
            </a:pPr>
            <a:r>
              <a:t>Choose an ordering for the variables. </a:t>
            </a:r>
            <a:br/>
            <a:r>
              <a:rPr sz="1900"/>
              <a:t>(Any ordering works, but some orderings work better than others, as we will see.)</a:t>
            </a:r>
          </a:p>
          <a:p>
            <a:pPr marL="574040" indent="-533400">
              <a:buClr>
                <a:srgbClr val="000000"/>
              </a:buClr>
              <a:buFont typeface="Tahoma"/>
              <a:buAutoNum type="arabicPeriod" startAt="1"/>
              <a:defRPr sz="2400">
                <a:latin typeface="+mj-lt"/>
                <a:ea typeface="+mj-ea"/>
                <a:cs typeface="+mj-cs"/>
                <a:sym typeface="Gill Sans"/>
              </a:defRPr>
            </a:pPr>
            <a:r>
              <a:t>While there are variables left:</a:t>
            </a:r>
          </a:p>
          <a:p>
            <a:pPr lvl="1" marL="955039" indent="-457199">
              <a:buClr>
                <a:srgbClr val="000000"/>
              </a:buClr>
              <a:buFont typeface="Tahoma"/>
              <a:buAutoNum type="alphaLcParenR" startAt="1"/>
              <a:defRPr sz="2000">
                <a:latin typeface="+mj-lt"/>
                <a:ea typeface="+mj-ea"/>
                <a:cs typeface="+mj-cs"/>
                <a:sym typeface="Gill Sans"/>
              </a:defRPr>
            </a:pPr>
            <a:r>
              <a:t>Pick a variable X</a:t>
            </a:r>
            <a:r>
              <a:rPr baseline="-5999"/>
              <a:t>i</a:t>
            </a:r>
            <a:r>
              <a:t> and add a node to the network for it.</a:t>
            </a:r>
          </a:p>
          <a:p>
            <a:pPr lvl="1" marL="878839" indent="-380999">
              <a:buClr>
                <a:srgbClr val="000000"/>
              </a:buClr>
              <a:buFont typeface="Tahoma"/>
              <a:buAutoNum type="alphaLcParenR" startAt="1"/>
              <a:defRPr>
                <a:latin typeface="+mj-lt"/>
                <a:ea typeface="+mj-ea"/>
                <a:cs typeface="+mj-cs"/>
                <a:sym typeface="Gill Sans"/>
              </a:defRPr>
            </a:pPr>
            <a:r>
              <a:rPr sz="2000"/>
              <a:t>Set </a:t>
            </a:r>
            <a:r>
              <a:rPr i="1" sz="2000"/>
              <a:t>Parents(X</a:t>
            </a:r>
            <a:r>
              <a:rPr baseline="-5999" i="1" sz="2000"/>
              <a:t>i</a:t>
            </a:r>
            <a:r>
              <a:rPr i="1" sz="2000"/>
              <a:t>)</a:t>
            </a:r>
            <a:r>
              <a:rPr sz="2000"/>
              <a:t> to some minimal set of nodes already in the net such that the conditional independence property is satisfied.</a:t>
            </a:r>
            <a:endParaRPr sz="2000"/>
          </a:p>
          <a:p>
            <a:pPr lvl="1" marL="878839" indent="-380999">
              <a:buClr>
                <a:srgbClr val="000000"/>
              </a:buClr>
              <a:buFont typeface="Tahoma"/>
              <a:buAutoNum type="alphaLcParenR" startAt="1"/>
              <a:defRPr>
                <a:latin typeface="+mj-lt"/>
                <a:ea typeface="+mj-ea"/>
                <a:cs typeface="+mj-cs"/>
                <a:sym typeface="Gill Sans"/>
              </a:defRPr>
            </a:pPr>
            <a:r>
              <a:rPr sz="2000"/>
              <a:t>Define the conditional distribution </a:t>
            </a:r>
            <a:r>
              <a:rPr b="1" i="1" sz="2000"/>
              <a:t>P</a:t>
            </a:r>
            <a:r>
              <a:rPr i="1" sz="2000"/>
              <a:t>(X</a:t>
            </a:r>
            <a:r>
              <a:rPr baseline="-25000" i="1" sz="2000"/>
              <a:t>i</a:t>
            </a:r>
            <a:r>
              <a:rPr i="1" sz="2000"/>
              <a:t>|Parents(X</a:t>
            </a:r>
            <a:r>
              <a:rPr baseline="-25000" i="1" sz="2000"/>
              <a:t>i</a:t>
            </a:r>
            <a:r>
              <a:rPr i="1" sz="2000"/>
              <a:t>))</a:t>
            </a:r>
          </a:p>
        </p:txBody>
      </p:sp>
      <p:sp>
        <p:nvSpPr>
          <p:cNvPr id="446"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Slide Number"/>
          <p:cNvSpPr txBox="1"/>
          <p:nvPr>
            <p:ph type="sldNum" sz="quarter" idx="2"/>
          </p:nvPr>
        </p:nvSpPr>
        <p:spPr>
          <a:xfrm>
            <a:off x="86804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51" name="Notes"/>
          <p:cNvSpPr txBox="1"/>
          <p:nvPr>
            <p:ph type="title"/>
          </p:nvPr>
        </p:nvSpPr>
        <p:spPr>
          <a:xfrm>
            <a:off x="304800" y="-292100"/>
            <a:ext cx="8534400" cy="1447800"/>
          </a:xfrm>
          <a:prstGeom prst="rect">
            <a:avLst/>
          </a:prstGeom>
        </p:spPr>
        <p:txBody>
          <a:bodyPr/>
          <a:lstStyle>
            <a:lvl1pPr>
              <a:defRPr>
                <a:latin typeface="+mj-lt"/>
                <a:ea typeface="+mj-ea"/>
                <a:cs typeface="+mj-cs"/>
                <a:sym typeface="Gill Sans"/>
              </a:defRPr>
            </a:lvl1pPr>
          </a:lstStyle>
          <a:p>
            <a:pPr/>
            <a:r>
              <a:t>Notes</a:t>
            </a:r>
          </a:p>
        </p:txBody>
      </p:sp>
      <p:sp>
        <p:nvSpPr>
          <p:cNvPr id="452" name="Construction method guarantees that the network is acyclic…"/>
          <p:cNvSpPr txBox="1"/>
          <p:nvPr>
            <p:ph type="body" idx="1"/>
          </p:nvPr>
        </p:nvSpPr>
        <p:spPr>
          <a:xfrm>
            <a:off x="304800" y="977900"/>
            <a:ext cx="8534400" cy="5435600"/>
          </a:xfrm>
          <a:prstGeom prst="rect">
            <a:avLst/>
          </a:prstGeom>
        </p:spPr>
        <p:txBody>
          <a:bodyPr/>
          <a:lstStyle/>
          <a:p>
            <a:pPr>
              <a:defRPr>
                <a:latin typeface="+mj-lt"/>
                <a:ea typeface="+mj-ea"/>
                <a:cs typeface="+mj-cs"/>
                <a:sym typeface="Gill Sans"/>
              </a:defRPr>
            </a:pPr>
            <a:r>
              <a:t>Construction method guarantees that the network is acyclic</a:t>
            </a:r>
          </a:p>
          <a:p>
            <a:pPr lvl="1">
              <a:defRPr>
                <a:latin typeface="+mj-lt"/>
                <a:ea typeface="+mj-ea"/>
                <a:cs typeface="+mj-cs"/>
                <a:sym typeface="Gill Sans"/>
              </a:defRPr>
            </a:pPr>
            <a:r>
              <a:t>Because each node is connected only to earlier nodes.</a:t>
            </a:r>
          </a:p>
          <a:p>
            <a:pPr>
              <a:defRPr>
                <a:latin typeface="+mj-lt"/>
                <a:ea typeface="+mj-ea"/>
                <a:cs typeface="+mj-cs"/>
                <a:sym typeface="Gill Sans"/>
              </a:defRPr>
            </a:pPr>
          </a:p>
          <a:p>
            <a:pPr>
              <a:defRPr>
                <a:latin typeface="+mj-lt"/>
                <a:ea typeface="+mj-ea"/>
                <a:cs typeface="+mj-cs"/>
                <a:sym typeface="Gill Sans"/>
              </a:defRPr>
            </a:pPr>
            <a:r>
              <a:t>Redundancies</a:t>
            </a:r>
          </a:p>
          <a:p>
            <a:pPr lvl="1">
              <a:defRPr>
                <a:latin typeface="+mj-lt"/>
                <a:ea typeface="+mj-ea"/>
                <a:cs typeface="+mj-cs"/>
                <a:sym typeface="Gill Sans"/>
              </a:defRPr>
            </a:pPr>
            <a:r>
              <a:t>No redundant probability values</a:t>
            </a:r>
          </a:p>
          <a:p>
            <a:pPr lvl="1">
              <a:defRPr>
                <a:latin typeface="+mj-lt"/>
                <a:ea typeface="+mj-ea"/>
                <a:cs typeface="+mj-cs"/>
                <a:sym typeface="Gill Sans"/>
              </a:defRPr>
            </a:pPr>
            <a:r>
              <a:t>Exception:  for one entry in each row of each conditional probability table, if (P(x</a:t>
            </a:r>
            <a:r>
              <a:rPr baseline="-25000"/>
              <a:t>2</a:t>
            </a:r>
            <a:r>
              <a:t>|x</a:t>
            </a:r>
            <a:r>
              <a:rPr baseline="-25000"/>
              <a:t>1</a:t>
            </a:r>
            <a:r>
              <a:t>) P(¬x</a:t>
            </a:r>
            <a:r>
              <a:rPr baseline="-25000"/>
              <a:t>2</a:t>
            </a:r>
            <a:r>
              <a:t>|x</a:t>
            </a:r>
            <a:r>
              <a:rPr baseline="-25000"/>
              <a:t>1</a:t>
            </a:r>
            <a:r>
              <a:t>)) is redundant</a:t>
            </a:r>
          </a:p>
          <a:p>
            <a:pPr>
              <a:defRPr>
                <a:latin typeface="+mj-lt"/>
                <a:ea typeface="+mj-ea"/>
                <a:cs typeface="+mj-cs"/>
                <a:sym typeface="Gill Sans"/>
              </a:defRPr>
            </a:pPr>
          </a:p>
          <a:p>
            <a:pPr>
              <a:defRPr i="1">
                <a:latin typeface="+mj-lt"/>
                <a:ea typeface="+mj-ea"/>
                <a:cs typeface="+mj-cs"/>
                <a:sym typeface="Gill Sans"/>
              </a:defRPr>
            </a:pPr>
            <a:r>
              <a:t>This means that it is impossible for the knowledge engineer or domain expert to create a Bayesian network that violates the axioms of probability!</a:t>
            </a:r>
          </a:p>
        </p:txBody>
      </p:sp>
      <p:sp>
        <p:nvSpPr>
          <p:cNvPr id="453"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52">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52">
                                            <p:txEl>
                                              <p:pRg st="0" end="0"/>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45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45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452">
                                            <p:txEl>
                                              <p:pRg st="3" end="3"/>
                                            </p:txEl>
                                          </p:spTgt>
                                        </p:tgtEl>
                                        <p:attrNameLst>
                                          <p:attrName>style.visibility</p:attrName>
                                        </p:attrNameLst>
                                      </p:cBhvr>
                                      <p:to>
                                        <p:strVal val="visible"/>
                                      </p:to>
                                    </p:set>
                                  </p:childTnLst>
                                </p:cTn>
                              </p:par>
                              <p:par>
                                <p:cTn id="19" presetClass="entr" nodeType="withEffect" presetSubtype="0" presetID="1" grpId="1" fill="hold">
                                  <p:stCondLst>
                                    <p:cond delay="0"/>
                                  </p:stCondLst>
                                  <p:iterate type="el" backwards="0">
                                    <p:tmAbs val="0"/>
                                  </p:iterate>
                                  <p:childTnLst>
                                    <p:set>
                                      <p:cBhvr>
                                        <p:cTn id="20" fill="hold"/>
                                        <p:tgtEl>
                                          <p:spTgt spid="452">
                                            <p:txEl>
                                              <p:pRg st="4" end="4"/>
                                            </p:txEl>
                                          </p:spTgt>
                                        </p:tgtEl>
                                        <p:attrNameLst>
                                          <p:attrName>style.visibility</p:attrName>
                                        </p:attrNameLst>
                                      </p:cBhvr>
                                      <p:to>
                                        <p:strVal val="visible"/>
                                      </p:to>
                                    </p:set>
                                  </p:childTnLst>
                                </p:cTn>
                              </p:par>
                              <p:par>
                                <p:cTn id="21" presetClass="entr" nodeType="withEffect" presetSubtype="0" presetID="1" grpId="1" fill="hold">
                                  <p:stCondLst>
                                    <p:cond delay="0"/>
                                  </p:stCondLst>
                                  <p:iterate type="el" backwards="0">
                                    <p:tmAbs val="0"/>
                                  </p:iterate>
                                  <p:childTnLst>
                                    <p:set>
                                      <p:cBhvr>
                                        <p:cTn id="22" fill="hold"/>
                                        <p:tgtEl>
                                          <p:spTgt spid="45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1" fill="hold">
                                  <p:stCondLst>
                                    <p:cond delay="0"/>
                                  </p:stCondLst>
                                  <p:iterate type="el" backwards="0">
                                    <p:tmAbs val="0"/>
                                  </p:iterate>
                                  <p:childTnLst>
                                    <p:set>
                                      <p:cBhvr>
                                        <p:cTn id="26" fill="hold"/>
                                        <p:tgtEl>
                                          <p:spTgt spid="45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1" fill="hold">
                                  <p:stCondLst>
                                    <p:cond delay="0"/>
                                  </p:stCondLst>
                                  <p:iterate type="el" backwards="0">
                                    <p:tmAbs val="0"/>
                                  </p:iterate>
                                  <p:childTnLst>
                                    <p:set>
                                      <p:cBhvr>
                                        <p:cTn id="30" fill="hold"/>
                                        <p:tgtEl>
                                          <p:spTgt spid="452">
                                            <p:txEl>
                                              <p:pRg st="7" end="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452" grpId="1"/>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Slide Number"/>
          <p:cNvSpPr txBox="1"/>
          <p:nvPr>
            <p:ph type="sldNum" sz="quarter" idx="2"/>
          </p:nvPr>
        </p:nvSpPr>
        <p:spPr>
          <a:xfrm>
            <a:off x="86804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56" name="Compactness"/>
          <p:cNvSpPr txBox="1"/>
          <p:nvPr>
            <p:ph type="title"/>
          </p:nvPr>
        </p:nvSpPr>
        <p:spPr>
          <a:prstGeom prst="rect">
            <a:avLst/>
          </a:prstGeom>
        </p:spPr>
        <p:txBody>
          <a:bodyPr/>
          <a:lstStyle>
            <a:lvl1pPr>
              <a:defRPr sz="3500">
                <a:latin typeface="+mj-lt"/>
                <a:ea typeface="+mj-ea"/>
                <a:cs typeface="+mj-cs"/>
                <a:sym typeface="Gill Sans"/>
              </a:defRPr>
            </a:lvl1pPr>
          </a:lstStyle>
          <a:p>
            <a:pPr/>
            <a:r>
              <a:t>Compactness</a:t>
            </a:r>
          </a:p>
        </p:txBody>
      </p:sp>
      <p:sp>
        <p:nvSpPr>
          <p:cNvPr id="457" name="Compactness…"/>
          <p:cNvSpPr txBox="1"/>
          <p:nvPr>
            <p:ph type="body" sz="half" idx="1"/>
          </p:nvPr>
        </p:nvSpPr>
        <p:spPr>
          <a:xfrm>
            <a:off x="304800" y="1524000"/>
            <a:ext cx="4191000" cy="5334000"/>
          </a:xfrm>
          <a:prstGeom prst="rect">
            <a:avLst/>
          </a:prstGeom>
        </p:spPr>
        <p:txBody>
          <a:bodyPr/>
          <a:lstStyle/>
          <a:p>
            <a:pPr marL="322307" indent="-281667">
              <a:defRPr sz="2300">
                <a:latin typeface="+mj-lt"/>
                <a:ea typeface="+mj-ea"/>
                <a:cs typeface="+mj-cs"/>
                <a:sym typeface="Gill Sans"/>
              </a:defRPr>
            </a:pPr>
            <a:r>
              <a:t>Compactness</a:t>
            </a:r>
          </a:p>
          <a:p>
            <a:pPr lvl="1" marL="747871" indent="-250031">
              <a:defRPr sz="2700">
                <a:latin typeface="+mj-lt"/>
                <a:ea typeface="+mj-ea"/>
                <a:cs typeface="+mj-cs"/>
                <a:sym typeface="Gill Sans"/>
              </a:defRPr>
            </a:pPr>
            <a:r>
              <a:rPr sz="2100"/>
              <a:t>A Bayesian Network is a complete and not-redundant representation of a domain</a:t>
            </a:r>
            <a:endParaRPr sz="2100"/>
          </a:p>
          <a:p>
            <a:pPr lvl="1" marL="747871" indent="-250031">
              <a:defRPr sz="2700">
                <a:latin typeface="+mj-lt"/>
                <a:ea typeface="+mj-ea"/>
                <a:cs typeface="+mj-cs"/>
                <a:sym typeface="Gill Sans"/>
              </a:defRPr>
            </a:pPr>
            <a:r>
              <a:rPr sz="2100"/>
              <a:t>Can be more compact as a joint distribution</a:t>
            </a:r>
            <a:endParaRPr sz="2100"/>
          </a:p>
          <a:p>
            <a:pPr lvl="1" marL="747871" indent="-250031">
              <a:defRPr sz="2700">
                <a:latin typeface="+mj-lt"/>
                <a:ea typeface="+mj-ea"/>
                <a:cs typeface="+mj-cs"/>
                <a:sym typeface="Gill Sans"/>
              </a:defRPr>
            </a:pPr>
            <a:r>
              <a:rPr sz="2100"/>
              <a:t>This is important in practice</a:t>
            </a:r>
            <a:endParaRPr sz="2100"/>
          </a:p>
          <a:p>
            <a:pPr lvl="1" marL="747871" indent="-250031">
              <a:defRPr sz="2700">
                <a:latin typeface="+mj-lt"/>
                <a:ea typeface="+mj-ea"/>
                <a:cs typeface="+mj-cs"/>
                <a:sym typeface="Gill Sans"/>
              </a:defRPr>
            </a:pPr>
            <a:r>
              <a:rPr sz="2100"/>
              <a:t>Compactness is an example for property that we call in local structure (or sparse coded) in general</a:t>
            </a:r>
          </a:p>
        </p:txBody>
      </p:sp>
      <p:sp>
        <p:nvSpPr>
          <p:cNvPr id="458" name="Local Structures (also: sparse)…"/>
          <p:cNvSpPr txBox="1"/>
          <p:nvPr/>
        </p:nvSpPr>
        <p:spPr>
          <a:xfrm>
            <a:off x="4648200" y="1524000"/>
            <a:ext cx="4203700" cy="46182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400"/>
              </a:spcBef>
              <a:buClr>
                <a:srgbClr val="000000"/>
              </a:buClr>
              <a:buSzPct val="100000"/>
              <a:buFont typeface="Tahoma"/>
              <a:buChar char="•"/>
              <a:defRPr sz="2300">
                <a:uFill>
                  <a:solidFill>
                    <a:srgbClr val="000000"/>
                  </a:solidFill>
                </a:uFill>
              </a:defRPr>
            </a:pPr>
            <a:r>
              <a:t>Local Structures (also: sparse)</a:t>
            </a:r>
          </a:p>
          <a:p>
            <a:pPr marL="720090" marR="40639" indent="-222250" algn="l" defTabSz="914400">
              <a:spcBef>
                <a:spcPts val="400"/>
              </a:spcBef>
              <a:buClr>
                <a:srgbClr val="000000"/>
              </a:buClr>
              <a:buSzPct val="100000"/>
              <a:buFont typeface="Tahoma"/>
              <a:buChar char="–"/>
              <a:defRPr sz="2700">
                <a:uFill>
                  <a:solidFill>
                    <a:srgbClr val="000000"/>
                  </a:solidFill>
                </a:uFill>
              </a:defRPr>
            </a:pPr>
            <a:r>
              <a:rPr sz="2100"/>
              <a:t>Each sub-component is connected to a limited number of other components</a:t>
            </a:r>
            <a:endParaRPr sz="2100"/>
          </a:p>
          <a:p>
            <a:pPr marL="720090" marR="40639" indent="-222250" algn="l" defTabSz="914400">
              <a:spcBef>
                <a:spcPts val="400"/>
              </a:spcBef>
              <a:buClr>
                <a:srgbClr val="000000"/>
              </a:buClr>
              <a:buSzPct val="100000"/>
              <a:buFont typeface="Tahoma"/>
              <a:buChar char="–"/>
              <a:defRPr sz="2700">
                <a:uFill>
                  <a:solidFill>
                    <a:srgbClr val="000000"/>
                  </a:solidFill>
                </a:uFill>
              </a:defRPr>
            </a:pPr>
            <a:r>
              <a:rPr sz="2100"/>
              <a:t>Complexity: linear instead of exponential</a:t>
            </a:r>
            <a:endParaRPr sz="2100"/>
          </a:p>
          <a:p>
            <a:pPr marL="720090" marR="40639" indent="-222250" algn="l" defTabSz="914400">
              <a:spcBef>
                <a:spcPts val="400"/>
              </a:spcBef>
              <a:buClr>
                <a:srgbClr val="000000"/>
              </a:buClr>
              <a:buSzPct val="100000"/>
              <a:buFont typeface="Tahoma"/>
              <a:buChar char="–"/>
              <a:defRPr sz="2700">
                <a:uFill>
                  <a:solidFill>
                    <a:srgbClr val="000000"/>
                  </a:solidFill>
                </a:uFill>
              </a:defRPr>
            </a:pPr>
            <a:r>
              <a:rPr sz="2100"/>
              <a:t>With BN: in most domains one variable is influenced by </a:t>
            </a:r>
            <a:r>
              <a:rPr i="1" sz="2100"/>
              <a:t>k</a:t>
            </a:r>
            <a:r>
              <a:rPr sz="2100"/>
              <a:t> others, with </a:t>
            </a:r>
            <a:r>
              <a:rPr i="1" sz="2100"/>
              <a:t>n</a:t>
            </a:r>
            <a:r>
              <a:rPr sz="2100"/>
              <a:t> variables </a:t>
            </a:r>
            <a:r>
              <a:rPr i="1" sz="2100"/>
              <a:t>2</a:t>
            </a:r>
            <a:r>
              <a:rPr baseline="30285" i="1" sz="2100"/>
              <a:t>k</a:t>
            </a:r>
            <a:r>
              <a:rPr sz="2100"/>
              <a:t> conditional probabilities, the whole network </a:t>
            </a:r>
            <a:r>
              <a:rPr i="1" sz="2100"/>
              <a:t>n2</a:t>
            </a:r>
            <a:r>
              <a:rPr baseline="30285" i="1" sz="2100"/>
              <a:t>k</a:t>
            </a:r>
            <a:endParaRPr baseline="30285" sz="2100"/>
          </a:p>
          <a:p>
            <a:pPr marL="720090" marR="40639" indent="-222250" algn="l" defTabSz="914400">
              <a:spcBef>
                <a:spcPts val="400"/>
              </a:spcBef>
              <a:buClr>
                <a:srgbClr val="000000"/>
              </a:buClr>
              <a:buSzPct val="100000"/>
              <a:buFont typeface="Tahoma"/>
              <a:buChar char="–"/>
              <a:defRPr sz="2700">
                <a:uFill>
                  <a:solidFill>
                    <a:srgbClr val="000000"/>
                  </a:solidFill>
                </a:uFill>
              </a:defRPr>
            </a:pPr>
            <a:r>
              <a:rPr sz="2100"/>
              <a:t>In contrast, the full joint distribution contains </a:t>
            </a:r>
            <a:r>
              <a:rPr i="1" sz="2100"/>
              <a:t>2</a:t>
            </a:r>
            <a:r>
              <a:rPr baseline="30285" i="1" sz="2100"/>
              <a:t>n</a:t>
            </a:r>
            <a:r>
              <a:rPr sz="2100"/>
              <a:t> numbers </a:t>
            </a:r>
          </a:p>
        </p:txBody>
      </p:sp>
      <p:sp>
        <p:nvSpPr>
          <p:cNvPr id="459"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58">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5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45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458">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458">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458">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458" grpId="1"/>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Slide Number"/>
          <p:cNvSpPr txBox="1"/>
          <p:nvPr>
            <p:ph type="sldNum" sz="quarter" idx="2"/>
          </p:nvPr>
        </p:nvSpPr>
        <p:spPr>
          <a:xfrm>
            <a:off x="8705850" y="64643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64" name="Node Ordering"/>
          <p:cNvSpPr txBox="1"/>
          <p:nvPr>
            <p:ph type="title"/>
          </p:nvPr>
        </p:nvSpPr>
        <p:spPr>
          <a:xfrm>
            <a:off x="304800" y="-192056"/>
            <a:ext cx="8534400" cy="1447801"/>
          </a:xfrm>
          <a:prstGeom prst="rect">
            <a:avLst/>
          </a:prstGeom>
        </p:spPr>
        <p:txBody>
          <a:bodyPr/>
          <a:lstStyle>
            <a:lvl1pPr>
              <a:defRPr sz="3500">
                <a:latin typeface="+mj-lt"/>
                <a:ea typeface="+mj-ea"/>
                <a:cs typeface="+mj-cs"/>
                <a:sym typeface="Gill Sans"/>
              </a:defRPr>
            </a:lvl1pPr>
          </a:lstStyle>
          <a:p>
            <a:pPr/>
            <a:r>
              <a:t> Node Ordering</a:t>
            </a:r>
          </a:p>
        </p:txBody>
      </p:sp>
      <p:sp>
        <p:nvSpPr>
          <p:cNvPr id="465" name="Local structures (example)…"/>
          <p:cNvSpPr txBox="1"/>
          <p:nvPr>
            <p:ph type="body" sz="half" idx="1"/>
          </p:nvPr>
        </p:nvSpPr>
        <p:spPr>
          <a:xfrm>
            <a:off x="316463" y="1182914"/>
            <a:ext cx="4343401" cy="5562601"/>
          </a:xfrm>
          <a:prstGeom prst="rect">
            <a:avLst/>
          </a:prstGeom>
        </p:spPr>
        <p:txBody>
          <a:bodyPr/>
          <a:lstStyle/>
          <a:p>
            <a:pPr marL="322307" indent="-281667">
              <a:defRPr sz="3100">
                <a:latin typeface="+mj-lt"/>
                <a:ea typeface="+mj-ea"/>
                <a:cs typeface="+mj-cs"/>
                <a:sym typeface="Gill Sans"/>
              </a:defRPr>
            </a:pPr>
            <a:r>
              <a:rPr sz="2300"/>
              <a:t>Local structures (example)</a:t>
            </a:r>
            <a:endParaRPr sz="2300"/>
          </a:p>
          <a:p>
            <a:pPr lvl="1" marL="747871" indent="-250031">
              <a:defRPr sz="2100">
                <a:latin typeface="+mj-lt"/>
                <a:ea typeface="+mj-ea"/>
                <a:cs typeface="+mj-cs"/>
                <a:sym typeface="Gill Sans"/>
              </a:defRPr>
            </a:pPr>
            <a:r>
              <a:t>30 nodes, each max. 5 parents</a:t>
            </a:r>
          </a:p>
          <a:p>
            <a:pPr lvl="1" marL="747871" indent="-250031">
              <a:defRPr sz="2100">
                <a:latin typeface="+mj-lt"/>
                <a:ea typeface="+mj-ea"/>
                <a:cs typeface="+mj-cs"/>
                <a:sym typeface="Gill Sans"/>
              </a:defRPr>
            </a:pPr>
            <a:r>
              <a:t>960 for BN, &gt; 1 billion with joint distribution</a:t>
            </a:r>
          </a:p>
          <a:p>
            <a:pPr lvl="1" marL="747871" indent="-250031">
              <a:defRPr sz="2100">
                <a:latin typeface="+mj-lt"/>
                <a:ea typeface="+mj-ea"/>
                <a:cs typeface="+mj-cs"/>
                <a:sym typeface="Gill Sans"/>
              </a:defRPr>
            </a:pPr>
          </a:p>
          <a:p>
            <a:pPr marL="322307" indent="-281667">
              <a:defRPr sz="2300">
                <a:latin typeface="+mj-lt"/>
                <a:ea typeface="+mj-ea"/>
                <a:cs typeface="+mj-cs"/>
                <a:sym typeface="Gill Sans"/>
              </a:defRPr>
            </a:pPr>
            <a:r>
              <a:t>Construction</a:t>
            </a:r>
          </a:p>
          <a:p>
            <a:pPr lvl="1" marL="747871" indent="-250031">
              <a:defRPr sz="2700">
                <a:latin typeface="+mj-lt"/>
                <a:ea typeface="+mj-ea"/>
                <a:cs typeface="+mj-cs"/>
                <a:sym typeface="Gill Sans"/>
              </a:defRPr>
            </a:pPr>
            <a:r>
              <a:rPr sz="2100"/>
              <a:t>Not trivial</a:t>
            </a:r>
            <a:endParaRPr sz="2100"/>
          </a:p>
          <a:p>
            <a:pPr lvl="1" marL="747871" indent="-250031">
              <a:defRPr sz="2700">
                <a:latin typeface="+mj-lt"/>
                <a:ea typeface="+mj-ea"/>
                <a:cs typeface="+mj-cs"/>
                <a:sym typeface="Gill Sans"/>
              </a:defRPr>
            </a:pPr>
            <a:r>
              <a:rPr sz="2100"/>
              <a:t>Variable directly influenced only from a few others</a:t>
            </a:r>
            <a:endParaRPr sz="2100"/>
          </a:p>
          <a:p>
            <a:pPr lvl="1" marL="747871" indent="-250031">
              <a:defRPr sz="2700">
                <a:latin typeface="+mj-lt"/>
                <a:ea typeface="+mj-ea"/>
                <a:cs typeface="+mj-cs"/>
                <a:sym typeface="Gill Sans"/>
              </a:defRPr>
            </a:pPr>
            <a:r>
              <a:rPr sz="2100"/>
              <a:t>Set parent node “appropriately” ➞ Network topology</a:t>
            </a:r>
            <a:endParaRPr sz="2100"/>
          </a:p>
          <a:p>
            <a:pPr lvl="1" marL="747871" indent="-250031">
              <a:defRPr sz="2100">
                <a:latin typeface="+mj-lt"/>
                <a:ea typeface="+mj-ea"/>
                <a:cs typeface="+mj-cs"/>
                <a:sym typeface="Gill Sans"/>
              </a:defRPr>
            </a:pPr>
            <a:r>
              <a:t>“Direct influencers” first</a:t>
            </a:r>
          </a:p>
          <a:p>
            <a:pPr lvl="1" marL="747871" indent="-250031">
              <a:defRPr sz="2100">
                <a:latin typeface="+mj-lt"/>
                <a:ea typeface="+mj-ea"/>
                <a:cs typeface="+mj-cs"/>
                <a:sym typeface="Gill Sans"/>
              </a:defRPr>
            </a:pPr>
            <a:r>
              <a:t>Thus: correct order important</a:t>
            </a:r>
          </a:p>
        </p:txBody>
      </p:sp>
      <p:sp>
        <p:nvSpPr>
          <p:cNvPr id="466" name="Order…"/>
          <p:cNvSpPr txBox="1"/>
          <p:nvPr/>
        </p:nvSpPr>
        <p:spPr>
          <a:xfrm>
            <a:off x="4799822" y="1150775"/>
            <a:ext cx="4203701" cy="2768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400"/>
              </a:spcBef>
              <a:buClr>
                <a:srgbClr val="000000"/>
              </a:buClr>
              <a:buSzPct val="100000"/>
              <a:buFont typeface="Tahoma"/>
              <a:buChar char="•"/>
              <a:defRPr sz="2300">
                <a:uFill>
                  <a:solidFill>
                    <a:srgbClr val="000000"/>
                  </a:solidFill>
                </a:uFill>
              </a:defRPr>
            </a:pPr>
            <a:r>
              <a:t>Order</a:t>
            </a:r>
          </a:p>
          <a:p>
            <a:pPr marL="783590" marR="40639" indent="-285750" algn="l" defTabSz="914400">
              <a:spcBef>
                <a:spcPts val="400"/>
              </a:spcBef>
              <a:buClr>
                <a:srgbClr val="000000"/>
              </a:buClr>
              <a:buSzPct val="100000"/>
              <a:buFont typeface="Tahoma"/>
              <a:buChar char="–"/>
              <a:defRPr sz="2100">
                <a:uFill>
                  <a:solidFill>
                    <a:srgbClr val="000000"/>
                  </a:solidFill>
                </a:uFill>
              </a:defRPr>
            </a:pPr>
            <a:r>
              <a:t>Add:</a:t>
            </a:r>
          </a:p>
          <a:p>
            <a:pPr marL="1183639" marR="40639" indent="-228600" algn="l" defTabSz="914400">
              <a:spcBef>
                <a:spcPts val="300"/>
              </a:spcBef>
              <a:buClr>
                <a:srgbClr val="000000"/>
              </a:buClr>
              <a:buSzPct val="100000"/>
              <a:buFont typeface="Tahoma"/>
              <a:buChar char="•"/>
              <a:defRPr sz="1900">
                <a:uFill>
                  <a:solidFill>
                    <a:srgbClr val="000000"/>
                  </a:solidFill>
                </a:uFill>
              </a:defRPr>
            </a:pPr>
            <a:r>
              <a:t>root first</a:t>
            </a:r>
          </a:p>
          <a:p>
            <a:pPr marL="1183639" marR="40639" indent="-228600" algn="l" defTabSz="914400">
              <a:spcBef>
                <a:spcPts val="300"/>
              </a:spcBef>
              <a:buClr>
                <a:srgbClr val="000000"/>
              </a:buClr>
              <a:buSzPct val="100000"/>
              <a:buFont typeface="Tahoma"/>
              <a:buChar char="•"/>
              <a:defRPr sz="1900">
                <a:uFill>
                  <a:solidFill>
                    <a:srgbClr val="000000"/>
                  </a:solidFill>
                </a:uFill>
              </a:defRPr>
            </a:pPr>
            <a:r>
              <a:t>then direct influencers</a:t>
            </a:r>
          </a:p>
          <a:p>
            <a:pPr marL="1183639" marR="40639" indent="-228600" algn="l" defTabSz="914400">
              <a:spcBef>
                <a:spcPts val="300"/>
              </a:spcBef>
              <a:buClr>
                <a:srgbClr val="000000"/>
              </a:buClr>
              <a:buSzPct val="100000"/>
              <a:buFont typeface="Tahoma"/>
              <a:buChar char="•"/>
              <a:defRPr sz="1900">
                <a:uFill>
                  <a:solidFill>
                    <a:srgbClr val="000000"/>
                  </a:solidFill>
                </a:uFill>
              </a:defRPr>
            </a:pPr>
            <a:r>
              <a:t>then down to leaves</a:t>
            </a:r>
          </a:p>
          <a:p>
            <a:pPr marL="783590" marR="40639" indent="-285750" algn="l" defTabSz="914400">
              <a:spcBef>
                <a:spcPts val="400"/>
              </a:spcBef>
              <a:buClr>
                <a:srgbClr val="000000"/>
              </a:buClr>
              <a:buSzPct val="100000"/>
              <a:buFont typeface="Tahoma"/>
              <a:buChar char="–"/>
              <a:defRPr sz="2100">
                <a:uFill>
                  <a:solidFill>
                    <a:srgbClr val="000000"/>
                  </a:solidFill>
                </a:uFill>
              </a:defRPr>
            </a:pPr>
          </a:p>
          <a:p>
            <a:pPr marL="783590" marR="40639" indent="-285750" algn="l" defTabSz="914400">
              <a:spcBef>
                <a:spcPts val="400"/>
              </a:spcBef>
              <a:buClr>
                <a:srgbClr val="000000"/>
              </a:buClr>
              <a:buSzPct val="100000"/>
              <a:buFont typeface="Tahoma"/>
              <a:buChar char="–"/>
              <a:defRPr sz="2100">
                <a:uFill>
                  <a:solidFill>
                    <a:srgbClr val="000000"/>
                  </a:solidFill>
                </a:uFill>
              </a:defRPr>
            </a:pPr>
            <a:r>
              <a:t>What happens with “wrong” order?</a:t>
            </a:r>
          </a:p>
        </p:txBody>
      </p:sp>
      <p:sp>
        <p:nvSpPr>
          <p:cNvPr id="467"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6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65">
                                            <p:txEl>
                                              <p:pRg st="0" end="0"/>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465">
                                            <p:txEl>
                                              <p:pRg st="1" end="1"/>
                                            </p:txEl>
                                          </p:spTgt>
                                        </p:tgtEl>
                                        <p:attrNameLst>
                                          <p:attrName>style.visibility</p:attrName>
                                        </p:attrNameLst>
                                      </p:cBhvr>
                                      <p:to>
                                        <p:strVal val="visible"/>
                                      </p:to>
                                    </p:set>
                                  </p:childTnLst>
                                </p:cTn>
                              </p:par>
                              <p:par>
                                <p:cTn id="11" presetClass="entr" nodeType="withEffect" presetSubtype="0" presetID="1" grpId="1" fill="hold">
                                  <p:stCondLst>
                                    <p:cond delay="0"/>
                                  </p:stCondLst>
                                  <p:iterate type="el" backwards="0">
                                    <p:tmAbs val="0"/>
                                  </p:iterate>
                                  <p:childTnLst>
                                    <p:set>
                                      <p:cBhvr>
                                        <p:cTn id="12" fill="hold"/>
                                        <p:tgtEl>
                                          <p:spTgt spid="465">
                                            <p:txEl>
                                              <p:pRg st="2" end="2"/>
                                            </p:txEl>
                                          </p:spTgt>
                                        </p:tgtEl>
                                        <p:attrNameLst>
                                          <p:attrName>style.visibility</p:attrName>
                                        </p:attrNameLst>
                                      </p:cBhvr>
                                      <p:to>
                                        <p:strVal val="visible"/>
                                      </p:to>
                                    </p:set>
                                  </p:childTnLst>
                                </p:cTn>
                              </p:par>
                              <p:par>
                                <p:cTn id="13" presetClass="entr" nodeType="withEffect" presetSubtype="0" presetID="1" grpId="1" fill="hold">
                                  <p:stCondLst>
                                    <p:cond delay="0"/>
                                  </p:stCondLst>
                                  <p:iterate type="el" backwards="0">
                                    <p:tmAbs val="0"/>
                                  </p:iterate>
                                  <p:childTnLst>
                                    <p:set>
                                      <p:cBhvr>
                                        <p:cTn id="14" fill="hold"/>
                                        <p:tgtEl>
                                          <p:spTgt spid="46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465">
                                            <p:txEl>
                                              <p:pRg st="4" end="4"/>
                                            </p:txEl>
                                          </p:spTgt>
                                        </p:tgtEl>
                                        <p:attrNameLst>
                                          <p:attrName>style.visibility</p:attrName>
                                        </p:attrNameLst>
                                      </p:cBhvr>
                                      <p:to>
                                        <p:strVal val="visible"/>
                                      </p:to>
                                    </p:set>
                                  </p:childTnLst>
                                </p:cTn>
                              </p:par>
                              <p:par>
                                <p:cTn id="19" presetClass="entr" nodeType="withEffect" presetSubtype="0" presetID="1" grpId="1" fill="hold">
                                  <p:stCondLst>
                                    <p:cond delay="0"/>
                                  </p:stCondLst>
                                  <p:iterate type="el" backwards="0">
                                    <p:tmAbs val="0"/>
                                  </p:iterate>
                                  <p:childTnLst>
                                    <p:set>
                                      <p:cBhvr>
                                        <p:cTn id="20" fill="hold"/>
                                        <p:tgtEl>
                                          <p:spTgt spid="465">
                                            <p:txEl>
                                              <p:pRg st="5" end="5"/>
                                            </p:txEl>
                                          </p:spTgt>
                                        </p:tgtEl>
                                        <p:attrNameLst>
                                          <p:attrName>style.visibility</p:attrName>
                                        </p:attrNameLst>
                                      </p:cBhvr>
                                      <p:to>
                                        <p:strVal val="visible"/>
                                      </p:to>
                                    </p:set>
                                  </p:childTnLst>
                                </p:cTn>
                              </p:par>
                              <p:par>
                                <p:cTn id="21" presetClass="entr" nodeType="withEffect" presetSubtype="0" presetID="1" grpId="1" fill="hold">
                                  <p:stCondLst>
                                    <p:cond delay="0"/>
                                  </p:stCondLst>
                                  <p:iterate type="el" backwards="0">
                                    <p:tmAbs val="0"/>
                                  </p:iterate>
                                  <p:childTnLst>
                                    <p:set>
                                      <p:cBhvr>
                                        <p:cTn id="22" fill="hold"/>
                                        <p:tgtEl>
                                          <p:spTgt spid="465">
                                            <p:txEl>
                                              <p:pRg st="6" end="6"/>
                                            </p:txEl>
                                          </p:spTgt>
                                        </p:tgtEl>
                                        <p:attrNameLst>
                                          <p:attrName>style.visibility</p:attrName>
                                        </p:attrNameLst>
                                      </p:cBhvr>
                                      <p:to>
                                        <p:strVal val="visible"/>
                                      </p:to>
                                    </p:set>
                                  </p:childTnLst>
                                </p:cTn>
                              </p:par>
                              <p:par>
                                <p:cTn id="23" presetClass="entr" nodeType="withEffect" presetSubtype="0" presetID="1" grpId="1" fill="hold">
                                  <p:stCondLst>
                                    <p:cond delay="0"/>
                                  </p:stCondLst>
                                  <p:iterate type="el" backwards="0">
                                    <p:tmAbs val="0"/>
                                  </p:iterate>
                                  <p:childTnLst>
                                    <p:set>
                                      <p:cBhvr>
                                        <p:cTn id="24" fill="hold"/>
                                        <p:tgtEl>
                                          <p:spTgt spid="465">
                                            <p:txEl>
                                              <p:pRg st="7" end="7"/>
                                            </p:txEl>
                                          </p:spTgt>
                                        </p:tgtEl>
                                        <p:attrNameLst>
                                          <p:attrName>style.visibility</p:attrName>
                                        </p:attrNameLst>
                                      </p:cBhvr>
                                      <p:to>
                                        <p:strVal val="visible"/>
                                      </p:to>
                                    </p:set>
                                  </p:childTnLst>
                                </p:cTn>
                              </p:par>
                              <p:par>
                                <p:cTn id="25" presetClass="entr" nodeType="withEffect" presetSubtype="0" presetID="1" grpId="1" fill="hold">
                                  <p:stCondLst>
                                    <p:cond delay="0"/>
                                  </p:stCondLst>
                                  <p:iterate type="el" backwards="0">
                                    <p:tmAbs val="0"/>
                                  </p:iterate>
                                  <p:childTnLst>
                                    <p:set>
                                      <p:cBhvr>
                                        <p:cTn id="26" fill="hold"/>
                                        <p:tgtEl>
                                          <p:spTgt spid="465">
                                            <p:txEl>
                                              <p:pRg st="8" end="8"/>
                                            </p:txEl>
                                          </p:spTgt>
                                        </p:tgtEl>
                                        <p:attrNameLst>
                                          <p:attrName>style.visibility</p:attrName>
                                        </p:attrNameLst>
                                      </p:cBhvr>
                                      <p:to>
                                        <p:strVal val="visible"/>
                                      </p:to>
                                    </p:set>
                                  </p:childTnLst>
                                </p:cTn>
                              </p:par>
                              <p:par>
                                <p:cTn id="27" presetClass="entr" nodeType="withEffect" presetSubtype="0" presetID="1" grpId="1" fill="hold">
                                  <p:stCondLst>
                                    <p:cond delay="0"/>
                                  </p:stCondLst>
                                  <p:iterate type="el" backwards="0">
                                    <p:tmAbs val="0"/>
                                  </p:iterate>
                                  <p:childTnLst>
                                    <p:set>
                                      <p:cBhvr>
                                        <p:cTn id="28" fill="hold"/>
                                        <p:tgtEl>
                                          <p:spTgt spid="465">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0" presetID="1" grpId="2" fill="hold">
                                  <p:stCondLst>
                                    <p:cond delay="0"/>
                                  </p:stCondLst>
                                  <p:iterate type="el" backwards="0">
                                    <p:tmAbs val="0"/>
                                  </p:iterate>
                                  <p:childTnLst>
                                    <p:set>
                                      <p:cBhvr>
                                        <p:cTn id="32" fill="hold"/>
                                        <p:tgtEl>
                                          <p:spTgt spid="466">
                                            <p:bg/>
                                          </p:spTgt>
                                        </p:tgtEl>
                                        <p:attrNameLst>
                                          <p:attrName>style.visibility</p:attrName>
                                        </p:attrNameLst>
                                      </p:cBhvr>
                                      <p:to>
                                        <p:strVal val="visible"/>
                                      </p:to>
                                    </p:set>
                                  </p:childTnLst>
                                </p:cTn>
                              </p:par>
                              <p:par>
                                <p:cTn id="33" presetClass="entr" nodeType="withEffect" presetSubtype="0" presetID="1" grpId="2" fill="hold">
                                  <p:stCondLst>
                                    <p:cond delay="0"/>
                                  </p:stCondLst>
                                  <p:iterate type="el" backwards="0">
                                    <p:tmAbs val="0"/>
                                  </p:iterate>
                                  <p:childTnLst>
                                    <p:set>
                                      <p:cBhvr>
                                        <p:cTn id="34" fill="hold"/>
                                        <p:tgtEl>
                                          <p:spTgt spid="46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2" fill="hold">
                                  <p:stCondLst>
                                    <p:cond delay="0"/>
                                  </p:stCondLst>
                                  <p:iterate type="el" backwards="0">
                                    <p:tmAbs val="0"/>
                                  </p:iterate>
                                  <p:childTnLst>
                                    <p:set>
                                      <p:cBhvr>
                                        <p:cTn id="38" fill="hold"/>
                                        <p:tgtEl>
                                          <p:spTgt spid="466">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Class="entr" nodeType="clickEffect" presetSubtype="0" presetID="1" grpId="2" fill="hold">
                                  <p:stCondLst>
                                    <p:cond delay="0"/>
                                  </p:stCondLst>
                                  <p:iterate type="el" backwards="0">
                                    <p:tmAbs val="0"/>
                                  </p:iterate>
                                  <p:childTnLst>
                                    <p:set>
                                      <p:cBhvr>
                                        <p:cTn id="42" fill="hold"/>
                                        <p:tgtEl>
                                          <p:spTgt spid="466">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Class="entr" nodeType="clickEffect" presetSubtype="0" presetID="1" grpId="2" fill="hold">
                                  <p:stCondLst>
                                    <p:cond delay="0"/>
                                  </p:stCondLst>
                                  <p:iterate type="el" backwards="0">
                                    <p:tmAbs val="0"/>
                                  </p:iterate>
                                  <p:childTnLst>
                                    <p:set>
                                      <p:cBhvr>
                                        <p:cTn id="46" fill="hold"/>
                                        <p:tgtEl>
                                          <p:spTgt spid="466">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Class="entr" nodeType="clickEffect" presetSubtype="0" presetID="1" grpId="2" fill="hold">
                                  <p:stCondLst>
                                    <p:cond delay="0"/>
                                  </p:stCondLst>
                                  <p:iterate type="el" backwards="0">
                                    <p:tmAbs val="0"/>
                                  </p:iterate>
                                  <p:childTnLst>
                                    <p:set>
                                      <p:cBhvr>
                                        <p:cTn id="50" fill="hold"/>
                                        <p:tgtEl>
                                          <p:spTgt spid="466">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Class="entr" nodeType="clickEffect" presetSubtype="0" presetID="1" grpId="2" fill="hold">
                                  <p:stCondLst>
                                    <p:cond delay="0"/>
                                  </p:stCondLst>
                                  <p:iterate type="el" backwards="0">
                                    <p:tmAbs val="0"/>
                                  </p:iterate>
                                  <p:childTnLst>
                                    <p:set>
                                      <p:cBhvr>
                                        <p:cTn id="54" fill="hold"/>
                                        <p:tgtEl>
                                          <p:spTgt spid="466">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Class="entr" nodeType="clickEffect" presetSubtype="0" presetID="1" grpId="2" fill="hold">
                                  <p:stCondLst>
                                    <p:cond delay="0"/>
                                  </p:stCondLst>
                                  <p:iterate type="el" backwards="0">
                                    <p:tmAbs val="0"/>
                                  </p:iterate>
                                  <p:childTnLst>
                                    <p:set>
                                      <p:cBhvr>
                                        <p:cTn id="58" fill="hold"/>
                                        <p:tgtEl>
                                          <p:spTgt spid="466">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465" grpId="1"/>
      <p:bldP build="p" bldLvl="5" animBg="1" rev="0" advAuto="0" spid="466" grpId="2"/>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Slide Number"/>
          <p:cNvSpPr txBox="1"/>
          <p:nvPr>
            <p:ph type="sldNum" sz="quarter" idx="2"/>
          </p:nvPr>
        </p:nvSpPr>
        <p:spPr>
          <a:xfrm>
            <a:off x="87566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472" name="Example ordering"/>
          <p:cNvSpPr txBox="1"/>
          <p:nvPr>
            <p:ph type="title"/>
          </p:nvPr>
        </p:nvSpPr>
        <p:spPr>
          <a:prstGeom prst="rect">
            <a:avLst/>
          </a:prstGeom>
        </p:spPr>
        <p:txBody>
          <a:bodyPr/>
          <a:lstStyle>
            <a:lvl1pPr>
              <a:defRPr sz="3500">
                <a:latin typeface="+mj-lt"/>
                <a:ea typeface="+mj-ea"/>
                <a:cs typeface="+mj-cs"/>
                <a:sym typeface="Gill Sans"/>
              </a:defRPr>
            </a:lvl1pPr>
          </a:lstStyle>
          <a:p>
            <a:pPr/>
            <a:r>
              <a:t>Example ordering</a:t>
            </a:r>
          </a:p>
        </p:txBody>
      </p:sp>
      <p:sp>
        <p:nvSpPr>
          <p:cNvPr id="473" name="Let us consider the burglary example again.…"/>
          <p:cNvSpPr txBox="1"/>
          <p:nvPr>
            <p:ph type="body" sz="half" idx="1"/>
          </p:nvPr>
        </p:nvSpPr>
        <p:spPr>
          <a:xfrm>
            <a:off x="304800" y="1524000"/>
            <a:ext cx="4648200" cy="5334000"/>
          </a:xfrm>
          <a:prstGeom prst="rect">
            <a:avLst/>
          </a:prstGeom>
        </p:spPr>
        <p:txBody>
          <a:bodyPr/>
          <a:lstStyle/>
          <a:p>
            <a:pPr marL="322307" indent="-281667">
              <a:defRPr sz="2300">
                <a:latin typeface="+mj-lt"/>
                <a:ea typeface="+mj-ea"/>
                <a:cs typeface="+mj-cs"/>
                <a:sym typeface="Gill Sans"/>
              </a:defRPr>
            </a:pPr>
            <a:r>
              <a:t>Let us consider the burglary example again. </a:t>
            </a:r>
          </a:p>
          <a:p>
            <a:pPr marL="322307" indent="-281667">
              <a:defRPr sz="2300">
                <a:latin typeface="+mj-lt"/>
                <a:ea typeface="+mj-ea"/>
                <a:cs typeface="+mj-cs"/>
                <a:sym typeface="Gill Sans"/>
              </a:defRPr>
            </a:pPr>
          </a:p>
          <a:p>
            <a:pPr marL="322307" indent="-281667">
              <a:defRPr sz="2300">
                <a:latin typeface="+mj-lt"/>
                <a:ea typeface="+mj-ea"/>
                <a:cs typeface="+mj-cs"/>
                <a:sym typeface="Gill Sans"/>
              </a:defRPr>
            </a:pPr>
            <a:r>
              <a:t>Suppose we decide to add the nodes in the order </a:t>
            </a:r>
          </a:p>
          <a:p>
            <a:pPr lvl="1" marL="747871" indent="-250031">
              <a:defRPr sz="2100">
                <a:latin typeface="+mj-lt"/>
                <a:ea typeface="+mj-ea"/>
                <a:cs typeface="+mj-cs"/>
                <a:sym typeface="Gill Sans"/>
              </a:defRPr>
            </a:pPr>
            <a:r>
              <a:t>M, J, A, B, E</a:t>
            </a:r>
          </a:p>
          <a:p>
            <a:pPr lvl="1" marL="747871" indent="-250031">
              <a:defRPr sz="2100">
                <a:latin typeface="+mj-lt"/>
                <a:ea typeface="+mj-ea"/>
                <a:cs typeface="+mj-cs"/>
                <a:sym typeface="Gill Sans"/>
              </a:defRPr>
            </a:pPr>
            <a:r>
              <a:t>M, J, E, B, A</a:t>
            </a:r>
          </a:p>
        </p:txBody>
      </p:sp>
      <p:grpSp>
        <p:nvGrpSpPr>
          <p:cNvPr id="495" name="Group"/>
          <p:cNvGrpSpPr/>
          <p:nvPr/>
        </p:nvGrpSpPr>
        <p:grpSpPr>
          <a:xfrm>
            <a:off x="5105400" y="1600200"/>
            <a:ext cx="3657600" cy="3124200"/>
            <a:chOff x="0" y="0"/>
            <a:chExt cx="3657600" cy="3124200"/>
          </a:xfrm>
        </p:grpSpPr>
        <p:sp>
          <p:nvSpPr>
            <p:cNvPr id="474" name="Rectangle"/>
            <p:cNvSpPr/>
            <p:nvPr/>
          </p:nvSpPr>
          <p:spPr>
            <a:xfrm>
              <a:off x="0" y="0"/>
              <a:ext cx="3657600" cy="31242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494" name="Group"/>
            <p:cNvGrpSpPr/>
            <p:nvPr/>
          </p:nvGrpSpPr>
          <p:grpSpPr>
            <a:xfrm>
              <a:off x="299258" y="172210"/>
              <a:ext cx="3059084" cy="2779780"/>
              <a:chOff x="0" y="0"/>
              <a:chExt cx="3059083" cy="2779779"/>
            </a:xfrm>
          </p:grpSpPr>
          <p:grpSp>
            <p:nvGrpSpPr>
              <p:cNvPr id="477" name="Group"/>
              <p:cNvGrpSpPr/>
              <p:nvPr/>
            </p:nvGrpSpPr>
            <p:grpSpPr>
              <a:xfrm>
                <a:off x="0" y="18983"/>
                <a:ext cx="1197033" cy="501718"/>
                <a:chOff x="0" y="0"/>
                <a:chExt cx="1197032" cy="501716"/>
              </a:xfrm>
            </p:grpSpPr>
            <p:sp>
              <p:nvSpPr>
                <p:cNvPr id="475" name="Oval"/>
                <p:cNvSpPr/>
                <p:nvPr/>
              </p:nvSpPr>
              <p:spPr>
                <a:xfrm>
                  <a:off x="0" y="0"/>
                  <a:ext cx="1197033" cy="501717"/>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76" name="Burglary"/>
                <p:cNvSpPr txBox="1"/>
                <p:nvPr/>
              </p:nvSpPr>
              <p:spPr>
                <a:xfrm>
                  <a:off x="155770" y="101781"/>
                  <a:ext cx="885492"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Burglary</a:t>
                  </a:r>
                </a:p>
              </p:txBody>
            </p:sp>
          </p:grpSp>
          <p:grpSp>
            <p:nvGrpSpPr>
              <p:cNvPr id="480" name="Group"/>
              <p:cNvGrpSpPr/>
              <p:nvPr/>
            </p:nvGrpSpPr>
            <p:grpSpPr>
              <a:xfrm>
                <a:off x="1862050" y="0"/>
                <a:ext cx="1197034" cy="501717"/>
                <a:chOff x="0" y="0"/>
                <a:chExt cx="1197032" cy="501716"/>
              </a:xfrm>
            </p:grpSpPr>
            <p:sp>
              <p:nvSpPr>
                <p:cNvPr id="478" name="Oval"/>
                <p:cNvSpPr/>
                <p:nvPr/>
              </p:nvSpPr>
              <p:spPr>
                <a:xfrm>
                  <a:off x="0" y="0"/>
                  <a:ext cx="1197033" cy="501717"/>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79" name="Earthquake"/>
                <p:cNvSpPr txBox="1"/>
                <p:nvPr/>
              </p:nvSpPr>
              <p:spPr>
                <a:xfrm>
                  <a:off x="14433" y="101781"/>
                  <a:ext cx="1168166"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Earthquake</a:t>
                  </a:r>
                </a:p>
              </p:txBody>
            </p:sp>
          </p:grpSp>
          <p:grpSp>
            <p:nvGrpSpPr>
              <p:cNvPr id="483" name="Group"/>
              <p:cNvGrpSpPr/>
              <p:nvPr/>
            </p:nvGrpSpPr>
            <p:grpSpPr>
              <a:xfrm>
                <a:off x="0" y="2278062"/>
                <a:ext cx="1197033" cy="501718"/>
                <a:chOff x="0" y="0"/>
                <a:chExt cx="1197032" cy="501716"/>
              </a:xfrm>
            </p:grpSpPr>
            <p:sp>
              <p:nvSpPr>
                <p:cNvPr id="481" name="Oval"/>
                <p:cNvSpPr/>
                <p:nvPr/>
              </p:nvSpPr>
              <p:spPr>
                <a:xfrm>
                  <a:off x="0" y="0"/>
                  <a:ext cx="1197033" cy="501717"/>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82" name="JohnCalls"/>
                <p:cNvSpPr txBox="1"/>
                <p:nvPr/>
              </p:nvSpPr>
              <p:spPr>
                <a:xfrm>
                  <a:off x="87954" y="101781"/>
                  <a:ext cx="1021124"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JohnCalls</a:t>
                  </a:r>
                </a:p>
              </p:txBody>
            </p:sp>
          </p:grpSp>
          <p:grpSp>
            <p:nvGrpSpPr>
              <p:cNvPr id="486" name="Group"/>
              <p:cNvGrpSpPr/>
              <p:nvPr/>
            </p:nvGrpSpPr>
            <p:grpSpPr>
              <a:xfrm>
                <a:off x="1862050" y="2278062"/>
                <a:ext cx="1197034" cy="501718"/>
                <a:chOff x="0" y="0"/>
                <a:chExt cx="1197032" cy="501716"/>
              </a:xfrm>
            </p:grpSpPr>
            <p:sp>
              <p:nvSpPr>
                <p:cNvPr id="484" name="Oval"/>
                <p:cNvSpPr/>
                <p:nvPr/>
              </p:nvSpPr>
              <p:spPr>
                <a:xfrm>
                  <a:off x="0" y="0"/>
                  <a:ext cx="1197033" cy="501717"/>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85" name="MaryCalls"/>
                <p:cNvSpPr txBox="1"/>
                <p:nvPr/>
              </p:nvSpPr>
              <p:spPr>
                <a:xfrm>
                  <a:off x="82497" y="101781"/>
                  <a:ext cx="1032038"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MaryCalls</a:t>
                  </a:r>
                </a:p>
              </p:txBody>
            </p:sp>
          </p:grpSp>
          <p:grpSp>
            <p:nvGrpSpPr>
              <p:cNvPr id="489" name="Group"/>
              <p:cNvGrpSpPr/>
              <p:nvPr/>
            </p:nvGrpSpPr>
            <p:grpSpPr>
              <a:xfrm>
                <a:off x="931025" y="1171575"/>
                <a:ext cx="1197033" cy="501717"/>
                <a:chOff x="0" y="0"/>
                <a:chExt cx="1197032" cy="501716"/>
              </a:xfrm>
            </p:grpSpPr>
            <p:sp>
              <p:nvSpPr>
                <p:cNvPr id="487" name="Oval"/>
                <p:cNvSpPr/>
                <p:nvPr/>
              </p:nvSpPr>
              <p:spPr>
                <a:xfrm>
                  <a:off x="0" y="0"/>
                  <a:ext cx="1197033" cy="501717"/>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88" name="Alarm"/>
                <p:cNvSpPr txBox="1"/>
                <p:nvPr/>
              </p:nvSpPr>
              <p:spPr>
                <a:xfrm>
                  <a:off x="268780" y="101781"/>
                  <a:ext cx="659472"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Alarm</a:t>
                  </a:r>
                </a:p>
              </p:txBody>
            </p:sp>
          </p:grpSp>
          <p:sp>
            <p:nvSpPr>
              <p:cNvPr id="490" name="Line"/>
              <p:cNvSpPr/>
              <p:nvPr/>
            </p:nvSpPr>
            <p:spPr>
              <a:xfrm>
                <a:off x="598516" y="520700"/>
                <a:ext cx="931026" cy="65087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91" name="Line"/>
              <p:cNvSpPr/>
              <p:nvPr/>
            </p:nvSpPr>
            <p:spPr>
              <a:xfrm flipH="1">
                <a:off x="1529541" y="501716"/>
                <a:ext cx="931026" cy="669860"/>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92" name="Line"/>
              <p:cNvSpPr/>
              <p:nvPr/>
            </p:nvSpPr>
            <p:spPr>
              <a:xfrm flipH="1">
                <a:off x="598516" y="1673291"/>
                <a:ext cx="931026" cy="604772"/>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493" name="Line"/>
              <p:cNvSpPr/>
              <p:nvPr/>
            </p:nvSpPr>
            <p:spPr>
              <a:xfrm>
                <a:off x="1529541" y="1673291"/>
                <a:ext cx="931026" cy="604772"/>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sp>
        <p:nvSpPr>
          <p:cNvPr id="496"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8" name="Example"/>
          <p:cNvSpPr txBox="1"/>
          <p:nvPr>
            <p:ph type="title"/>
          </p:nvPr>
        </p:nvSpPr>
        <p:spPr>
          <a:prstGeom prst="rect">
            <a:avLst/>
          </a:prstGeom>
        </p:spPr>
        <p:txBody>
          <a:bodyPr/>
          <a:lstStyle/>
          <a:p>
            <a:pPr/>
            <a:r>
              <a:t>Example</a:t>
            </a:r>
          </a:p>
        </p:txBody>
      </p:sp>
      <p:sp>
        <p:nvSpPr>
          <p:cNvPr id="49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00" name="droppedImage.png" descr="droppedImage.png"/>
          <p:cNvPicPr>
            <a:picLocks noChangeAspect="1"/>
          </p:cNvPicPr>
          <p:nvPr/>
        </p:nvPicPr>
        <p:blipFill>
          <a:blip r:embed="rId3">
            <a:extLst/>
          </a:blip>
          <a:stretch>
            <a:fillRect/>
          </a:stretch>
        </p:blipFill>
        <p:spPr>
          <a:xfrm>
            <a:off x="999442" y="1549400"/>
            <a:ext cx="5960158" cy="4279900"/>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 name="Slide Number"/>
          <p:cNvSpPr txBox="1"/>
          <p:nvPr>
            <p:ph type="sldNum" sz="quarter" idx="2"/>
          </p:nvPr>
        </p:nvSpPr>
        <p:spPr>
          <a:xfrm>
            <a:off x="8737600" y="64770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35" name="Outline"/>
          <p:cNvSpPr txBox="1"/>
          <p:nvPr>
            <p:ph type="title"/>
          </p:nvPr>
        </p:nvSpPr>
        <p:spPr>
          <a:xfrm>
            <a:off x="304800" y="0"/>
            <a:ext cx="8534400" cy="1600200"/>
          </a:xfrm>
          <a:prstGeom prst="rect">
            <a:avLst/>
          </a:prstGeom>
        </p:spPr>
        <p:txBody>
          <a:bodyPr/>
          <a:lstStyle>
            <a:lvl1pPr>
              <a:defRPr>
                <a:latin typeface="+mj-lt"/>
                <a:ea typeface="+mj-ea"/>
                <a:cs typeface="+mj-cs"/>
                <a:sym typeface="Gill Sans"/>
              </a:defRPr>
            </a:lvl1pPr>
          </a:lstStyle>
          <a:p>
            <a:pPr/>
            <a:r>
              <a:t>Outline</a:t>
            </a:r>
          </a:p>
        </p:txBody>
      </p:sp>
      <p:sp>
        <p:nvSpPr>
          <p:cNvPr id="36" name="Knowledge in uncertain domains…"/>
          <p:cNvSpPr txBox="1"/>
          <p:nvPr>
            <p:ph type="body" idx="1"/>
          </p:nvPr>
        </p:nvSpPr>
        <p:spPr>
          <a:xfrm>
            <a:off x="203200" y="1556878"/>
            <a:ext cx="8534401" cy="5072523"/>
          </a:xfrm>
          <a:prstGeom prst="rect">
            <a:avLst/>
          </a:prstGeom>
        </p:spPr>
        <p:txBody>
          <a:bodyPr/>
          <a:lstStyle/>
          <a:p>
            <a:pPr marL="574040" indent="-533400">
              <a:buClr>
                <a:srgbClr val="000000"/>
              </a:buClr>
              <a:buFont typeface="Tahoma"/>
              <a:defRPr>
                <a:latin typeface="+mj-lt"/>
                <a:ea typeface="+mj-ea"/>
                <a:cs typeface="+mj-cs"/>
                <a:sym typeface="Gill Sans"/>
              </a:defRPr>
            </a:pPr>
            <a:r>
              <a:t>Knowledge in uncertain domains</a:t>
            </a:r>
          </a:p>
          <a:p>
            <a:pPr marL="574040" indent="-533400">
              <a:buClr>
                <a:srgbClr val="000000"/>
              </a:buClr>
              <a:buFont typeface="Tahoma"/>
              <a:defRPr>
                <a:latin typeface="+mj-lt"/>
                <a:ea typeface="+mj-ea"/>
                <a:cs typeface="+mj-cs"/>
                <a:sym typeface="Gill Sans"/>
              </a:defRPr>
            </a:pPr>
            <a:r>
              <a:t>Probabilistic Networks</a:t>
            </a:r>
          </a:p>
          <a:p>
            <a:pPr marL="574040" indent="-533400">
              <a:buClr>
                <a:srgbClr val="000000"/>
              </a:buClr>
              <a:buFont typeface="Tahoma"/>
              <a:defRPr>
                <a:latin typeface="+mj-lt"/>
                <a:ea typeface="+mj-ea"/>
                <a:cs typeface="+mj-cs"/>
                <a:sym typeface="Gill Sans"/>
              </a:defRPr>
            </a:pPr>
            <a:r>
              <a:t>Semantic of Bayesian Networks</a:t>
            </a:r>
          </a:p>
          <a:p>
            <a:pPr lvl="1" marL="955039" indent="-457199">
              <a:buClr>
                <a:srgbClr val="000000"/>
              </a:buClr>
              <a:buFont typeface="Tahoma"/>
              <a:defRPr>
                <a:latin typeface="+mj-lt"/>
                <a:ea typeface="+mj-ea"/>
                <a:cs typeface="+mj-cs"/>
                <a:sym typeface="Gill Sans"/>
              </a:defRPr>
            </a:pPr>
            <a:r>
              <a:t>Global Semantic</a:t>
            </a:r>
          </a:p>
          <a:p>
            <a:pPr lvl="1" marL="955039" indent="-457199">
              <a:buClr>
                <a:srgbClr val="000000"/>
              </a:buClr>
              <a:buFont typeface="Tahoma"/>
              <a:defRPr>
                <a:latin typeface="+mj-lt"/>
                <a:ea typeface="+mj-ea"/>
                <a:cs typeface="+mj-cs"/>
                <a:sym typeface="Gill Sans"/>
              </a:defRPr>
            </a:pPr>
            <a:r>
              <a:t>Local Semantic</a:t>
            </a:r>
          </a:p>
          <a:p>
            <a:pPr marL="574040" indent="-533400">
              <a:buClr>
                <a:srgbClr val="000000"/>
              </a:buClr>
              <a:buFont typeface="Tahoma"/>
              <a:defRPr>
                <a:latin typeface="+mj-lt"/>
                <a:ea typeface="+mj-ea"/>
                <a:cs typeface="+mj-cs"/>
                <a:sym typeface="Gill Sans"/>
              </a:defRPr>
            </a:pPr>
            <a:r>
              <a:t>Efficient representation of conditions distributions</a:t>
            </a:r>
          </a:p>
          <a:p>
            <a:pPr marL="574040" indent="-533400">
              <a:buClr>
                <a:srgbClr val="000000"/>
              </a:buClr>
              <a:buFont typeface="Tahoma"/>
              <a:defRPr>
                <a:latin typeface="+mj-lt"/>
                <a:ea typeface="+mj-ea"/>
                <a:cs typeface="+mj-cs"/>
                <a:sym typeface="Gill Sans"/>
              </a:defRPr>
            </a:pPr>
            <a:r>
              <a:t>Exact inference in Bayesian Networks</a:t>
            </a:r>
          </a:p>
          <a:p>
            <a:pPr marL="574040" indent="-533400">
              <a:buClr>
                <a:srgbClr val="000000"/>
              </a:buClr>
              <a:buFont typeface="Tahoma"/>
              <a:defRPr>
                <a:latin typeface="+mj-lt"/>
                <a:ea typeface="+mj-ea"/>
                <a:cs typeface="+mj-cs"/>
                <a:sym typeface="Gill Sans"/>
              </a:defRPr>
            </a:pPr>
            <a:r>
              <a:t>Approximate inference in Bayesian Networks</a:t>
            </a:r>
          </a:p>
          <a:p>
            <a:pPr marL="574040" indent="-533400">
              <a:buClr>
                <a:srgbClr val="000000"/>
              </a:buClr>
              <a:buFont typeface="Tahoma"/>
              <a:defRPr>
                <a:latin typeface="+mj-lt"/>
                <a:ea typeface="+mj-ea"/>
                <a:cs typeface="+mj-cs"/>
                <a:sym typeface="Gill Sans"/>
              </a:defRPr>
            </a:pPr>
            <a:r>
              <a:t>Summary</a:t>
            </a:r>
          </a:p>
        </p:txBody>
      </p:sp>
      <p:pic>
        <p:nvPicPr>
          <p:cNvPr id="37" name="Screen Shot 2020-10-23 at 9.32.17 AM.png" descr="Screen Shot 2020-10-23 at 9.32.17 AM.png"/>
          <p:cNvPicPr>
            <a:picLocks noChangeAspect="1"/>
          </p:cNvPicPr>
          <p:nvPr/>
        </p:nvPicPr>
        <p:blipFill>
          <a:blip r:embed="rId3">
            <a:extLst/>
          </a:blip>
          <a:stretch>
            <a:fillRect/>
          </a:stretch>
        </p:blipFill>
        <p:spPr>
          <a:xfrm>
            <a:off x="5603585" y="67066"/>
            <a:ext cx="3691673" cy="2882388"/>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4" name="Example contd."/>
          <p:cNvSpPr txBox="1"/>
          <p:nvPr>
            <p:ph type="title"/>
          </p:nvPr>
        </p:nvSpPr>
        <p:spPr>
          <a:prstGeom prst="rect">
            <a:avLst/>
          </a:prstGeom>
        </p:spPr>
        <p:txBody>
          <a:bodyPr/>
          <a:lstStyle/>
          <a:p>
            <a:pPr/>
            <a:r>
              <a:t>Example contd.</a:t>
            </a:r>
          </a:p>
        </p:txBody>
      </p:sp>
      <p:sp>
        <p:nvSpPr>
          <p:cNvPr id="50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06" name="droppedImage.png" descr="droppedImage.png"/>
          <p:cNvPicPr>
            <a:picLocks noChangeAspect="1"/>
          </p:cNvPicPr>
          <p:nvPr/>
        </p:nvPicPr>
        <p:blipFill>
          <a:blip r:embed="rId3">
            <a:extLst/>
          </a:blip>
          <a:stretch>
            <a:fillRect/>
          </a:stretch>
        </p:blipFill>
        <p:spPr>
          <a:xfrm>
            <a:off x="1078935" y="1524000"/>
            <a:ext cx="6985565" cy="5181600"/>
          </a:xfrm>
          <a:prstGeom prst="rect">
            <a:avLst/>
          </a:prstGeom>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0" name="Example contd."/>
          <p:cNvSpPr txBox="1"/>
          <p:nvPr>
            <p:ph type="title"/>
          </p:nvPr>
        </p:nvSpPr>
        <p:spPr>
          <a:prstGeom prst="rect">
            <a:avLst/>
          </a:prstGeom>
        </p:spPr>
        <p:txBody>
          <a:bodyPr/>
          <a:lstStyle/>
          <a:p>
            <a:pPr/>
            <a:r>
              <a:t>Example contd.</a:t>
            </a:r>
          </a:p>
        </p:txBody>
      </p:sp>
      <p:sp>
        <p:nvSpPr>
          <p:cNvPr id="51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12" name="droppedImage.png" descr="droppedImage.png"/>
          <p:cNvPicPr>
            <a:picLocks noChangeAspect="1"/>
          </p:cNvPicPr>
          <p:nvPr/>
        </p:nvPicPr>
        <p:blipFill>
          <a:blip r:embed="rId3">
            <a:extLst/>
          </a:blip>
          <a:stretch>
            <a:fillRect/>
          </a:stretch>
        </p:blipFill>
        <p:spPr>
          <a:xfrm>
            <a:off x="584200" y="1263015"/>
            <a:ext cx="6299200" cy="5004365"/>
          </a:xfrm>
          <a:prstGeom prst="rect">
            <a:avLst/>
          </a:prstGeom>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6" name="Example contd."/>
          <p:cNvSpPr txBox="1"/>
          <p:nvPr>
            <p:ph type="title"/>
          </p:nvPr>
        </p:nvSpPr>
        <p:spPr>
          <a:prstGeom prst="rect">
            <a:avLst/>
          </a:prstGeom>
        </p:spPr>
        <p:txBody>
          <a:bodyPr/>
          <a:lstStyle/>
          <a:p>
            <a:pPr/>
            <a:r>
              <a:t>Example contd.</a:t>
            </a:r>
          </a:p>
        </p:txBody>
      </p:sp>
      <p:sp>
        <p:nvSpPr>
          <p:cNvPr id="51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18" name="droppedImage.png" descr="droppedImage.png"/>
          <p:cNvPicPr>
            <a:picLocks noChangeAspect="1"/>
          </p:cNvPicPr>
          <p:nvPr/>
        </p:nvPicPr>
        <p:blipFill>
          <a:blip r:embed="rId3">
            <a:extLst/>
          </a:blip>
          <a:stretch>
            <a:fillRect/>
          </a:stretch>
        </p:blipFill>
        <p:spPr>
          <a:xfrm>
            <a:off x="609600" y="1228548"/>
            <a:ext cx="5969000" cy="5413552"/>
          </a:xfrm>
          <a:prstGeom prst="rect">
            <a:avLst/>
          </a:prstGeom>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2" name="Example contd."/>
          <p:cNvSpPr txBox="1"/>
          <p:nvPr>
            <p:ph type="title"/>
          </p:nvPr>
        </p:nvSpPr>
        <p:spPr>
          <a:xfrm>
            <a:off x="304800" y="-431800"/>
            <a:ext cx="8534400" cy="1447800"/>
          </a:xfrm>
          <a:prstGeom prst="rect">
            <a:avLst/>
          </a:prstGeom>
        </p:spPr>
        <p:txBody>
          <a:bodyPr/>
          <a:lstStyle/>
          <a:p>
            <a:pPr/>
            <a:r>
              <a:t>Example contd.</a:t>
            </a:r>
          </a:p>
        </p:txBody>
      </p:sp>
      <p:sp>
        <p:nvSpPr>
          <p:cNvPr id="52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24" name="droppedImage.png" descr="droppedImage.png"/>
          <p:cNvPicPr>
            <a:picLocks noChangeAspect="1"/>
          </p:cNvPicPr>
          <p:nvPr/>
        </p:nvPicPr>
        <p:blipFill>
          <a:blip r:embed="rId3">
            <a:extLst/>
          </a:blip>
          <a:stretch>
            <a:fillRect/>
          </a:stretch>
        </p:blipFill>
        <p:spPr>
          <a:xfrm>
            <a:off x="939800" y="693402"/>
            <a:ext cx="6769100" cy="6139198"/>
          </a:xfrm>
          <a:prstGeom prst="rect">
            <a:avLst/>
          </a:prstGeom>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8" name="Example contd."/>
          <p:cNvSpPr txBox="1"/>
          <p:nvPr>
            <p:ph type="title"/>
          </p:nvPr>
        </p:nvSpPr>
        <p:spPr>
          <a:xfrm>
            <a:off x="304800" y="-165100"/>
            <a:ext cx="8534400" cy="1447800"/>
          </a:xfrm>
          <a:prstGeom prst="rect">
            <a:avLst/>
          </a:prstGeom>
        </p:spPr>
        <p:txBody>
          <a:bodyPr/>
          <a:lstStyle/>
          <a:p>
            <a:pPr/>
            <a:r>
              <a:t>Example contd.</a:t>
            </a:r>
          </a:p>
        </p:txBody>
      </p:sp>
      <p:sp>
        <p:nvSpPr>
          <p:cNvPr id="52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30" name="droppedImage.png" descr="droppedImage.png"/>
          <p:cNvPicPr>
            <a:picLocks noChangeAspect="1"/>
          </p:cNvPicPr>
          <p:nvPr/>
        </p:nvPicPr>
        <p:blipFill>
          <a:blip r:embed="rId2">
            <a:extLst/>
          </a:blip>
          <a:stretch>
            <a:fillRect/>
          </a:stretch>
        </p:blipFill>
        <p:spPr>
          <a:xfrm>
            <a:off x="938483" y="1041400"/>
            <a:ext cx="8269017" cy="5499100"/>
          </a:xfrm>
          <a:prstGeom prst="rect">
            <a:avLst/>
          </a:prstGeom>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2"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533" name="Rectangle"/>
          <p:cNvSpPr/>
          <p:nvPr/>
        </p:nvSpPr>
        <p:spPr>
          <a:xfrm>
            <a:off x="381000" y="1828800"/>
            <a:ext cx="3962400" cy="4114800"/>
          </a:xfrm>
          <a:prstGeom prst="rect">
            <a:avLst/>
          </a:prstGeom>
          <a:solidFill>
            <a:srgbClr val="FFFDA9"/>
          </a:solidFill>
          <a:ln>
            <a:solidFill>
              <a:srgbClr val="000000"/>
            </a:solidFill>
          </a:ln>
          <a:effectLst>
            <a:outerShdw sx="100000" sy="100000" kx="0" ky="0" algn="b" rotWithShape="0" blurRad="63500" dist="101600" dir="2700000">
              <a:srgbClr val="929292">
                <a:alpha val="75000"/>
              </a:srgbClr>
            </a:outerShdw>
          </a:effectLst>
        </p:spPr>
        <p:txBody>
          <a:bodyPr lIns="50800" tIns="50800" rIns="50800" bIns="50800" anchor="ctr"/>
          <a:lstStyle/>
          <a:p>
            <a:pPr marL="40639" marR="40639" algn="l" defTabSz="914400">
              <a:defRPr sz="2400">
                <a:uFill>
                  <a:solidFill>
                    <a:srgbClr val="000000"/>
                  </a:solidFill>
                </a:uFill>
              </a:defRPr>
            </a:pPr>
          </a:p>
        </p:txBody>
      </p:sp>
      <p:sp>
        <p:nvSpPr>
          <p:cNvPr id="534" name="Example ordering (2)"/>
          <p:cNvSpPr txBox="1"/>
          <p:nvPr>
            <p:ph type="title"/>
          </p:nvPr>
        </p:nvSpPr>
        <p:spPr>
          <a:xfrm>
            <a:off x="304800" y="88900"/>
            <a:ext cx="8534400" cy="1447800"/>
          </a:xfrm>
          <a:prstGeom prst="rect">
            <a:avLst/>
          </a:prstGeom>
        </p:spPr>
        <p:txBody>
          <a:bodyPr/>
          <a:lstStyle>
            <a:lvl1pPr>
              <a:defRPr sz="3500">
                <a:latin typeface="+mj-lt"/>
                <a:ea typeface="+mj-ea"/>
                <a:cs typeface="+mj-cs"/>
                <a:sym typeface="Gill Sans"/>
              </a:defRPr>
            </a:lvl1pPr>
          </a:lstStyle>
          <a:p>
            <a:pPr/>
            <a:r>
              <a:t>Example ordering (2)</a:t>
            </a:r>
          </a:p>
        </p:txBody>
      </p:sp>
      <p:grpSp>
        <p:nvGrpSpPr>
          <p:cNvPr id="560" name="Group"/>
          <p:cNvGrpSpPr/>
          <p:nvPr/>
        </p:nvGrpSpPr>
        <p:grpSpPr>
          <a:xfrm>
            <a:off x="685800" y="2209800"/>
            <a:ext cx="3352801" cy="3025775"/>
            <a:chOff x="0" y="0"/>
            <a:chExt cx="3352800" cy="3025775"/>
          </a:xfrm>
        </p:grpSpPr>
        <p:grpSp>
          <p:nvGrpSpPr>
            <p:cNvPr id="537" name="Group"/>
            <p:cNvGrpSpPr/>
            <p:nvPr/>
          </p:nvGrpSpPr>
          <p:grpSpPr>
            <a:xfrm>
              <a:off x="0" y="2438400"/>
              <a:ext cx="1371601" cy="587375"/>
              <a:chOff x="0" y="0"/>
              <a:chExt cx="1371600" cy="587375"/>
            </a:xfrm>
          </p:grpSpPr>
          <p:sp>
            <p:nvSpPr>
              <p:cNvPr id="535"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36" name="Burglary"/>
              <p:cNvSpPr txBox="1"/>
              <p:nvPr/>
            </p:nvSpPr>
            <p:spPr>
              <a:xfrm>
                <a:off x="195764" y="125976"/>
                <a:ext cx="980072"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540" name="Group"/>
            <p:cNvGrpSpPr/>
            <p:nvPr/>
          </p:nvGrpSpPr>
          <p:grpSpPr>
            <a:xfrm>
              <a:off x="990600" y="1295400"/>
              <a:ext cx="1371601" cy="587375"/>
              <a:chOff x="0" y="0"/>
              <a:chExt cx="1371600" cy="587375"/>
            </a:xfrm>
          </p:grpSpPr>
          <p:sp>
            <p:nvSpPr>
              <p:cNvPr id="538"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39" name="Earthquake"/>
              <p:cNvSpPr txBox="1"/>
              <p:nvPr/>
            </p:nvSpPr>
            <p:spPr>
              <a:xfrm>
                <a:off x="36759" y="125976"/>
                <a:ext cx="1298081"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543" name="Group"/>
            <p:cNvGrpSpPr/>
            <p:nvPr/>
          </p:nvGrpSpPr>
          <p:grpSpPr>
            <a:xfrm>
              <a:off x="1981200" y="0"/>
              <a:ext cx="1371601" cy="587375"/>
              <a:chOff x="0" y="0"/>
              <a:chExt cx="1371600" cy="587375"/>
            </a:xfrm>
          </p:grpSpPr>
          <p:sp>
            <p:nvSpPr>
              <p:cNvPr id="541"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42" name="JohnCalls"/>
              <p:cNvSpPr txBox="1"/>
              <p:nvPr/>
            </p:nvSpPr>
            <p:spPr>
              <a:xfrm>
                <a:off x="119471" y="125976"/>
                <a:ext cx="1132658"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546" name="Group"/>
            <p:cNvGrpSpPr/>
            <p:nvPr/>
          </p:nvGrpSpPr>
          <p:grpSpPr>
            <a:xfrm>
              <a:off x="0" y="0"/>
              <a:ext cx="1371601" cy="587375"/>
              <a:chOff x="0" y="0"/>
              <a:chExt cx="1371600" cy="587375"/>
            </a:xfrm>
          </p:grpSpPr>
          <p:sp>
            <p:nvSpPr>
              <p:cNvPr id="544"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45" name="MaryCalls"/>
              <p:cNvSpPr txBox="1"/>
              <p:nvPr/>
            </p:nvSpPr>
            <p:spPr>
              <a:xfrm>
                <a:off x="113332" y="125976"/>
                <a:ext cx="1144936"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549" name="Group"/>
            <p:cNvGrpSpPr/>
            <p:nvPr/>
          </p:nvGrpSpPr>
          <p:grpSpPr>
            <a:xfrm>
              <a:off x="1981200" y="2438400"/>
              <a:ext cx="1371601" cy="587375"/>
              <a:chOff x="0" y="0"/>
              <a:chExt cx="1371600" cy="587375"/>
            </a:xfrm>
          </p:grpSpPr>
          <p:sp>
            <p:nvSpPr>
              <p:cNvPr id="547"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48" name="Alarm"/>
              <p:cNvSpPr txBox="1"/>
              <p:nvPr/>
            </p:nvSpPr>
            <p:spPr>
              <a:xfrm>
                <a:off x="322900" y="12597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550" name="Line"/>
            <p:cNvSpPr/>
            <p:nvPr/>
          </p:nvSpPr>
          <p:spPr>
            <a:xfrm>
              <a:off x="1371600" y="293687"/>
              <a:ext cx="609600" cy="15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1" name="Line"/>
            <p:cNvSpPr/>
            <p:nvPr/>
          </p:nvSpPr>
          <p:spPr>
            <a:xfrm>
              <a:off x="685800" y="587375"/>
              <a:ext cx="9906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2" name="Line"/>
            <p:cNvSpPr/>
            <p:nvPr/>
          </p:nvSpPr>
          <p:spPr>
            <a:xfrm flipH="1">
              <a:off x="1676400" y="587375"/>
              <a:ext cx="9906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3" name="Line"/>
            <p:cNvSpPr/>
            <p:nvPr/>
          </p:nvSpPr>
          <p:spPr>
            <a:xfrm>
              <a:off x="2667000" y="587375"/>
              <a:ext cx="1588" cy="1851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4" name="Line"/>
            <p:cNvSpPr/>
            <p:nvPr/>
          </p:nvSpPr>
          <p:spPr>
            <a:xfrm>
              <a:off x="685800" y="587375"/>
              <a:ext cx="1588" cy="1851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5" name="Line"/>
            <p:cNvSpPr/>
            <p:nvPr/>
          </p:nvSpPr>
          <p:spPr>
            <a:xfrm>
              <a:off x="1371600" y="2732087"/>
              <a:ext cx="609600" cy="15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6" name="Line"/>
            <p:cNvSpPr/>
            <p:nvPr/>
          </p:nvSpPr>
          <p:spPr>
            <a:xfrm flipH="1">
              <a:off x="685800" y="1882775"/>
              <a:ext cx="990600" cy="5556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7" name="Line"/>
            <p:cNvSpPr/>
            <p:nvPr/>
          </p:nvSpPr>
          <p:spPr>
            <a:xfrm>
              <a:off x="1676400" y="1882775"/>
              <a:ext cx="990600" cy="5556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8" name="Line"/>
            <p:cNvSpPr/>
            <p:nvPr/>
          </p:nvSpPr>
          <p:spPr>
            <a:xfrm flipH="1" rot="16200000">
              <a:off x="261143" y="1012031"/>
              <a:ext cx="2144714" cy="1295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0800" y="0"/>
                    <a:pt x="21600" y="10800"/>
                    <a:pt x="21600" y="21600"/>
                  </a:cubicBezTo>
                </a:path>
              </a:pathLst>
            </a:cu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59" name="Line"/>
            <p:cNvSpPr/>
            <p:nvPr/>
          </p:nvSpPr>
          <p:spPr>
            <a:xfrm rot="5400000">
              <a:off x="946943" y="1012031"/>
              <a:ext cx="2144714" cy="1295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0800" y="0"/>
                    <a:pt x="21600" y="10800"/>
                    <a:pt x="21600" y="21600"/>
                  </a:cubicBezTo>
                </a:path>
              </a:pathLst>
            </a:cu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sp>
        <p:nvSpPr>
          <p:cNvPr id="561" name="1"/>
          <p:cNvSpPr txBox="1"/>
          <p:nvPr/>
        </p:nvSpPr>
        <p:spPr>
          <a:xfrm>
            <a:off x="624924" y="1828800"/>
            <a:ext cx="336065"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FF2600"/>
              </a:buClr>
              <a:buFont typeface="Arial"/>
              <a:defRPr b="1" sz="2400">
                <a:solidFill>
                  <a:srgbClr val="FF2600"/>
                </a:solidFill>
                <a:uFill>
                  <a:solidFill>
                    <a:srgbClr val="FF2600"/>
                  </a:solidFill>
                </a:uFill>
              </a:defRPr>
            </a:lvl1pPr>
          </a:lstStyle>
          <a:p>
            <a:pPr/>
            <a:r>
              <a:t>1</a:t>
            </a:r>
          </a:p>
        </p:txBody>
      </p:sp>
      <p:sp>
        <p:nvSpPr>
          <p:cNvPr id="562" name="2"/>
          <p:cNvSpPr txBox="1"/>
          <p:nvPr/>
        </p:nvSpPr>
        <p:spPr>
          <a:xfrm>
            <a:off x="3825324" y="1828800"/>
            <a:ext cx="336065"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FF2600"/>
              </a:buClr>
              <a:buFont typeface="Arial"/>
              <a:defRPr b="1" sz="2400">
                <a:solidFill>
                  <a:srgbClr val="FF2600"/>
                </a:solidFill>
                <a:uFill>
                  <a:solidFill>
                    <a:srgbClr val="FF2600"/>
                  </a:solidFill>
                </a:uFill>
              </a:defRPr>
            </a:lvl1pPr>
          </a:lstStyle>
          <a:p>
            <a:pPr/>
            <a:r>
              <a:t>2</a:t>
            </a:r>
          </a:p>
        </p:txBody>
      </p:sp>
      <p:sp>
        <p:nvSpPr>
          <p:cNvPr id="563" name="3"/>
          <p:cNvSpPr txBox="1"/>
          <p:nvPr/>
        </p:nvSpPr>
        <p:spPr>
          <a:xfrm>
            <a:off x="2148924" y="2895600"/>
            <a:ext cx="336065"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FF2600"/>
              </a:buClr>
              <a:buFont typeface="Arial"/>
              <a:defRPr b="1" sz="2400">
                <a:solidFill>
                  <a:srgbClr val="FF2600"/>
                </a:solidFill>
                <a:uFill>
                  <a:solidFill>
                    <a:srgbClr val="FF2600"/>
                  </a:solidFill>
                </a:uFill>
              </a:defRPr>
            </a:lvl1pPr>
          </a:lstStyle>
          <a:p>
            <a:pPr/>
            <a:r>
              <a:t>3</a:t>
            </a:r>
          </a:p>
        </p:txBody>
      </p:sp>
      <p:sp>
        <p:nvSpPr>
          <p:cNvPr id="564" name="4"/>
          <p:cNvSpPr txBox="1"/>
          <p:nvPr/>
        </p:nvSpPr>
        <p:spPr>
          <a:xfrm>
            <a:off x="1082124" y="5257800"/>
            <a:ext cx="336065"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FF2600"/>
              </a:buClr>
              <a:buFont typeface="Arial"/>
              <a:defRPr b="1" sz="2400">
                <a:solidFill>
                  <a:srgbClr val="FF2600"/>
                </a:solidFill>
                <a:uFill>
                  <a:solidFill>
                    <a:srgbClr val="FF2600"/>
                  </a:solidFill>
                </a:uFill>
              </a:defRPr>
            </a:lvl1pPr>
          </a:lstStyle>
          <a:p>
            <a:pPr/>
            <a:r>
              <a:t>4</a:t>
            </a:r>
          </a:p>
        </p:txBody>
      </p:sp>
      <p:sp>
        <p:nvSpPr>
          <p:cNvPr id="565" name="5"/>
          <p:cNvSpPr txBox="1"/>
          <p:nvPr/>
        </p:nvSpPr>
        <p:spPr>
          <a:xfrm>
            <a:off x="3215724" y="5257800"/>
            <a:ext cx="336065"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FF2600"/>
              </a:buClr>
              <a:buFont typeface="Arial"/>
              <a:defRPr b="1" sz="2400">
                <a:solidFill>
                  <a:srgbClr val="FF2600"/>
                </a:solidFill>
                <a:uFill>
                  <a:solidFill>
                    <a:srgbClr val="FF2600"/>
                  </a:solidFill>
                </a:uFill>
              </a:defRPr>
            </a:lvl1pPr>
          </a:lstStyle>
          <a:p>
            <a:pPr/>
            <a:r>
              <a:t>5</a:t>
            </a:r>
          </a:p>
        </p:txBody>
      </p:sp>
      <p:sp>
        <p:nvSpPr>
          <p:cNvPr id="566" name="Order…"/>
          <p:cNvSpPr txBox="1"/>
          <p:nvPr/>
        </p:nvSpPr>
        <p:spPr>
          <a:xfrm>
            <a:off x="4800600" y="1524000"/>
            <a:ext cx="4051300" cy="5118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r>
              <a:t>Order </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M,J,E,B,A</a:t>
            </a: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r>
              <a:t>Network</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31 probabilities</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like full joint distribution</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thus: bad choice</a:t>
            </a: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r>
              <a:t>All three networks represent same probability distribution</a:t>
            </a: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p>
          <a:p>
            <a:pPr marL="383540" marR="40639" indent="-342900" algn="l" defTabSz="914400">
              <a:lnSpc>
                <a:spcPct val="90000"/>
              </a:lnSpc>
              <a:spcBef>
                <a:spcPts val="400"/>
              </a:spcBef>
              <a:buClr>
                <a:srgbClr val="000000"/>
              </a:buClr>
              <a:buSzPct val="100000"/>
              <a:buFont typeface="Tahoma"/>
              <a:buChar char="•"/>
              <a:defRPr sz="2100">
                <a:uFill>
                  <a:solidFill>
                    <a:srgbClr val="000000"/>
                  </a:solidFill>
                </a:uFill>
              </a:defRPr>
            </a:pPr>
            <a:r>
              <a:t>Last two versions</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simply fail to represent all the conditional independence relationships</a:t>
            </a:r>
          </a:p>
          <a:p>
            <a:pPr marL="783590" marR="40639" indent="-285750" algn="l" defTabSz="914400">
              <a:lnSpc>
                <a:spcPct val="90000"/>
              </a:lnSpc>
              <a:spcBef>
                <a:spcPts val="300"/>
              </a:spcBef>
              <a:buClr>
                <a:srgbClr val="000000"/>
              </a:buClr>
              <a:buSzPct val="100000"/>
              <a:buFont typeface="Tahoma"/>
              <a:buChar char="–"/>
              <a:defRPr sz="1900">
                <a:uFill>
                  <a:solidFill>
                    <a:srgbClr val="000000"/>
                  </a:solidFill>
                </a:uFill>
              </a:defRPr>
            </a:pPr>
            <a:r>
              <a:t>end up specifying a lot of unnecessary numbers instead. </a:t>
            </a:r>
          </a:p>
        </p:txBody>
      </p:sp>
      <p:sp>
        <p:nvSpPr>
          <p:cNvPr id="567"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9" name="Slide Number"/>
          <p:cNvSpPr txBox="1"/>
          <p:nvPr>
            <p:ph type="sldNum" sz="quarter" idx="2"/>
          </p:nvPr>
        </p:nvSpPr>
        <p:spPr>
          <a:xfrm>
            <a:off x="8832850" y="65278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570" name="Conditional independence relations in Bayesian networks"/>
          <p:cNvSpPr txBox="1"/>
          <p:nvPr>
            <p:ph type="title"/>
          </p:nvPr>
        </p:nvSpPr>
        <p:spPr>
          <a:prstGeom prst="rect">
            <a:avLst/>
          </a:prstGeom>
        </p:spPr>
        <p:txBody>
          <a:bodyPr/>
          <a:lstStyle>
            <a:lvl1pPr>
              <a:defRPr>
                <a:latin typeface="+mj-lt"/>
                <a:ea typeface="+mj-ea"/>
                <a:cs typeface="+mj-cs"/>
                <a:sym typeface="Gill Sans"/>
              </a:defRPr>
            </a:lvl1pPr>
          </a:lstStyle>
          <a:p>
            <a:pPr/>
            <a:r>
              <a:t>Conditional independence relations in Bayesian networks</a:t>
            </a:r>
          </a:p>
        </p:txBody>
      </p:sp>
      <p:sp>
        <p:nvSpPr>
          <p:cNvPr id="571" name="Before…"/>
          <p:cNvSpPr txBox="1"/>
          <p:nvPr>
            <p:ph type="body" sz="half" idx="1"/>
          </p:nvPr>
        </p:nvSpPr>
        <p:spPr>
          <a:xfrm>
            <a:off x="304800" y="1524000"/>
            <a:ext cx="4183063" cy="5334000"/>
          </a:xfrm>
          <a:prstGeom prst="rect">
            <a:avLst/>
          </a:prstGeom>
        </p:spPr>
        <p:txBody>
          <a:bodyPr/>
          <a:lstStyle/>
          <a:p>
            <a:pPr marL="310061" indent="-269421">
              <a:defRPr sz="2200">
                <a:latin typeface="+mj-lt"/>
                <a:ea typeface="+mj-ea"/>
                <a:cs typeface="+mj-cs"/>
                <a:sym typeface="Gill Sans"/>
              </a:defRPr>
            </a:pPr>
            <a:r>
              <a:t>Before</a:t>
            </a:r>
          </a:p>
          <a:p>
            <a:pPr lvl="1" marL="859789" indent="-285749">
              <a:buClr>
                <a:srgbClr val="000000"/>
              </a:buClr>
              <a:buFont typeface="Tahoma"/>
              <a:defRPr sz="2000">
                <a:latin typeface="+mj-lt"/>
                <a:ea typeface="+mj-ea"/>
                <a:cs typeface="+mj-cs"/>
                <a:sym typeface="Gill Sans"/>
              </a:defRPr>
            </a:pPr>
            <a:r>
              <a:t>“numerical (global) semantics with probability distribution</a:t>
            </a:r>
          </a:p>
          <a:p>
            <a:pPr lvl="1" marL="859789" indent="-285749">
              <a:buClr>
                <a:srgbClr val="000000"/>
              </a:buClr>
              <a:buFont typeface="Tahoma"/>
              <a:defRPr sz="2000">
                <a:latin typeface="+mj-lt"/>
                <a:ea typeface="+mj-ea"/>
                <a:cs typeface="+mj-cs"/>
                <a:sym typeface="Gill Sans"/>
              </a:defRPr>
            </a:pPr>
            <a:r>
              <a:t>from this derive conditional independencies</a:t>
            </a:r>
            <a:br/>
          </a:p>
          <a:p>
            <a:pPr marL="310061" indent="-269421">
              <a:defRPr sz="2200">
                <a:latin typeface="+mj-lt"/>
                <a:ea typeface="+mj-ea"/>
                <a:cs typeface="+mj-cs"/>
                <a:sym typeface="Gill Sans"/>
              </a:defRPr>
            </a:pPr>
            <a:r>
              <a:t>Idea now</a:t>
            </a:r>
          </a:p>
          <a:p>
            <a:pPr lvl="1" marL="859789" indent="-285749">
              <a:buClr>
                <a:srgbClr val="000000"/>
              </a:buClr>
              <a:buFont typeface="Tahoma"/>
              <a:defRPr sz="2000">
                <a:latin typeface="+mj-lt"/>
                <a:ea typeface="+mj-ea"/>
                <a:cs typeface="+mj-cs"/>
                <a:sym typeface="Gill Sans"/>
              </a:defRPr>
            </a:pPr>
            <a:r>
              <a:t>opposite direction: topological (local) semantics</a:t>
            </a:r>
          </a:p>
          <a:p>
            <a:pPr lvl="1" marL="859789" indent="-285749">
              <a:buClr>
                <a:srgbClr val="000000"/>
              </a:buClr>
              <a:buFont typeface="Tahoma"/>
              <a:defRPr sz="2000">
                <a:latin typeface="+mj-lt"/>
                <a:ea typeface="+mj-ea"/>
                <a:cs typeface="+mj-cs"/>
                <a:sym typeface="Gill Sans"/>
              </a:defRPr>
            </a:pPr>
            <a:r>
              <a:t>specifies conditional independencies</a:t>
            </a:r>
          </a:p>
          <a:p>
            <a:pPr lvl="1" marL="859789" indent="-285749">
              <a:buClr>
                <a:srgbClr val="000000"/>
              </a:buClr>
              <a:buFont typeface="Tahoma"/>
              <a:defRPr sz="2000">
                <a:latin typeface="+mj-lt"/>
                <a:ea typeface="+mj-ea"/>
                <a:cs typeface="+mj-cs"/>
                <a:sym typeface="Gill Sans"/>
              </a:defRPr>
            </a:pPr>
            <a:r>
              <a:t>from this derive numerical semantics</a:t>
            </a:r>
          </a:p>
        </p:txBody>
      </p:sp>
      <p:grpSp>
        <p:nvGrpSpPr>
          <p:cNvPr id="593" name="Group"/>
          <p:cNvGrpSpPr/>
          <p:nvPr/>
        </p:nvGrpSpPr>
        <p:grpSpPr>
          <a:xfrm>
            <a:off x="4724400" y="1600200"/>
            <a:ext cx="3962400" cy="3505200"/>
            <a:chOff x="0" y="0"/>
            <a:chExt cx="3962400" cy="3505200"/>
          </a:xfrm>
        </p:grpSpPr>
        <p:sp>
          <p:nvSpPr>
            <p:cNvPr id="572" name="Rectangle"/>
            <p:cNvSpPr/>
            <p:nvPr/>
          </p:nvSpPr>
          <p:spPr>
            <a:xfrm>
              <a:off x="0" y="0"/>
              <a:ext cx="3962400" cy="35052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592" name="Group"/>
            <p:cNvGrpSpPr/>
            <p:nvPr/>
          </p:nvGrpSpPr>
          <p:grpSpPr>
            <a:xfrm>
              <a:off x="304800" y="195262"/>
              <a:ext cx="3352800" cy="3113088"/>
              <a:chOff x="0" y="0"/>
              <a:chExt cx="3352799" cy="3113087"/>
            </a:xfrm>
          </p:grpSpPr>
          <p:grpSp>
            <p:nvGrpSpPr>
              <p:cNvPr id="575" name="Group"/>
              <p:cNvGrpSpPr/>
              <p:nvPr/>
            </p:nvGrpSpPr>
            <p:grpSpPr>
              <a:xfrm>
                <a:off x="0" y="21260"/>
                <a:ext cx="1311966" cy="561875"/>
                <a:chOff x="0" y="0"/>
                <a:chExt cx="1311965" cy="561874"/>
              </a:xfrm>
            </p:grpSpPr>
            <p:sp>
              <p:nvSpPr>
                <p:cNvPr id="573"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74" name="Burglary"/>
                <p:cNvSpPr txBox="1"/>
                <p:nvPr/>
              </p:nvSpPr>
              <p:spPr>
                <a:xfrm>
                  <a:off x="165946" y="113226"/>
                  <a:ext cx="980073"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578" name="Group"/>
              <p:cNvGrpSpPr/>
              <p:nvPr/>
            </p:nvGrpSpPr>
            <p:grpSpPr>
              <a:xfrm>
                <a:off x="2040834" y="0"/>
                <a:ext cx="1311966" cy="561875"/>
                <a:chOff x="0" y="0"/>
                <a:chExt cx="1311965" cy="561874"/>
              </a:xfrm>
            </p:grpSpPr>
            <p:sp>
              <p:nvSpPr>
                <p:cNvPr id="576"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77" name="Earthquake"/>
                <p:cNvSpPr txBox="1"/>
                <p:nvPr/>
              </p:nvSpPr>
              <p:spPr>
                <a:xfrm>
                  <a:off x="6942" y="113226"/>
                  <a:ext cx="1298081"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581" name="Group"/>
              <p:cNvGrpSpPr/>
              <p:nvPr/>
            </p:nvGrpSpPr>
            <p:grpSpPr>
              <a:xfrm>
                <a:off x="0" y="2551213"/>
                <a:ext cx="1311966" cy="561875"/>
                <a:chOff x="0" y="0"/>
                <a:chExt cx="1311965" cy="561874"/>
              </a:xfrm>
            </p:grpSpPr>
            <p:sp>
              <p:nvSpPr>
                <p:cNvPr id="579"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80" name="JohnCalls"/>
                <p:cNvSpPr txBox="1"/>
                <p:nvPr/>
              </p:nvSpPr>
              <p:spPr>
                <a:xfrm>
                  <a:off x="89653" y="113226"/>
                  <a:ext cx="1132659"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584" name="Group"/>
              <p:cNvGrpSpPr/>
              <p:nvPr/>
            </p:nvGrpSpPr>
            <p:grpSpPr>
              <a:xfrm>
                <a:off x="2040834" y="2551213"/>
                <a:ext cx="1311966" cy="561875"/>
                <a:chOff x="0" y="0"/>
                <a:chExt cx="1311965" cy="561874"/>
              </a:xfrm>
            </p:grpSpPr>
            <p:sp>
              <p:nvSpPr>
                <p:cNvPr id="582"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83" name="MaryCalls"/>
                <p:cNvSpPr txBox="1"/>
                <p:nvPr/>
              </p:nvSpPr>
              <p:spPr>
                <a:xfrm>
                  <a:off x="83514" y="11322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587" name="Group"/>
              <p:cNvGrpSpPr/>
              <p:nvPr/>
            </p:nvGrpSpPr>
            <p:grpSpPr>
              <a:xfrm>
                <a:off x="1020417" y="1312052"/>
                <a:ext cx="1311966" cy="561875"/>
                <a:chOff x="0" y="0"/>
                <a:chExt cx="1311965" cy="561874"/>
              </a:xfrm>
            </p:grpSpPr>
            <p:sp>
              <p:nvSpPr>
                <p:cNvPr id="585"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86" name="Alarm"/>
                <p:cNvSpPr txBox="1"/>
                <p:nvPr/>
              </p:nvSpPr>
              <p:spPr>
                <a:xfrm>
                  <a:off x="293082" y="11322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588" name="Line"/>
              <p:cNvSpPr/>
              <p:nvPr/>
            </p:nvSpPr>
            <p:spPr>
              <a:xfrm>
                <a:off x="655982" y="583134"/>
                <a:ext cx="1020418" cy="72891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89" name="Line"/>
              <p:cNvSpPr/>
              <p:nvPr/>
            </p:nvSpPr>
            <p:spPr>
              <a:xfrm flipH="1">
                <a:off x="1676400" y="561874"/>
                <a:ext cx="1020419" cy="75017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90" name="Line"/>
              <p:cNvSpPr/>
              <p:nvPr/>
            </p:nvSpPr>
            <p:spPr>
              <a:xfrm flipH="1">
                <a:off x="655982"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591" name="Line"/>
              <p:cNvSpPr/>
              <p:nvPr/>
            </p:nvSpPr>
            <p:spPr>
              <a:xfrm>
                <a:off x="1676400"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sp>
        <p:nvSpPr>
          <p:cNvPr id="594" name="Loc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Local Semantics</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599" name="General idea…"/>
          <p:cNvSpPr txBox="1"/>
          <p:nvPr>
            <p:ph type="body" sz="half" idx="1"/>
          </p:nvPr>
        </p:nvSpPr>
        <p:spPr>
          <a:xfrm>
            <a:off x="241300" y="1371600"/>
            <a:ext cx="4183063" cy="5334000"/>
          </a:xfrm>
          <a:prstGeom prst="rect">
            <a:avLst/>
          </a:prstGeom>
        </p:spPr>
        <p:txBody>
          <a:bodyPr/>
          <a:lstStyle/>
          <a:p>
            <a:pPr marL="285568" indent="-244928">
              <a:defRPr sz="2000">
                <a:latin typeface="+mj-lt"/>
                <a:ea typeface="+mj-ea"/>
                <a:cs typeface="+mj-cs"/>
                <a:sym typeface="Gill Sans"/>
              </a:defRPr>
            </a:pPr>
            <a:r>
              <a:t>General idea</a:t>
            </a:r>
          </a:p>
          <a:p>
            <a:pPr lvl="1" marL="788352" indent="-214312">
              <a:buClr>
                <a:srgbClr val="000000"/>
              </a:buClr>
              <a:buFont typeface="Tahoma"/>
              <a:defRPr>
                <a:latin typeface="+mj-lt"/>
                <a:ea typeface="+mj-ea"/>
                <a:cs typeface="+mj-cs"/>
                <a:sym typeface="Gill Sans"/>
              </a:defRPr>
            </a:pPr>
            <a:r>
              <a:rPr sz="1800"/>
              <a:t>A node is conditionally independent of its non-</a:t>
            </a:r>
            <a:r>
              <a:rPr b="1" sz="1800"/>
              <a:t>descendants</a:t>
            </a:r>
            <a:r>
              <a:rPr sz="1800"/>
              <a:t> given its parents</a:t>
            </a:r>
            <a:endParaRPr sz="1800"/>
          </a:p>
          <a:p>
            <a:pPr lvl="1" marL="788352" indent="-214312">
              <a:buClr>
                <a:srgbClr val="000000"/>
              </a:buClr>
              <a:buFont typeface="Tahoma"/>
              <a:defRPr>
                <a:latin typeface="+mj-lt"/>
                <a:ea typeface="+mj-ea"/>
                <a:cs typeface="+mj-cs"/>
                <a:sym typeface="Gill Sans"/>
              </a:defRPr>
            </a:pPr>
            <a:r>
              <a:rPr sz="1800"/>
              <a:t>A node is conditionally independent of all other nodes in the network given its parents, children, and children’s parents—that is, given its </a:t>
            </a:r>
            <a:r>
              <a:rPr b="1" sz="1800"/>
              <a:t>Markov blanket</a:t>
            </a:r>
          </a:p>
        </p:txBody>
      </p:sp>
      <p:grpSp>
        <p:nvGrpSpPr>
          <p:cNvPr id="621" name="Group"/>
          <p:cNvGrpSpPr/>
          <p:nvPr/>
        </p:nvGrpSpPr>
        <p:grpSpPr>
          <a:xfrm>
            <a:off x="4724400" y="1600200"/>
            <a:ext cx="3962400" cy="3505200"/>
            <a:chOff x="0" y="0"/>
            <a:chExt cx="3962400" cy="3505200"/>
          </a:xfrm>
        </p:grpSpPr>
        <p:sp>
          <p:nvSpPr>
            <p:cNvPr id="600" name="Rectangle"/>
            <p:cNvSpPr/>
            <p:nvPr/>
          </p:nvSpPr>
          <p:spPr>
            <a:xfrm>
              <a:off x="0" y="0"/>
              <a:ext cx="3962400" cy="35052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620" name="Group"/>
            <p:cNvGrpSpPr/>
            <p:nvPr/>
          </p:nvGrpSpPr>
          <p:grpSpPr>
            <a:xfrm>
              <a:off x="304800" y="195262"/>
              <a:ext cx="3352800" cy="3113088"/>
              <a:chOff x="0" y="0"/>
              <a:chExt cx="3352799" cy="3113087"/>
            </a:xfrm>
          </p:grpSpPr>
          <p:grpSp>
            <p:nvGrpSpPr>
              <p:cNvPr id="603" name="Group"/>
              <p:cNvGrpSpPr/>
              <p:nvPr/>
            </p:nvGrpSpPr>
            <p:grpSpPr>
              <a:xfrm>
                <a:off x="0" y="21260"/>
                <a:ext cx="1311966" cy="561875"/>
                <a:chOff x="0" y="0"/>
                <a:chExt cx="1311965" cy="561874"/>
              </a:xfrm>
            </p:grpSpPr>
            <p:sp>
              <p:nvSpPr>
                <p:cNvPr id="601"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02" name="Burglary"/>
                <p:cNvSpPr txBox="1"/>
                <p:nvPr/>
              </p:nvSpPr>
              <p:spPr>
                <a:xfrm>
                  <a:off x="165946" y="113226"/>
                  <a:ext cx="980073"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606" name="Group"/>
              <p:cNvGrpSpPr/>
              <p:nvPr/>
            </p:nvGrpSpPr>
            <p:grpSpPr>
              <a:xfrm>
                <a:off x="2040834" y="0"/>
                <a:ext cx="1311966" cy="561875"/>
                <a:chOff x="0" y="0"/>
                <a:chExt cx="1311965" cy="561874"/>
              </a:xfrm>
            </p:grpSpPr>
            <p:sp>
              <p:nvSpPr>
                <p:cNvPr id="604"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05" name="Earthquake"/>
                <p:cNvSpPr txBox="1"/>
                <p:nvPr/>
              </p:nvSpPr>
              <p:spPr>
                <a:xfrm>
                  <a:off x="6942" y="113226"/>
                  <a:ext cx="1298081"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609" name="Group"/>
              <p:cNvGrpSpPr/>
              <p:nvPr/>
            </p:nvGrpSpPr>
            <p:grpSpPr>
              <a:xfrm>
                <a:off x="0" y="2551213"/>
                <a:ext cx="1311966" cy="561875"/>
                <a:chOff x="0" y="0"/>
                <a:chExt cx="1311965" cy="561874"/>
              </a:xfrm>
            </p:grpSpPr>
            <p:sp>
              <p:nvSpPr>
                <p:cNvPr id="607"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08" name="JohnCalls"/>
                <p:cNvSpPr txBox="1"/>
                <p:nvPr/>
              </p:nvSpPr>
              <p:spPr>
                <a:xfrm>
                  <a:off x="89653" y="113226"/>
                  <a:ext cx="1132659"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612" name="Group"/>
              <p:cNvGrpSpPr/>
              <p:nvPr/>
            </p:nvGrpSpPr>
            <p:grpSpPr>
              <a:xfrm>
                <a:off x="2040834" y="2551213"/>
                <a:ext cx="1311966" cy="561875"/>
                <a:chOff x="0" y="0"/>
                <a:chExt cx="1311965" cy="561874"/>
              </a:xfrm>
            </p:grpSpPr>
            <p:sp>
              <p:nvSpPr>
                <p:cNvPr id="610"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11" name="MaryCalls"/>
                <p:cNvSpPr txBox="1"/>
                <p:nvPr/>
              </p:nvSpPr>
              <p:spPr>
                <a:xfrm>
                  <a:off x="83514" y="11322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615" name="Group"/>
              <p:cNvGrpSpPr/>
              <p:nvPr/>
            </p:nvGrpSpPr>
            <p:grpSpPr>
              <a:xfrm>
                <a:off x="1020417" y="1312052"/>
                <a:ext cx="1311966" cy="561875"/>
                <a:chOff x="0" y="0"/>
                <a:chExt cx="1311965" cy="561874"/>
              </a:xfrm>
            </p:grpSpPr>
            <p:sp>
              <p:nvSpPr>
                <p:cNvPr id="613"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14" name="Alarm"/>
                <p:cNvSpPr txBox="1"/>
                <p:nvPr/>
              </p:nvSpPr>
              <p:spPr>
                <a:xfrm>
                  <a:off x="293082" y="11322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616" name="Line"/>
              <p:cNvSpPr/>
              <p:nvPr/>
            </p:nvSpPr>
            <p:spPr>
              <a:xfrm>
                <a:off x="655982" y="583134"/>
                <a:ext cx="1020418" cy="72891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17" name="Line"/>
              <p:cNvSpPr/>
              <p:nvPr/>
            </p:nvSpPr>
            <p:spPr>
              <a:xfrm flipH="1">
                <a:off x="1676400" y="561874"/>
                <a:ext cx="1020419" cy="75017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18" name="Line"/>
              <p:cNvSpPr/>
              <p:nvPr/>
            </p:nvSpPr>
            <p:spPr>
              <a:xfrm flipH="1">
                <a:off x="655982"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19" name="Line"/>
              <p:cNvSpPr/>
              <p:nvPr/>
            </p:nvSpPr>
            <p:spPr>
              <a:xfrm>
                <a:off x="1676400"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sp>
        <p:nvSpPr>
          <p:cNvPr id="622" name="Conditional independence relations in Bayesian networks"/>
          <p:cNvSpPr txBox="1"/>
          <p:nvPr/>
        </p:nvSpPr>
        <p:spPr>
          <a:xfrm>
            <a:off x="304800" y="76200"/>
            <a:ext cx="8534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Conditional independence relations in Bayesian networks</a:t>
            </a:r>
          </a:p>
        </p:txBody>
      </p:sp>
      <p:sp>
        <p:nvSpPr>
          <p:cNvPr id="623" name="Loc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Local Semantics</a:t>
            </a:r>
          </a:p>
        </p:txBody>
      </p:sp>
      <p:sp>
        <p:nvSpPr>
          <p:cNvPr id="624" name="Examples J is independent of B and E given A, i.e. P(J|A,B,E) = P(J|A)   B is independent of J and M given A and E, i.e. P(B|A,E,J,M) = P(B|A,E)"/>
          <p:cNvSpPr txBox="1"/>
          <p:nvPr/>
        </p:nvSpPr>
        <p:spPr>
          <a:xfrm>
            <a:off x="162767" y="4243614"/>
            <a:ext cx="5435601" cy="2260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lvl="1" marL="383540" marR="40639" indent="-342900" algn="l" defTabSz="914400">
              <a:spcBef>
                <a:spcPts val="600"/>
              </a:spcBef>
              <a:buSzPct val="100000"/>
              <a:buChar char="•"/>
              <a:defRPr sz="2000">
                <a:uFill>
                  <a:solidFill>
                    <a:srgbClr val="000000"/>
                  </a:solidFill>
                </a:uFill>
              </a:defRPr>
            </a:pPr>
            <a:r>
              <a:t>Examples</a:t>
            </a:r>
            <a:br/>
            <a:r>
              <a:rPr sz="1800"/>
              <a:t>J is independent of B and E given A, i.e.</a:t>
            </a:r>
            <a:br>
              <a:rPr sz="1800"/>
            </a:br>
            <a:r>
              <a:rPr sz="1800"/>
              <a:t>P(J|A,B,E) = P(J|A) </a:t>
            </a:r>
            <a:br>
              <a:rPr sz="1800"/>
            </a:br>
            <a:br>
              <a:rPr sz="1800"/>
            </a:br>
            <a:r>
              <a:rPr sz="1800"/>
              <a:t>B is independent of J and M given A and E, i.e.</a:t>
            </a:r>
            <a:br>
              <a:rPr sz="1800"/>
            </a:br>
            <a:r>
              <a:rPr sz="1800"/>
              <a:t>P(B|A,E,J,M) = P(B|A,E) 	</a:t>
            </a:r>
            <a:br>
              <a:rPr sz="1800"/>
            </a:br>
            <a:br>
              <a:rPr sz="1800"/>
            </a:b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6"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27" name="Node X is conditionally independent of its non-descendants (e.g., the Zij s) given its parents (the Uij s)"/>
          <p:cNvSpPr txBox="1"/>
          <p:nvPr>
            <p:ph type="body" sz="quarter" idx="1"/>
          </p:nvPr>
        </p:nvSpPr>
        <p:spPr>
          <a:xfrm>
            <a:off x="304800" y="5181600"/>
            <a:ext cx="4191000" cy="1676400"/>
          </a:xfrm>
          <a:prstGeom prst="rect">
            <a:avLst/>
          </a:prstGeom>
        </p:spPr>
        <p:txBody>
          <a:bodyPr/>
          <a:lstStyle/>
          <a:p>
            <a:pPr marL="285568" indent="-244928">
              <a:defRPr>
                <a:latin typeface="+mj-lt"/>
                <a:ea typeface="+mj-ea"/>
                <a:cs typeface="+mj-cs"/>
                <a:sym typeface="Gill Sans"/>
              </a:defRPr>
            </a:pPr>
            <a:r>
              <a:rPr sz="2000"/>
              <a:t>Node X is conditionally independent of its non-descendants (e.g., the </a:t>
            </a:r>
            <a:r>
              <a:rPr i="1" sz="2000"/>
              <a:t>Zij</a:t>
            </a:r>
            <a:r>
              <a:rPr sz="2000"/>
              <a:t> s) given its parents (the </a:t>
            </a:r>
            <a:r>
              <a:rPr i="1" sz="2000"/>
              <a:t>Uij</a:t>
            </a:r>
            <a:r>
              <a:rPr sz="2000"/>
              <a:t> s)</a:t>
            </a:r>
          </a:p>
        </p:txBody>
      </p:sp>
      <p:sp>
        <p:nvSpPr>
          <p:cNvPr id="628" name="A node X is conditionally independent of all other nodes in the network given its Markov blanket."/>
          <p:cNvSpPr txBox="1"/>
          <p:nvPr/>
        </p:nvSpPr>
        <p:spPr>
          <a:xfrm>
            <a:off x="4648200" y="5181600"/>
            <a:ext cx="4203700" cy="1193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383540" marR="40639" indent="-342900" algn="l" defTabSz="914400">
              <a:lnSpc>
                <a:spcPct val="90000"/>
              </a:lnSpc>
              <a:spcBef>
                <a:spcPts val="400"/>
              </a:spcBef>
              <a:buClr>
                <a:srgbClr val="000000"/>
              </a:buClr>
              <a:buSzPct val="100000"/>
              <a:buFont typeface="Tahoma"/>
              <a:buChar char="•"/>
              <a:defRPr sz="2000">
                <a:uFill>
                  <a:solidFill>
                    <a:srgbClr val="000000"/>
                  </a:solidFill>
                </a:uFill>
              </a:defRPr>
            </a:lvl1pPr>
          </a:lstStyle>
          <a:p>
            <a:pPr/>
            <a:r>
              <a:t>A node X is conditionally independent of all other nodes in the network given its Markov blanket. </a:t>
            </a:r>
          </a:p>
        </p:txBody>
      </p:sp>
      <p:grpSp>
        <p:nvGrpSpPr>
          <p:cNvPr id="631" name="Group"/>
          <p:cNvGrpSpPr/>
          <p:nvPr/>
        </p:nvGrpSpPr>
        <p:grpSpPr>
          <a:xfrm>
            <a:off x="5105400" y="1676400"/>
            <a:ext cx="3200400" cy="3048000"/>
            <a:chOff x="0" y="0"/>
            <a:chExt cx="3200400" cy="3047999"/>
          </a:xfrm>
        </p:grpSpPr>
        <p:sp>
          <p:nvSpPr>
            <p:cNvPr id="629" name="Rectangle"/>
            <p:cNvSpPr/>
            <p:nvPr/>
          </p:nvSpPr>
          <p:spPr>
            <a:xfrm>
              <a:off x="0" y="0"/>
              <a:ext cx="3200400" cy="30480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pic>
          <p:nvPicPr>
            <p:cNvPr id="630" name="image.png" descr="image.png"/>
            <p:cNvPicPr>
              <a:picLocks noChangeAspect="0"/>
            </p:cNvPicPr>
            <p:nvPr/>
          </p:nvPicPr>
          <p:blipFill>
            <a:blip r:embed="rId3">
              <a:extLst/>
            </a:blip>
            <a:stretch>
              <a:fillRect/>
            </a:stretch>
          </p:blipFill>
          <p:spPr>
            <a:xfrm>
              <a:off x="114300" y="118717"/>
              <a:ext cx="2971800" cy="2811946"/>
            </a:xfrm>
            <a:prstGeom prst="rect">
              <a:avLst/>
            </a:prstGeom>
            <a:ln w="9525" cap="flat">
              <a:solidFill>
                <a:srgbClr val="000000"/>
              </a:solidFill>
              <a:prstDash val="solid"/>
              <a:miter lim="400000"/>
            </a:ln>
            <a:effectLst/>
          </p:spPr>
        </p:pic>
      </p:grpSp>
      <p:grpSp>
        <p:nvGrpSpPr>
          <p:cNvPr id="634" name="Group"/>
          <p:cNvGrpSpPr/>
          <p:nvPr/>
        </p:nvGrpSpPr>
        <p:grpSpPr>
          <a:xfrm>
            <a:off x="457200" y="1676400"/>
            <a:ext cx="3810000" cy="3048000"/>
            <a:chOff x="0" y="0"/>
            <a:chExt cx="3810000" cy="3048000"/>
          </a:xfrm>
        </p:grpSpPr>
        <p:sp>
          <p:nvSpPr>
            <p:cNvPr id="632" name="Rectangle"/>
            <p:cNvSpPr/>
            <p:nvPr/>
          </p:nvSpPr>
          <p:spPr>
            <a:xfrm>
              <a:off x="0" y="0"/>
              <a:ext cx="3810000" cy="30480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pic>
          <p:nvPicPr>
            <p:cNvPr id="633" name="image.png" descr="image.png"/>
            <p:cNvPicPr>
              <a:picLocks noChangeAspect="0"/>
            </p:cNvPicPr>
            <p:nvPr/>
          </p:nvPicPr>
          <p:blipFill>
            <a:blip r:embed="rId4">
              <a:extLst/>
            </a:blip>
            <a:stretch>
              <a:fillRect/>
            </a:stretch>
          </p:blipFill>
          <p:spPr>
            <a:xfrm>
              <a:off x="266700" y="158750"/>
              <a:ext cx="3276600" cy="2730500"/>
            </a:xfrm>
            <a:prstGeom prst="rect">
              <a:avLst/>
            </a:prstGeom>
            <a:ln w="9525" cap="flat">
              <a:solidFill>
                <a:srgbClr val="000000"/>
              </a:solidFill>
              <a:prstDash val="solid"/>
              <a:miter lim="400000"/>
            </a:ln>
            <a:effectLst/>
          </p:spPr>
        </p:pic>
      </p:grpSp>
      <p:sp>
        <p:nvSpPr>
          <p:cNvPr id="635" name="Loc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Local Semantics</a:t>
            </a:r>
          </a:p>
        </p:txBody>
      </p:sp>
      <p:sp>
        <p:nvSpPr>
          <p:cNvPr id="636" name="Conditional independence relations in Bayesian networks"/>
          <p:cNvSpPr txBox="1"/>
          <p:nvPr/>
        </p:nvSpPr>
        <p:spPr>
          <a:xfrm>
            <a:off x="304800" y="76200"/>
            <a:ext cx="8534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Conditional independence relations in Bayesian networks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31"/>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628">
                                            <p:bg/>
                                          </p:spTgt>
                                        </p:tgtEl>
                                        <p:attrNameLst>
                                          <p:attrName>style.visibility</p:attrName>
                                        </p:attrNameLst>
                                      </p:cBhvr>
                                      <p:to>
                                        <p:strVal val="visible"/>
                                      </p:to>
                                    </p:set>
                                  </p:childTnLst>
                                </p:cTn>
                              </p:par>
                              <p:par>
                                <p:cTn id="10" presetClass="entr" nodeType="withEffect" presetSubtype="0" presetID="1" grpId="2" fill="hold">
                                  <p:stCondLst>
                                    <p:cond delay="0"/>
                                  </p:stCondLst>
                                  <p:iterate type="el" backwards="0">
                                    <p:tmAbs val="0"/>
                                  </p:iterate>
                                  <p:childTnLst>
                                    <p:set>
                                      <p:cBhvr>
                                        <p:cTn id="11" fill="hold"/>
                                        <p:tgtEl>
                                          <p:spTgt spid="628">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31" grpId="1"/>
      <p:bldP build="p" bldLvl="5" animBg="1" rev="0" advAuto="0" spid="628" grpId="2"/>
    </p:bld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pic>
        <p:nvPicPr>
          <p:cNvPr id="640" name="car-net.pdf" descr="car-net.pdf"/>
          <p:cNvPicPr>
            <a:picLocks noChangeAspect="1"/>
          </p:cNvPicPr>
          <p:nvPr/>
        </p:nvPicPr>
        <p:blipFill>
          <a:blip r:embed="rId2">
            <a:extLst/>
          </a:blip>
          <a:stretch>
            <a:fillRect/>
          </a:stretch>
        </p:blipFill>
        <p:spPr>
          <a:xfrm>
            <a:off x="533400" y="876300"/>
            <a:ext cx="8071105" cy="4203700"/>
          </a:xfrm>
          <a:prstGeom prst="rect">
            <a:avLst/>
          </a:prstGeom>
        </p:spPr>
      </p:pic>
      <p:sp>
        <p:nvSpPr>
          <p:cNvPr id="641" name="Car diagnosis"/>
          <p:cNvSpPr txBox="1"/>
          <p:nvPr>
            <p:ph type="title"/>
          </p:nvPr>
        </p:nvSpPr>
        <p:spPr>
          <a:xfrm>
            <a:off x="304800" y="-355600"/>
            <a:ext cx="8534400" cy="1447800"/>
          </a:xfrm>
          <a:prstGeom prst="rect">
            <a:avLst/>
          </a:prstGeom>
        </p:spPr>
        <p:txBody>
          <a:bodyPr/>
          <a:lstStyle/>
          <a:p>
            <a:pPr/>
            <a:r>
              <a:t>Car diagnosis</a:t>
            </a:r>
          </a:p>
        </p:txBody>
      </p:sp>
      <p:sp>
        <p:nvSpPr>
          <p:cNvPr id="6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643" name="Initial evidence: car won’t start…"/>
          <p:cNvSpPr txBox="1"/>
          <p:nvPr/>
        </p:nvSpPr>
        <p:spPr>
          <a:xfrm>
            <a:off x="342900" y="5422900"/>
            <a:ext cx="9144000" cy="1054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
                <a:latin typeface="Helvetica"/>
                <a:ea typeface="Helvetica"/>
                <a:cs typeface="Helvetica"/>
                <a:sym typeface="Helvetica"/>
              </a:defRPr>
            </a:pPr>
            <a:r>
              <a:t>Initial evidence: car won’t start</a:t>
            </a:r>
          </a:p>
          <a:p>
            <a:pPr algn="l"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
                <a:latin typeface="Helvetica"/>
                <a:ea typeface="Helvetica"/>
                <a:cs typeface="Helvetica"/>
                <a:sym typeface="Helvetica"/>
              </a:defRPr>
            </a:pPr>
            <a:r>
              <a:t>Testable variables (green), “broken, so fix it” variables (orange) </a:t>
            </a:r>
          </a:p>
          <a:p>
            <a:pPr algn="l"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
                <a:latin typeface="Helvetica"/>
                <a:ea typeface="Helvetica"/>
                <a:cs typeface="Helvetica"/>
                <a:sym typeface="Helvetica"/>
              </a:defRPr>
            </a:pPr>
            <a:r>
              <a:t>Hidden variables (gray) ensure sparse structure, reduce parameters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 name="Square"/>
          <p:cNvSpPr/>
          <p:nvPr/>
        </p:nvSpPr>
        <p:spPr>
          <a:xfrm>
            <a:off x="4800600" y="1676400"/>
            <a:ext cx="4038600" cy="4038600"/>
          </a:xfrm>
          <a:prstGeom prst="rect">
            <a:avLst/>
          </a:prstGeom>
          <a:solidFill>
            <a:srgbClr val="FFFDA9"/>
          </a:solidFill>
          <a:ln>
            <a:solidFill>
              <a:srgbClr val="000000"/>
            </a:solidFill>
          </a:ln>
          <a:effectLst>
            <a:outerShdw sx="100000" sy="100000" kx="0" ky="0" algn="b" rotWithShape="0" blurRad="63500" dist="101600" dir="2700000">
              <a:srgbClr val="929292">
                <a:alpha val="75000"/>
              </a:srgbClr>
            </a:outerShdw>
          </a:effectLst>
        </p:spPr>
        <p:txBody>
          <a:bodyPr lIns="50800" tIns="50800" rIns="50800" bIns="50800" anchor="ctr"/>
          <a:lstStyle/>
          <a:p>
            <a:pPr marL="40639" marR="40639" algn="l" defTabSz="914400">
              <a:defRPr sz="2400">
                <a:uFill>
                  <a:solidFill>
                    <a:srgbClr val="000000"/>
                  </a:solidFill>
                </a:uFill>
              </a:defRPr>
            </a:pPr>
          </a:p>
        </p:txBody>
      </p:sp>
      <p:sp>
        <p:nvSpPr>
          <p:cNvPr id="42" name="Slide Number"/>
          <p:cNvSpPr txBox="1"/>
          <p:nvPr>
            <p:ph type="sldNum" sz="quarter" idx="4294967295"/>
          </p:nvPr>
        </p:nvSpPr>
        <p:spPr>
          <a:xfrm>
            <a:off x="8763000" y="6502400"/>
            <a:ext cx="165100" cy="254000"/>
          </a:xfrm>
          <a:prstGeom prst="rect">
            <a:avLst/>
          </a:prstGeom>
          <a:extLst>
            <a:ext uri="{C572A759-6A51-4108-AA02-DFA0A04FC94B}">
              <ma14:wrappingTextBoxFlag xmlns:ma14="http://schemas.microsoft.com/office/mac/drawingml/2011/main" val="1"/>
            </a:ext>
          </a:extLst>
        </p:spPr>
        <p:txBody>
          <a:bodyPr lIns="38100" tIns="38100" rIns="38100" bIns="38100"/>
          <a:lstStyle>
            <a:lvl1pPr defTabSz="406400">
              <a:defRPr sz="1200">
                <a:uFillTx/>
                <a:latin typeface="+mj-lt"/>
                <a:ea typeface="+mj-ea"/>
                <a:cs typeface="+mj-cs"/>
                <a:sym typeface="Gill Sans"/>
              </a:defRPr>
            </a:lvl1pPr>
          </a:lstStyle>
          <a:p>
            <a:pPr/>
            <a:fld id="{86CB4B4D-7CA3-9044-876B-883B54F8677D}" type="slidenum"/>
          </a:p>
        </p:txBody>
      </p:sp>
      <p:sp>
        <p:nvSpPr>
          <p:cNvPr id="43" name="Bayes’-Rule"/>
          <p:cNvSpPr txBox="1"/>
          <p:nvPr>
            <p:ph type="title"/>
          </p:nvPr>
        </p:nvSpPr>
        <p:spPr>
          <a:xfrm>
            <a:off x="762000" y="-190500"/>
            <a:ext cx="7366000" cy="1714500"/>
          </a:xfrm>
          <a:prstGeom prst="rect">
            <a:avLst/>
          </a:prstGeom>
        </p:spPr>
        <p:txBody>
          <a:bodyPr/>
          <a:lstStyle/>
          <a:p>
            <a:pPr/>
            <a:r>
              <a:t>Bayes’-Rule</a:t>
            </a:r>
          </a:p>
        </p:txBody>
      </p:sp>
      <p:sp>
        <p:nvSpPr>
          <p:cNvPr id="44" name="Why is this rule useful?…"/>
          <p:cNvSpPr txBox="1"/>
          <p:nvPr>
            <p:ph type="body" sz="half" idx="1"/>
          </p:nvPr>
        </p:nvSpPr>
        <p:spPr>
          <a:xfrm>
            <a:off x="317500" y="876300"/>
            <a:ext cx="3810000" cy="5334000"/>
          </a:xfrm>
          <a:prstGeom prst="rect">
            <a:avLst/>
          </a:prstGeom>
        </p:spPr>
        <p:txBody>
          <a:bodyPr/>
          <a:lstStyle/>
          <a:p>
            <a:pPr marL="383540" indent="-342900">
              <a:buClr>
                <a:srgbClr val="000000"/>
              </a:buClr>
              <a:buSzTx/>
              <a:buFont typeface="Tahoma"/>
              <a:buNone/>
              <a:defRPr sz="2400"/>
            </a:pPr>
            <a:r>
              <a:t>Why is this rule useful?</a:t>
            </a:r>
          </a:p>
          <a:p>
            <a:pPr lvl="1" marL="914400" indent="-317500"/>
            <a:r>
              <a:rPr sz="2000"/>
              <a:t>Causal experiences</a:t>
            </a:r>
            <a:br>
              <a:rPr sz="2000"/>
            </a:br>
            <a:r>
              <a:rPr sz="2000"/>
              <a:t>C: cause, E: effect</a:t>
            </a:r>
            <a:endParaRPr sz="2000"/>
          </a:p>
          <a:p>
            <a:pPr lvl="1" marL="914400" indent="-317500">
              <a:defRPr sz="2000"/>
            </a:pPr>
            <a:r>
              <a:t>Diagnostic Inference</a:t>
            </a:r>
          </a:p>
          <a:p>
            <a:pPr lvl="1" marL="783590" indent="-285750">
              <a:buClr>
                <a:srgbClr val="000000"/>
              </a:buClr>
              <a:buSzTx/>
              <a:buFont typeface="Tahoma"/>
              <a:buNone/>
            </a:pPr>
            <a:r>
              <a:rPr sz="2000"/>
              <a:t>	</a:t>
            </a:r>
            <a:endParaRPr sz="2000"/>
          </a:p>
          <a:p>
            <a:pPr lvl="1" marL="783590" indent="-285750">
              <a:buClr>
                <a:srgbClr val="000000"/>
              </a:buClr>
              <a:buSzTx/>
              <a:buFont typeface="Tahoma"/>
              <a:buNone/>
            </a:pPr>
          </a:p>
          <a:p>
            <a:pPr lvl="1" marL="783590" indent="-285750">
              <a:buClr>
                <a:srgbClr val="000000"/>
              </a:buClr>
              <a:buSzTx/>
              <a:buFont typeface="Tahoma"/>
              <a:buNone/>
            </a:pPr>
            <a:r>
              <a:rPr sz="2000"/>
              <a:t>This simple equation underlies</a:t>
            </a:r>
            <a:endParaRPr sz="2000"/>
          </a:p>
          <a:p>
            <a:pPr lvl="1" marL="783590" indent="-285750">
              <a:buClr>
                <a:srgbClr val="000000"/>
              </a:buClr>
              <a:buSzTx/>
              <a:buFont typeface="Tahoma"/>
              <a:buNone/>
            </a:pPr>
            <a:r>
              <a:rPr sz="2000"/>
              <a:t>all modern AI systems for </a:t>
            </a:r>
            <a:endParaRPr sz="2000"/>
          </a:p>
          <a:p>
            <a:pPr lvl="1" marL="783590" indent="-285750">
              <a:buClr>
                <a:srgbClr val="000000"/>
              </a:buClr>
              <a:buSzTx/>
              <a:buFont typeface="Tahoma"/>
              <a:buNone/>
            </a:pPr>
            <a:r>
              <a:rPr sz="2000"/>
              <a:t>probabilistic inference</a:t>
            </a:r>
          </a:p>
        </p:txBody>
      </p:sp>
      <p:grpSp>
        <p:nvGrpSpPr>
          <p:cNvPr id="51" name="Group"/>
          <p:cNvGrpSpPr/>
          <p:nvPr/>
        </p:nvGrpSpPr>
        <p:grpSpPr>
          <a:xfrm>
            <a:off x="5553075" y="1981200"/>
            <a:ext cx="3708400" cy="3937000"/>
            <a:chOff x="571803" y="0"/>
            <a:chExt cx="3708400" cy="3937000"/>
          </a:xfrm>
        </p:grpSpPr>
        <p:sp>
          <p:nvSpPr>
            <p:cNvPr id="45" name="Arrow"/>
            <p:cNvSpPr/>
            <p:nvPr/>
          </p:nvSpPr>
          <p:spPr>
            <a:xfrm rot="5400000">
              <a:off x="809928" y="1600200"/>
              <a:ext cx="1219201" cy="457200"/>
            </a:xfrm>
            <a:prstGeom prst="rightArrow">
              <a:avLst>
                <a:gd name="adj1" fmla="val 50000"/>
                <a:gd name="adj2" fmla="val 66667"/>
              </a:avLst>
            </a:prstGeom>
            <a:solidFill>
              <a:srgbClr val="76D6FF"/>
            </a:solidFill>
            <a:ln w="25400" cap="flat">
              <a:solidFill>
                <a:srgbClr val="000000"/>
              </a:solidFill>
              <a:prstDash val="solid"/>
              <a:miter lim="400000"/>
            </a:ln>
            <a:effectLst/>
          </p:spPr>
          <p:txBody>
            <a:bodyPr wrap="square" lIns="38100" tIns="38100" rIns="38100" bIns="38100" numCol="1" anchor="ctr">
              <a:noAutofit/>
            </a:bodyPr>
            <a:lstStyle/>
            <a:p>
              <a:pPr>
                <a:defRPr sz="2600">
                  <a:solidFill>
                    <a:srgbClr val="FFFFFF"/>
                  </a:solidFill>
                  <a:effectLst>
                    <a:outerShdw sx="100000" sy="100000" kx="0" ky="0" algn="b" rotWithShape="0" blurRad="38100" dist="12700" dir="5400000">
                      <a:srgbClr val="000000">
                        <a:alpha val="50000"/>
                      </a:srgbClr>
                    </a:outerShdw>
                  </a:effectLst>
                </a:defRPr>
              </a:pPr>
            </a:p>
          </p:txBody>
        </p:sp>
        <p:sp>
          <p:nvSpPr>
            <p:cNvPr id="46" name="Arrow"/>
            <p:cNvSpPr/>
            <p:nvPr/>
          </p:nvSpPr>
          <p:spPr>
            <a:xfrm rot="16200000">
              <a:off x="1495728" y="1600200"/>
              <a:ext cx="1219201" cy="457200"/>
            </a:xfrm>
            <a:prstGeom prst="rightArrow">
              <a:avLst>
                <a:gd name="adj1" fmla="val 50000"/>
                <a:gd name="adj2" fmla="val 66667"/>
              </a:avLst>
            </a:prstGeom>
            <a:solidFill>
              <a:srgbClr val="76D6FF"/>
            </a:solidFill>
            <a:ln w="25400" cap="flat">
              <a:solidFill>
                <a:srgbClr val="000000"/>
              </a:solidFill>
              <a:prstDash val="solid"/>
              <a:miter lim="400000"/>
            </a:ln>
            <a:effectLst/>
          </p:spPr>
          <p:txBody>
            <a:bodyPr wrap="square" lIns="38100" tIns="38100" rIns="38100" bIns="38100" numCol="1" anchor="ctr">
              <a:noAutofit/>
            </a:bodyPr>
            <a:lstStyle/>
            <a:p>
              <a:pPr>
                <a:defRPr sz="2600">
                  <a:solidFill>
                    <a:srgbClr val="FFFFFF"/>
                  </a:solidFill>
                  <a:effectLst>
                    <a:outerShdw sx="100000" sy="100000" kx="0" ky="0" algn="b" rotWithShape="0" blurRad="38100" dist="12700" dir="5400000">
                      <a:srgbClr val="000000">
                        <a:alpha val="50000"/>
                      </a:srgbClr>
                    </a:outerShdw>
                  </a:effectLst>
                </a:defRPr>
              </a:pPr>
            </a:p>
          </p:txBody>
        </p:sp>
        <p:sp>
          <p:nvSpPr>
            <p:cNvPr id="47" name="causal inferences"/>
            <p:cNvSpPr/>
            <p:nvPr/>
          </p:nvSpPr>
          <p:spPr>
            <a:xfrm>
              <a:off x="571803" y="143510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t">
              <a:spAutoFit/>
            </a:bodyPr>
            <a:lstStyle/>
            <a:p>
              <a:pPr>
                <a:buClr>
                  <a:srgbClr val="000000"/>
                </a:buClr>
                <a:buFont typeface="Arial"/>
                <a:defRPr sz="1800">
                  <a:latin typeface="Arial"/>
                  <a:ea typeface="Arial"/>
                  <a:cs typeface="Arial"/>
                  <a:sym typeface="Arial"/>
                </a:defRPr>
              </a:pPr>
              <a:r>
                <a:t>causal</a:t>
              </a:r>
              <a:br/>
              <a:r>
                <a:t>inferences</a:t>
              </a:r>
            </a:p>
          </p:txBody>
        </p:sp>
        <p:sp>
          <p:nvSpPr>
            <p:cNvPr id="48" name="diagnostic  inferences"/>
            <p:cNvSpPr/>
            <p:nvPr/>
          </p:nvSpPr>
          <p:spPr>
            <a:xfrm>
              <a:off x="3010203" y="144780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t">
              <a:spAutoFit/>
            </a:bodyPr>
            <a:lstStyle/>
            <a:p>
              <a:pPr>
                <a:buClr>
                  <a:srgbClr val="000000"/>
                </a:buClr>
                <a:buFont typeface="Arial"/>
                <a:defRPr sz="1800">
                  <a:latin typeface="Arial"/>
                  <a:ea typeface="Arial"/>
                  <a:cs typeface="Arial"/>
                  <a:sym typeface="Arial"/>
                </a:defRPr>
              </a:pPr>
              <a:r>
                <a:t>diagnostic </a:t>
              </a:r>
              <a:br/>
              <a:r>
                <a:t>inferences</a:t>
              </a:r>
            </a:p>
          </p:txBody>
        </p:sp>
        <p:sp>
          <p:nvSpPr>
            <p:cNvPr id="49" name="Cause Mistake in technical system"/>
            <p:cNvSpPr/>
            <p:nvPr/>
          </p:nvSpPr>
          <p:spPr>
            <a:xfrm>
              <a:off x="1791003"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t">
              <a:spAutoFit/>
            </a:bodyPr>
            <a:lstStyle/>
            <a:p>
              <a:pPr>
                <a:buClr>
                  <a:srgbClr val="000000"/>
                </a:buClr>
                <a:buFont typeface="Arial"/>
              </a:pPr>
              <a:r>
                <a:rPr i="1" sz="1800">
                  <a:latin typeface="Arial"/>
                  <a:ea typeface="Arial"/>
                  <a:cs typeface="Arial"/>
                  <a:sym typeface="Arial"/>
                </a:rPr>
                <a:t>Cause</a:t>
              </a:r>
              <a:br>
                <a:rPr sz="1800">
                  <a:latin typeface="Arial"/>
                  <a:ea typeface="Arial"/>
                  <a:cs typeface="Arial"/>
                  <a:sym typeface="Arial"/>
                </a:rPr>
              </a:br>
              <a:r>
                <a:rPr sz="1800">
                  <a:latin typeface="Arial"/>
                  <a:ea typeface="Arial"/>
                  <a:cs typeface="Arial"/>
                  <a:sym typeface="Arial"/>
                </a:rPr>
                <a:t>Mistake in</a:t>
              </a:r>
              <a:br>
                <a:rPr sz="1800">
                  <a:latin typeface="Arial"/>
                  <a:ea typeface="Arial"/>
                  <a:cs typeface="Arial"/>
                  <a:sym typeface="Arial"/>
                </a:rPr>
              </a:br>
              <a:r>
                <a:rPr sz="1800">
                  <a:latin typeface="Arial"/>
                  <a:ea typeface="Arial"/>
                  <a:cs typeface="Arial"/>
                  <a:sym typeface="Arial"/>
                </a:rPr>
                <a:t>technical system</a:t>
              </a:r>
            </a:p>
          </p:txBody>
        </p:sp>
        <p:sp>
          <p:nvSpPr>
            <p:cNvPr id="50" name="Effect system behavior…"/>
            <p:cNvSpPr/>
            <p:nvPr/>
          </p:nvSpPr>
          <p:spPr>
            <a:xfrm>
              <a:off x="1797353" y="266700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t">
              <a:spAutoFit/>
            </a:bodyPr>
            <a:lstStyle/>
            <a:p>
              <a:pPr>
                <a:buClr>
                  <a:srgbClr val="000000"/>
                </a:buClr>
                <a:buFont typeface="Arial"/>
              </a:pPr>
              <a:r>
                <a:rPr i="1" sz="1800">
                  <a:latin typeface="Arial"/>
                  <a:ea typeface="Arial"/>
                  <a:cs typeface="Arial"/>
                  <a:sym typeface="Arial"/>
                </a:rPr>
                <a:t>Effect</a:t>
              </a:r>
              <a:br>
                <a:rPr sz="1800">
                  <a:latin typeface="Arial"/>
                  <a:ea typeface="Arial"/>
                  <a:cs typeface="Arial"/>
                  <a:sym typeface="Arial"/>
                </a:rPr>
              </a:br>
              <a:r>
                <a:rPr sz="1800">
                  <a:latin typeface="Arial"/>
                  <a:ea typeface="Arial"/>
                  <a:cs typeface="Arial"/>
                  <a:sym typeface="Arial"/>
                </a:rPr>
                <a:t>system behavior</a:t>
              </a:r>
              <a:endParaRPr sz="1800">
                <a:latin typeface="Arial"/>
                <a:ea typeface="Arial"/>
                <a:cs typeface="Arial"/>
                <a:sym typeface="Arial"/>
              </a:endParaRPr>
            </a:p>
            <a:p>
              <a:pPr>
                <a:buClr>
                  <a:srgbClr val="000000"/>
                </a:buClr>
                <a:buFont typeface="Arial"/>
                <a:defRPr sz="1800">
                  <a:latin typeface="Arial"/>
                  <a:ea typeface="Arial"/>
                  <a:cs typeface="Arial"/>
                  <a:sym typeface="Arial"/>
                </a:defRPr>
              </a:pPr>
              <a:r>
                <a:t>shows</a:t>
              </a:r>
              <a:r>
                <a:t> symptom</a:t>
              </a:r>
            </a:p>
          </p:txBody>
        </p:sp>
      </p:grpSp>
      <p:pic>
        <p:nvPicPr>
          <p:cNvPr id="52" name="image.pdf" descr="image.pdf"/>
          <p:cNvPicPr>
            <a:picLocks noChangeAspect="0"/>
          </p:cNvPicPr>
          <p:nvPr/>
        </p:nvPicPr>
        <p:blipFill>
          <a:blip r:embed="rId2">
            <a:extLst/>
          </a:blip>
          <a:stretch>
            <a:fillRect/>
          </a:stretch>
        </p:blipFill>
        <p:spPr>
          <a:xfrm>
            <a:off x="1131887" y="3276600"/>
            <a:ext cx="2994026" cy="766763"/>
          </a:xfrm>
          <a:prstGeom prst="rect">
            <a:avLst/>
          </a:prstGeom>
          <a:ln w="12700">
            <a:miter lim="400000"/>
          </a:ln>
        </p:spPr>
      </p:pic>
      <p:sp>
        <p:nvSpPr>
          <p:cNvPr id="53" name="Bayes’ Rule"/>
          <p:cNvSpPr txBox="1"/>
          <p:nvPr/>
        </p:nvSpPr>
        <p:spPr>
          <a:xfrm>
            <a:off x="114300" y="6477000"/>
            <a:ext cx="2832100" cy="27940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spAutoFit/>
          </a:bodyPr>
          <a:lstStyle>
            <a:lvl1pPr algn="l">
              <a:buClr>
                <a:srgbClr val="000000"/>
              </a:buClr>
              <a:buFont typeface="Tahoma"/>
              <a:defRPr sz="1400"/>
            </a:lvl1pPr>
          </a:lstStyle>
          <a:p>
            <a:pPr/>
            <a:r>
              <a:t>Bayes’ Rule</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pic>
        <p:nvPicPr>
          <p:cNvPr id="645" name="insurance-net.pdf" descr="insurance-net.pdf"/>
          <p:cNvPicPr>
            <a:picLocks noChangeAspect="1"/>
          </p:cNvPicPr>
          <p:nvPr/>
        </p:nvPicPr>
        <p:blipFill>
          <a:blip r:embed="rId2">
            <a:extLst/>
          </a:blip>
          <a:stretch>
            <a:fillRect/>
          </a:stretch>
        </p:blipFill>
        <p:spPr>
          <a:xfrm>
            <a:off x="736600" y="1511300"/>
            <a:ext cx="7670800" cy="4978400"/>
          </a:xfrm>
          <a:prstGeom prst="rect">
            <a:avLst/>
          </a:prstGeom>
        </p:spPr>
      </p:pic>
      <p:sp>
        <p:nvSpPr>
          <p:cNvPr id="646" name="Car insurance"/>
          <p:cNvSpPr txBox="1"/>
          <p:nvPr>
            <p:ph type="title"/>
          </p:nvPr>
        </p:nvSpPr>
        <p:spPr>
          <a:prstGeom prst="rect">
            <a:avLst/>
          </a:prstGeom>
        </p:spPr>
        <p:txBody>
          <a:bodyPr/>
          <a:lstStyle/>
          <a:p>
            <a:pPr/>
            <a:r>
              <a:t>Car insurance</a:t>
            </a:r>
          </a:p>
        </p:txBody>
      </p:sp>
      <p:sp>
        <p:nvSpPr>
          <p:cNvPr id="64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9"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50"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51" name="Compact conditional distributions"/>
          <p:cNvSpPr txBox="1"/>
          <p:nvPr/>
        </p:nvSpPr>
        <p:spPr>
          <a:xfrm>
            <a:off x="304800" y="-139700"/>
            <a:ext cx="8534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Compact conditional distributions</a:t>
            </a:r>
          </a:p>
        </p:txBody>
      </p:sp>
      <p:pic>
        <p:nvPicPr>
          <p:cNvPr id="652" name="droppedImage.png" descr="droppedImage.png"/>
          <p:cNvPicPr>
            <a:picLocks noChangeAspect="1"/>
          </p:cNvPicPr>
          <p:nvPr/>
        </p:nvPicPr>
        <p:blipFill>
          <a:blip r:embed="rId3">
            <a:extLst/>
          </a:blip>
          <a:stretch>
            <a:fillRect/>
          </a:stretch>
        </p:blipFill>
        <p:spPr>
          <a:xfrm>
            <a:off x="566514" y="1193800"/>
            <a:ext cx="7993286" cy="5283200"/>
          </a:xfrm>
          <a:prstGeom prst="rect">
            <a:avLst/>
          </a:prstGeom>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6"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57"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58" name="Compact conditional distributions"/>
          <p:cNvSpPr txBox="1"/>
          <p:nvPr/>
        </p:nvSpPr>
        <p:spPr>
          <a:xfrm>
            <a:off x="304800" y="76200"/>
            <a:ext cx="58039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Compact conditional distributions</a:t>
            </a:r>
          </a:p>
        </p:txBody>
      </p:sp>
      <p:pic>
        <p:nvPicPr>
          <p:cNvPr id="659" name="droppedImage.png" descr="droppedImage.png"/>
          <p:cNvPicPr>
            <a:picLocks noChangeAspect="1"/>
          </p:cNvPicPr>
          <p:nvPr/>
        </p:nvPicPr>
        <p:blipFill>
          <a:blip r:embed="rId3">
            <a:extLst/>
          </a:blip>
          <a:stretch>
            <a:fillRect/>
          </a:stretch>
        </p:blipFill>
        <p:spPr>
          <a:xfrm>
            <a:off x="322085" y="1244600"/>
            <a:ext cx="7894815" cy="5295900"/>
          </a:xfrm>
          <a:prstGeom prst="rect">
            <a:avLst/>
          </a:prstGeom>
        </p:spPr>
      </p:pic>
      <p:pic>
        <p:nvPicPr>
          <p:cNvPr id="660" name="droppedImage.pdf" descr="droppedImage.pdf"/>
          <p:cNvPicPr>
            <a:picLocks noChangeAspect="1"/>
          </p:cNvPicPr>
          <p:nvPr/>
        </p:nvPicPr>
        <p:blipFill>
          <a:blip r:embed="rId4">
            <a:extLst/>
          </a:blip>
          <a:stretch>
            <a:fillRect/>
          </a:stretch>
        </p:blipFill>
        <p:spPr>
          <a:xfrm>
            <a:off x="6134100" y="114300"/>
            <a:ext cx="2933700" cy="711349"/>
          </a:xfrm>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65"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66" name="Bayesian nets with continuous variables"/>
          <p:cNvSpPr txBox="1"/>
          <p:nvPr/>
        </p:nvSpPr>
        <p:spPr>
          <a:xfrm>
            <a:off x="304800" y="762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Bayesian nets with continuous variables</a:t>
            </a:r>
          </a:p>
        </p:txBody>
      </p:sp>
      <p:pic>
        <p:nvPicPr>
          <p:cNvPr id="667" name="droppedImage.png" descr="droppedImage.png"/>
          <p:cNvPicPr>
            <a:picLocks noChangeAspect="1"/>
          </p:cNvPicPr>
          <p:nvPr/>
        </p:nvPicPr>
        <p:blipFill>
          <a:blip r:embed="rId3">
            <a:extLst/>
          </a:blip>
          <a:stretch>
            <a:fillRect/>
          </a:stretch>
        </p:blipFill>
        <p:spPr>
          <a:xfrm>
            <a:off x="1159698" y="1193800"/>
            <a:ext cx="6815902" cy="5041900"/>
          </a:xfrm>
          <a:prstGeom prst="rect">
            <a:avLst/>
          </a:prstGeom>
        </p:spPr>
      </p:pic>
      <p:pic>
        <p:nvPicPr>
          <p:cNvPr id="668" name="13.7.pdf" descr="13.7.pdf"/>
          <p:cNvPicPr>
            <a:picLocks noChangeAspect="1"/>
          </p:cNvPicPr>
          <p:nvPr/>
        </p:nvPicPr>
        <p:blipFill>
          <a:blip r:embed="rId4">
            <a:extLst/>
          </a:blip>
          <a:stretch>
            <a:fillRect/>
          </a:stretch>
        </p:blipFill>
        <p:spPr>
          <a:xfrm>
            <a:off x="3296342" y="1663700"/>
            <a:ext cx="3203016" cy="3017476"/>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2"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73"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74" name="Continuous child variables"/>
          <p:cNvSpPr txBox="1"/>
          <p:nvPr/>
        </p:nvSpPr>
        <p:spPr>
          <a:xfrm>
            <a:off x="368300" y="-3429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Continuous child variables</a:t>
            </a:r>
          </a:p>
        </p:txBody>
      </p:sp>
      <p:pic>
        <p:nvPicPr>
          <p:cNvPr id="675" name="droppedImage.png" descr="droppedImage.png"/>
          <p:cNvPicPr>
            <a:picLocks noChangeAspect="1"/>
          </p:cNvPicPr>
          <p:nvPr/>
        </p:nvPicPr>
        <p:blipFill>
          <a:blip r:embed="rId3">
            <a:extLst/>
          </a:blip>
          <a:stretch>
            <a:fillRect/>
          </a:stretch>
        </p:blipFill>
        <p:spPr>
          <a:xfrm>
            <a:off x="-17063" y="908049"/>
            <a:ext cx="9178126" cy="5041901"/>
          </a:xfrm>
          <a:prstGeom prst="rect">
            <a:avLst/>
          </a:prstGeom>
        </p:spPr>
      </p:pic>
      <p:sp>
        <p:nvSpPr>
          <p:cNvPr id="676" name="2"/>
          <p:cNvSpPr txBox="1"/>
          <p:nvPr/>
        </p:nvSpPr>
        <p:spPr>
          <a:xfrm>
            <a:off x="2591318" y="2832100"/>
            <a:ext cx="203201"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400"/>
            </a:lvl1pPr>
          </a:lstStyle>
          <a:p>
            <a:pPr/>
            <a:r>
              <a:t>2</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0"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81"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82" name="Continuous child variables"/>
          <p:cNvSpPr txBox="1"/>
          <p:nvPr/>
        </p:nvSpPr>
        <p:spPr>
          <a:xfrm>
            <a:off x="266700" y="-1905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Continuous child variables</a:t>
            </a:r>
          </a:p>
        </p:txBody>
      </p:sp>
      <p:pic>
        <p:nvPicPr>
          <p:cNvPr id="683" name="droppedImage.png" descr="droppedImage.png"/>
          <p:cNvPicPr>
            <a:picLocks noChangeAspect="1"/>
          </p:cNvPicPr>
          <p:nvPr/>
        </p:nvPicPr>
        <p:blipFill>
          <a:blip r:embed="rId3">
            <a:extLst/>
          </a:blip>
          <a:stretch>
            <a:fillRect/>
          </a:stretch>
        </p:blipFill>
        <p:spPr>
          <a:xfrm>
            <a:off x="429824" y="1460500"/>
            <a:ext cx="8269676" cy="4622800"/>
          </a:xfrm>
          <a:prstGeom prst="rect">
            <a:avLst/>
          </a:prstGeom>
        </p:spPr>
      </p:pic>
      <p:pic>
        <p:nvPicPr>
          <p:cNvPr id="684" name="Screenshot 2023-11-07 at 1.14.19 PM.png" descr="Screenshot 2023-11-07 at 1.14.19 PM.png"/>
          <p:cNvPicPr>
            <a:picLocks noChangeAspect="1"/>
          </p:cNvPicPr>
          <p:nvPr/>
        </p:nvPicPr>
        <p:blipFill>
          <a:blip r:embed="rId4">
            <a:extLst/>
          </a:blip>
          <a:stretch>
            <a:fillRect/>
          </a:stretch>
        </p:blipFill>
        <p:spPr>
          <a:xfrm>
            <a:off x="266700" y="982108"/>
            <a:ext cx="8407400" cy="2659086"/>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8"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89"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90" name="Discrete variable w/ continuous parents"/>
          <p:cNvSpPr txBox="1"/>
          <p:nvPr/>
        </p:nvSpPr>
        <p:spPr>
          <a:xfrm>
            <a:off x="304800" y="-241300"/>
            <a:ext cx="85598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Discrete variable w/ continuous parents</a:t>
            </a:r>
          </a:p>
        </p:txBody>
      </p:sp>
      <p:pic>
        <p:nvPicPr>
          <p:cNvPr id="691" name="droppedImage.png" descr="droppedImage.png"/>
          <p:cNvPicPr>
            <a:picLocks noChangeAspect="1"/>
          </p:cNvPicPr>
          <p:nvPr/>
        </p:nvPicPr>
        <p:blipFill>
          <a:blip r:embed="rId3">
            <a:extLst/>
          </a:blip>
          <a:stretch>
            <a:fillRect/>
          </a:stretch>
        </p:blipFill>
        <p:spPr>
          <a:xfrm>
            <a:off x="381000" y="838200"/>
            <a:ext cx="7526115" cy="5613400"/>
          </a:xfrm>
          <a:prstGeom prst="rect">
            <a:avLst/>
          </a:prstGeom>
        </p:spPr>
      </p:pic>
      <p:pic>
        <p:nvPicPr>
          <p:cNvPr id="692" name="13.7.pdf" descr="13.7.pdf"/>
          <p:cNvPicPr>
            <a:picLocks noChangeAspect="1"/>
          </p:cNvPicPr>
          <p:nvPr/>
        </p:nvPicPr>
        <p:blipFill>
          <a:blip r:embed="rId4">
            <a:extLst/>
          </a:blip>
          <a:stretch>
            <a:fillRect/>
          </a:stretch>
        </p:blipFill>
        <p:spPr>
          <a:xfrm>
            <a:off x="7471144" y="5138863"/>
            <a:ext cx="1393456" cy="1312738"/>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96" name="Picture 15.png" descr="Picture 15.png"/>
          <p:cNvPicPr>
            <a:picLocks noChangeAspect="1"/>
          </p:cNvPicPr>
          <p:nvPr/>
        </p:nvPicPr>
        <p:blipFill>
          <a:blip r:embed="rId2">
            <a:extLst/>
          </a:blip>
          <a:stretch>
            <a:fillRect/>
          </a:stretch>
        </p:blipFill>
        <p:spPr>
          <a:xfrm>
            <a:off x="939800" y="1308100"/>
            <a:ext cx="7099300" cy="4673600"/>
          </a:xfrm>
          <a:prstGeom prst="rect">
            <a:avLst/>
          </a:prstGeom>
        </p:spPr>
      </p:pic>
      <p:sp>
        <p:nvSpPr>
          <p:cNvPr id="697"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98" name="Efficient Representation of conditional distributions"/>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Efficient Representation of conditional distributions</a:t>
            </a:r>
          </a:p>
        </p:txBody>
      </p:sp>
      <p:sp>
        <p:nvSpPr>
          <p:cNvPr id="699" name="Discrete variable w/ continuous parents"/>
          <p:cNvSpPr txBox="1"/>
          <p:nvPr/>
        </p:nvSpPr>
        <p:spPr>
          <a:xfrm>
            <a:off x="304800" y="762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Discrete variable w/ continuous parents</a:t>
            </a:r>
          </a:p>
        </p:txBody>
      </p:sp>
      <p:sp>
        <p:nvSpPr>
          <p:cNvPr id="700" name="Rectangle"/>
          <p:cNvSpPr/>
          <p:nvPr/>
        </p:nvSpPr>
        <p:spPr>
          <a:xfrm>
            <a:off x="8013700" y="1155700"/>
            <a:ext cx="977900" cy="4965700"/>
          </a:xfrm>
          <a:prstGeom prst="rect">
            <a:avLst/>
          </a:prstGeom>
          <a:solidFill>
            <a:srgbClr val="FFFFFF"/>
          </a:solidFill>
          <a:ln>
            <a:solidFill>
              <a:srgbClr val="FFFFFF"/>
            </a:solidFill>
          </a:ln>
        </p:spPr>
        <p:txBody>
          <a:bodyPr lIns="50800" tIns="50800" rIns="50800" bIns="50800" anchor="ctr"/>
          <a:lstStyle/>
          <a:p>
            <a:pPr marL="40639" marR="40639" algn="l" defTabSz="914400">
              <a:defRPr sz="2400">
                <a:uFill>
                  <a:solidFill>
                    <a:srgbClr val="000000"/>
                  </a:solidFill>
                </a:uFill>
                <a:latin typeface="Times New Roman"/>
                <a:ea typeface="Times New Roman"/>
                <a:cs typeface="Times New Roman"/>
                <a:sym typeface="Times New Roman"/>
              </a:defRPr>
            </a:pP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2"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03" name="Discrete variable w/ continuous parents"/>
          <p:cNvSpPr txBox="1"/>
          <p:nvPr/>
        </p:nvSpPr>
        <p:spPr>
          <a:xfrm>
            <a:off x="368300" y="-2286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Discrete variable w/ continuous parents</a:t>
            </a:r>
          </a:p>
        </p:txBody>
      </p:sp>
      <p:pic>
        <p:nvPicPr>
          <p:cNvPr id="704" name="droppedImage.png" descr="droppedImage.png"/>
          <p:cNvPicPr>
            <a:picLocks noChangeAspect="1"/>
          </p:cNvPicPr>
          <p:nvPr/>
        </p:nvPicPr>
        <p:blipFill>
          <a:blip r:embed="rId3">
            <a:extLst/>
          </a:blip>
          <a:stretch>
            <a:fillRect/>
          </a:stretch>
        </p:blipFill>
        <p:spPr>
          <a:xfrm>
            <a:off x="1034758" y="952500"/>
            <a:ext cx="7079227" cy="5791200"/>
          </a:xfrm>
          <a:prstGeom prst="rect">
            <a:avLst/>
          </a:prstGeom>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8"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09"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10" name="Inference tasks"/>
          <p:cNvSpPr txBox="1"/>
          <p:nvPr/>
        </p:nvSpPr>
        <p:spPr>
          <a:xfrm>
            <a:off x="304800" y="762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Inference tasks</a:t>
            </a:r>
          </a:p>
        </p:txBody>
      </p:sp>
      <p:pic>
        <p:nvPicPr>
          <p:cNvPr id="711" name="droppedImage.png" descr="droppedImage.png"/>
          <p:cNvPicPr>
            <a:picLocks noChangeAspect="1"/>
          </p:cNvPicPr>
          <p:nvPr/>
        </p:nvPicPr>
        <p:blipFill>
          <a:blip r:embed="rId3">
            <a:extLst/>
          </a:blip>
          <a:stretch>
            <a:fillRect/>
          </a:stretch>
        </p:blipFill>
        <p:spPr>
          <a:xfrm>
            <a:off x="101600" y="1384300"/>
            <a:ext cx="9154584" cy="4394200"/>
          </a:xfrm>
          <a:prstGeom prst="rect">
            <a:avLst/>
          </a:prstGeom>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 name="Slide Number"/>
          <p:cNvSpPr txBox="1"/>
          <p:nvPr>
            <p:ph type="sldNum" sz="quarter" idx="2"/>
          </p:nvPr>
        </p:nvSpPr>
        <p:spPr>
          <a:xfrm>
            <a:off x="8750300" y="64770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56" name="Knowledge in uncertain domains"/>
          <p:cNvSpPr txBox="1"/>
          <p:nvPr>
            <p:ph type="title"/>
          </p:nvPr>
        </p:nvSpPr>
        <p:spPr>
          <a:prstGeom prst="rect">
            <a:avLst/>
          </a:prstGeom>
        </p:spPr>
        <p:txBody>
          <a:bodyPr/>
          <a:lstStyle>
            <a:lvl1pPr>
              <a:defRPr>
                <a:latin typeface="+mj-lt"/>
                <a:ea typeface="+mj-ea"/>
                <a:cs typeface="+mj-cs"/>
                <a:sym typeface="Gill Sans"/>
              </a:defRPr>
            </a:lvl1pPr>
          </a:lstStyle>
          <a:p>
            <a:pPr/>
            <a:r>
              <a:t>Knowledge in uncertain domains</a:t>
            </a:r>
          </a:p>
        </p:txBody>
      </p:sp>
      <p:sp>
        <p:nvSpPr>
          <p:cNvPr id="57" name="Joint probability distribution…"/>
          <p:cNvSpPr txBox="1"/>
          <p:nvPr>
            <p:ph type="body" sz="half" idx="1"/>
          </p:nvPr>
        </p:nvSpPr>
        <p:spPr>
          <a:xfrm>
            <a:off x="304800" y="1524000"/>
            <a:ext cx="4191000" cy="5334000"/>
          </a:xfrm>
          <a:prstGeom prst="rect">
            <a:avLst/>
          </a:prstGeom>
        </p:spPr>
        <p:txBody>
          <a:bodyPr/>
          <a:lstStyle/>
          <a:p>
            <a:pPr marL="334554" indent="-293914">
              <a:defRPr sz="2400">
                <a:latin typeface="+mj-lt"/>
                <a:ea typeface="+mj-ea"/>
                <a:cs typeface="+mj-cs"/>
                <a:sym typeface="Gill Sans"/>
              </a:defRPr>
            </a:pPr>
            <a:r>
              <a:t>Joint probability distribution</a:t>
            </a:r>
          </a:p>
          <a:p>
            <a:pPr lvl="1" marL="735965" indent="-238125">
              <a:defRPr sz="2000">
                <a:latin typeface="+mj-lt"/>
                <a:ea typeface="+mj-ea"/>
                <a:cs typeface="+mj-cs"/>
                <a:sym typeface="Gill Sans"/>
              </a:defRPr>
            </a:pPr>
            <a:r>
              <a:t>delivers answers to questions that exists in domain</a:t>
            </a:r>
          </a:p>
          <a:p>
            <a:pPr lvl="1" marL="735965" indent="-238125">
              <a:defRPr sz="2000">
                <a:latin typeface="+mj-lt"/>
                <a:ea typeface="+mj-ea"/>
                <a:cs typeface="+mj-cs"/>
                <a:sym typeface="Gill Sans"/>
              </a:defRPr>
            </a:pPr>
            <a:r>
              <a:t>Problem: intractable with large number of variables</a:t>
            </a:r>
          </a:p>
          <a:p>
            <a:pPr lvl="1" marL="735965" indent="-238125">
              <a:defRPr sz="2000">
                <a:latin typeface="+mj-lt"/>
                <a:ea typeface="+mj-ea"/>
                <a:cs typeface="+mj-cs"/>
                <a:sym typeface="Gill Sans"/>
              </a:defRPr>
            </a:pPr>
            <a:r>
              <a:t>Specification </a:t>
            </a:r>
            <a:br/>
            <a:r>
              <a:t>Probabilities difficult for atomic events</a:t>
            </a:r>
          </a:p>
        </p:txBody>
      </p:sp>
      <p:sp>
        <p:nvSpPr>
          <p:cNvPr id="58" name="Complexity…"/>
          <p:cNvSpPr txBox="1"/>
          <p:nvPr/>
        </p:nvSpPr>
        <p:spPr>
          <a:xfrm>
            <a:off x="4648200" y="1524000"/>
            <a:ext cx="4203700" cy="3467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500"/>
              </a:spcBef>
              <a:buClr>
                <a:srgbClr val="000000"/>
              </a:buClr>
              <a:buSzPct val="100000"/>
              <a:buFont typeface="Tahoma"/>
              <a:buChar char="•"/>
              <a:defRPr sz="2400">
                <a:uFill>
                  <a:solidFill>
                    <a:srgbClr val="000000"/>
                  </a:solidFill>
                </a:uFill>
              </a:defRPr>
            </a:pPr>
            <a:r>
              <a:t>Complexity</a:t>
            </a:r>
          </a:p>
          <a:p>
            <a:pPr marL="783590" marR="40639" indent="-285750" algn="l" defTabSz="914400">
              <a:spcBef>
                <a:spcPts val="400"/>
              </a:spcBef>
              <a:buClr>
                <a:srgbClr val="000000"/>
              </a:buClr>
              <a:buSzPct val="100000"/>
              <a:buFont typeface="Tahoma"/>
              <a:buChar char="–"/>
              <a:defRPr sz="2000">
                <a:uFill>
                  <a:solidFill>
                    <a:srgbClr val="000000"/>
                  </a:solidFill>
                </a:uFill>
              </a:defRPr>
            </a:pPr>
            <a:r>
              <a:t>Independence and conditional dependence reduce complexity</a:t>
            </a:r>
          </a:p>
          <a:p>
            <a:pPr marL="783590" marR="40639" indent="-285750" algn="l" defTabSz="914400">
              <a:spcBef>
                <a:spcPts val="400"/>
              </a:spcBef>
              <a:buClr>
                <a:srgbClr val="000000"/>
              </a:buClr>
              <a:buSzPct val="100000"/>
              <a:buFont typeface="Tahoma"/>
              <a:buChar char="–"/>
              <a:defRPr sz="2000">
                <a:uFill>
                  <a:solidFill>
                    <a:srgbClr val="000000"/>
                  </a:solidFill>
                </a:uFill>
              </a:defRPr>
            </a:pPr>
          </a:p>
          <a:p>
            <a:pPr marL="383540" marR="40639" indent="-342900" algn="l" defTabSz="914400">
              <a:spcBef>
                <a:spcPts val="500"/>
              </a:spcBef>
              <a:buClr>
                <a:srgbClr val="000000"/>
              </a:buClr>
              <a:buSzPct val="100000"/>
              <a:buFont typeface="Tahoma"/>
              <a:buChar char="•"/>
              <a:defRPr sz="2400">
                <a:uFill>
                  <a:solidFill>
                    <a:srgbClr val="000000"/>
                  </a:solidFill>
                </a:uFill>
              </a:defRPr>
            </a:pPr>
            <a:r>
              <a:t>Bayesian Networks</a:t>
            </a:r>
          </a:p>
          <a:p>
            <a:pPr marL="783590" marR="40639" indent="-285750" algn="l" defTabSz="914400">
              <a:spcBef>
                <a:spcPts val="400"/>
              </a:spcBef>
              <a:buClr>
                <a:srgbClr val="000000"/>
              </a:buClr>
              <a:buSzPct val="100000"/>
              <a:buFont typeface="Tahoma"/>
              <a:buChar char="–"/>
              <a:defRPr sz="2000">
                <a:uFill>
                  <a:solidFill>
                    <a:srgbClr val="000000"/>
                  </a:solidFill>
                </a:uFill>
              </a:defRPr>
            </a:pPr>
            <a:r>
              <a:t>Data structure represents dependencies between variables</a:t>
            </a:r>
          </a:p>
          <a:p>
            <a:pPr marL="783590" marR="40639" indent="-285750" algn="l" defTabSz="914400">
              <a:spcBef>
                <a:spcPts val="400"/>
              </a:spcBef>
              <a:buClr>
                <a:srgbClr val="000000"/>
              </a:buClr>
              <a:buSzPct val="100000"/>
              <a:buFont typeface="Tahoma"/>
              <a:buChar char="–"/>
              <a:defRPr sz="2000">
                <a:uFill>
                  <a:solidFill>
                    <a:srgbClr val="000000"/>
                  </a:solidFill>
                </a:uFill>
              </a:defRPr>
            </a:pPr>
            <a:r>
              <a:t>Specification of joint distribution</a:t>
            </a:r>
          </a:p>
        </p:txBody>
      </p:sp>
      <p:sp>
        <p:nvSpPr>
          <p:cNvPr id="59" name="Knowledge in uncertain domains"/>
          <p:cNvSpPr txBox="1"/>
          <p:nvPr/>
        </p:nvSpPr>
        <p:spPr>
          <a:xfrm>
            <a:off x="304800" y="6472237"/>
            <a:ext cx="28321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Knowledge in uncertain domains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8">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5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5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58">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58">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58">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58">
                                            <p:txEl>
                                              <p:pRg st="5" end="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58" grpId="1"/>
    </p:bldLst>
  </p:timing>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5"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16"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17" name="Enumeration algorithm"/>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Enumeration algorithm</a:t>
            </a:r>
          </a:p>
        </p:txBody>
      </p:sp>
      <p:pic>
        <p:nvPicPr>
          <p:cNvPr id="718" name="droppedImage.png" descr="droppedImage.png"/>
          <p:cNvPicPr>
            <a:picLocks noChangeAspect="1"/>
          </p:cNvPicPr>
          <p:nvPr/>
        </p:nvPicPr>
        <p:blipFill>
          <a:blip r:embed="rId3">
            <a:extLst/>
          </a:blip>
          <a:stretch>
            <a:fillRect/>
          </a:stretch>
        </p:blipFill>
        <p:spPr>
          <a:xfrm>
            <a:off x="381000" y="857076"/>
            <a:ext cx="8369300" cy="5607224"/>
          </a:xfrm>
          <a:prstGeom prst="rect">
            <a:avLst/>
          </a:prstGeom>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2"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23"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24" name="Inference by enumeration"/>
          <p:cNvSpPr txBox="1"/>
          <p:nvPr/>
        </p:nvSpPr>
        <p:spPr>
          <a:xfrm>
            <a:off x="304800" y="762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Inference by enumeration</a:t>
            </a:r>
          </a:p>
        </p:txBody>
      </p:sp>
      <p:pic>
        <p:nvPicPr>
          <p:cNvPr id="725" name="droppedImage.png" descr="droppedImage.png"/>
          <p:cNvPicPr>
            <a:picLocks noChangeAspect="1"/>
          </p:cNvPicPr>
          <p:nvPr/>
        </p:nvPicPr>
        <p:blipFill>
          <a:blip r:embed="rId3">
            <a:extLst/>
          </a:blip>
          <a:stretch>
            <a:fillRect/>
          </a:stretch>
        </p:blipFill>
        <p:spPr>
          <a:xfrm>
            <a:off x="368300" y="1193800"/>
            <a:ext cx="8407400" cy="4929421"/>
          </a:xfrm>
          <a:prstGeom prst="rect">
            <a:avLst/>
          </a:prstGeom>
        </p:spPr>
      </p:pic>
      <p:pic>
        <p:nvPicPr>
          <p:cNvPr id="726" name="droppedImage.pdf" descr="droppedImage.pdf"/>
          <p:cNvPicPr>
            <a:picLocks noChangeAspect="1"/>
          </p:cNvPicPr>
          <p:nvPr/>
        </p:nvPicPr>
        <p:blipFill>
          <a:blip r:embed="rId4">
            <a:extLst/>
          </a:blip>
          <a:stretch>
            <a:fillRect/>
          </a:stretch>
        </p:blipFill>
        <p:spPr>
          <a:xfrm>
            <a:off x="1155700" y="6146800"/>
            <a:ext cx="6819900" cy="297918"/>
          </a:xfrm>
          <a:prstGeom prst="rect">
            <a:avLst/>
          </a:prstGeom>
        </p:spPr>
      </p:pic>
      <p:sp>
        <p:nvSpPr>
          <p:cNvPr id="727" name="Rectangle"/>
          <p:cNvSpPr/>
          <p:nvPr/>
        </p:nvSpPr>
        <p:spPr>
          <a:xfrm>
            <a:off x="368300" y="4311650"/>
            <a:ext cx="7967725" cy="1174163"/>
          </a:xfrm>
          <a:prstGeom prst="rect">
            <a:avLst/>
          </a:prstGeom>
          <a:solidFill>
            <a:srgbClr val="FFFFFF"/>
          </a:solidFill>
          <a:ln w="12700">
            <a:miter lim="400000"/>
          </a:ln>
        </p:spPr>
        <p:txBody>
          <a:bodyPr lIns="50800" tIns="50800" rIns="50800" bIns="50800" anchor="ctr"/>
          <a:lstStyle/>
          <a:p>
            <a:pPr>
              <a:defRPr sz="2600">
                <a:solidFill>
                  <a:srgbClr val="FFFFFF"/>
                </a:solidFill>
                <a:effectLst>
                  <a:outerShdw sx="100000" sy="100000" kx="0" ky="0" algn="b" rotWithShape="0" blurRad="38100" dist="12700" dir="5400000">
                    <a:srgbClr val="000000">
                      <a:alpha val="50000"/>
                    </a:srgbClr>
                  </a:outerShdw>
                </a:effectLst>
              </a:defRPr>
            </a:pPr>
          </a:p>
        </p:txBody>
      </p:sp>
      <p:pic>
        <p:nvPicPr>
          <p:cNvPr id="728" name="Image" descr="Image"/>
          <p:cNvPicPr>
            <a:picLocks noChangeAspect="1"/>
          </p:cNvPicPr>
          <p:nvPr/>
        </p:nvPicPr>
        <p:blipFill>
          <a:blip r:embed="rId5">
            <a:extLst/>
          </a:blip>
          <a:stretch>
            <a:fillRect/>
          </a:stretch>
        </p:blipFill>
        <p:spPr>
          <a:xfrm>
            <a:off x="368300" y="4705980"/>
            <a:ext cx="6938179" cy="646781"/>
          </a:xfrm>
          <a:prstGeom prst="rect">
            <a:avLst/>
          </a:prstGeom>
          <a:ln w="12700">
            <a:miter lim="400000"/>
          </a:ln>
        </p:spPr>
      </p:pic>
      <p:sp>
        <p:nvSpPr>
          <p:cNvPr id="729" name="Rectangle"/>
          <p:cNvSpPr/>
          <p:nvPr/>
        </p:nvSpPr>
        <p:spPr>
          <a:xfrm>
            <a:off x="368300" y="2388510"/>
            <a:ext cx="6243900" cy="1523432"/>
          </a:xfrm>
          <a:prstGeom prst="rect">
            <a:avLst/>
          </a:prstGeom>
          <a:solidFill>
            <a:srgbClr val="FFFFFF"/>
          </a:solidFill>
          <a:ln w="12700">
            <a:miter lim="400000"/>
          </a:ln>
        </p:spPr>
        <p:txBody>
          <a:bodyPr lIns="50800" tIns="50800" rIns="50800" bIns="50800" anchor="ctr"/>
          <a:lstStyle/>
          <a:p>
            <a:pPr>
              <a:defRPr sz="2600">
                <a:solidFill>
                  <a:srgbClr val="FFFFFF"/>
                </a:solidFill>
                <a:effectLst>
                  <a:outerShdw sx="100000" sy="100000" kx="0" ky="0" algn="b" rotWithShape="0" blurRad="38100" dist="12700" dir="5400000">
                    <a:srgbClr val="000000">
                      <a:alpha val="50000"/>
                    </a:srgbClr>
                  </a:outerShdw>
                </a:effectLst>
              </a:defRPr>
            </a:pPr>
          </a:p>
        </p:txBody>
      </p:sp>
      <p:pic>
        <p:nvPicPr>
          <p:cNvPr id="730" name="Image" descr="Image"/>
          <p:cNvPicPr>
            <a:picLocks noChangeAspect="1"/>
          </p:cNvPicPr>
          <p:nvPr/>
        </p:nvPicPr>
        <p:blipFill>
          <a:blip r:embed="rId6">
            <a:extLst/>
          </a:blip>
          <a:stretch>
            <a:fillRect/>
          </a:stretch>
        </p:blipFill>
        <p:spPr>
          <a:xfrm>
            <a:off x="476250" y="2508842"/>
            <a:ext cx="1358900" cy="317501"/>
          </a:xfrm>
          <a:prstGeom prst="rect">
            <a:avLst/>
          </a:prstGeom>
          <a:ln w="12700">
            <a:miter lim="400000"/>
          </a:ln>
        </p:spPr>
      </p:pic>
      <p:pic>
        <p:nvPicPr>
          <p:cNvPr id="731" name="Image" descr="Image"/>
          <p:cNvPicPr>
            <a:picLocks noChangeAspect="1"/>
          </p:cNvPicPr>
          <p:nvPr/>
        </p:nvPicPr>
        <p:blipFill>
          <a:blip r:embed="rId7">
            <a:extLst/>
          </a:blip>
          <a:stretch>
            <a:fillRect/>
          </a:stretch>
        </p:blipFill>
        <p:spPr>
          <a:xfrm>
            <a:off x="476250" y="2905440"/>
            <a:ext cx="1866900" cy="317501"/>
          </a:xfrm>
          <a:prstGeom prst="rect">
            <a:avLst/>
          </a:prstGeom>
          <a:ln w="12700">
            <a:miter lim="400000"/>
          </a:ln>
        </p:spPr>
      </p:pic>
      <p:pic>
        <p:nvPicPr>
          <p:cNvPr id="732" name="Image" descr="Image"/>
          <p:cNvPicPr>
            <a:picLocks noChangeAspect="1"/>
          </p:cNvPicPr>
          <p:nvPr/>
        </p:nvPicPr>
        <p:blipFill>
          <a:blip r:embed="rId8">
            <a:extLst/>
          </a:blip>
          <a:stretch>
            <a:fillRect/>
          </a:stretch>
        </p:blipFill>
        <p:spPr>
          <a:xfrm>
            <a:off x="476250" y="3273740"/>
            <a:ext cx="3467100" cy="647701"/>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6"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37"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38" name="Evaluation tree"/>
          <p:cNvSpPr txBox="1"/>
          <p:nvPr/>
        </p:nvSpPr>
        <p:spPr>
          <a:xfrm>
            <a:off x="368300" y="-3683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Evaluation tree</a:t>
            </a:r>
          </a:p>
        </p:txBody>
      </p:sp>
      <p:pic>
        <p:nvPicPr>
          <p:cNvPr id="739" name="droppedImage.png" descr="droppedImage.png"/>
          <p:cNvPicPr>
            <a:picLocks noChangeAspect="1"/>
          </p:cNvPicPr>
          <p:nvPr/>
        </p:nvPicPr>
        <p:blipFill>
          <a:blip r:embed="rId3">
            <a:extLst/>
          </a:blip>
          <a:stretch>
            <a:fillRect/>
          </a:stretch>
        </p:blipFill>
        <p:spPr>
          <a:xfrm>
            <a:off x="474062" y="631444"/>
            <a:ext cx="8191501" cy="5578072"/>
          </a:xfrm>
          <a:prstGeom prst="rect">
            <a:avLst/>
          </a:prstGeom>
        </p:spPr>
      </p:pic>
      <p:pic>
        <p:nvPicPr>
          <p:cNvPr id="740" name="Oval Oval" descr="Oval Oval"/>
          <p:cNvPicPr>
            <a:picLocks noChangeAspect="0"/>
          </p:cNvPicPr>
          <p:nvPr/>
        </p:nvPicPr>
        <p:blipFill>
          <a:blip r:embed="rId4">
            <a:extLst/>
          </a:blip>
          <a:stretch>
            <a:fillRect/>
          </a:stretch>
        </p:blipFill>
        <p:spPr>
          <a:xfrm>
            <a:off x="292099" y="2870200"/>
            <a:ext cx="1854202" cy="2590801"/>
          </a:xfrm>
          <a:prstGeom prst="rect">
            <a:avLst/>
          </a:prstGeom>
        </p:spPr>
      </p:pic>
      <p:pic>
        <p:nvPicPr>
          <p:cNvPr id="742" name="Oval Oval" descr="Oval Oval"/>
          <p:cNvPicPr>
            <a:picLocks noChangeAspect="0"/>
          </p:cNvPicPr>
          <p:nvPr/>
        </p:nvPicPr>
        <p:blipFill>
          <a:blip r:embed="rId4">
            <a:extLst/>
          </a:blip>
          <a:stretch>
            <a:fillRect/>
          </a:stretch>
        </p:blipFill>
        <p:spPr>
          <a:xfrm>
            <a:off x="4330699" y="2870200"/>
            <a:ext cx="1854202" cy="2590801"/>
          </a:xfrm>
          <a:prstGeom prst="rect">
            <a:avLst/>
          </a:prstGeom>
        </p:spPr>
      </p:pic>
      <p:pic>
        <p:nvPicPr>
          <p:cNvPr id="744" name="Oval Oval" descr="Oval Oval"/>
          <p:cNvPicPr>
            <a:picLocks noChangeAspect="0"/>
          </p:cNvPicPr>
          <p:nvPr/>
        </p:nvPicPr>
        <p:blipFill>
          <a:blip r:embed="rId5">
            <a:extLst/>
          </a:blip>
          <a:stretch>
            <a:fillRect/>
          </a:stretch>
        </p:blipFill>
        <p:spPr>
          <a:xfrm>
            <a:off x="6845299" y="2870200"/>
            <a:ext cx="1854202" cy="2590801"/>
          </a:xfrm>
          <a:prstGeom prst="rect">
            <a:avLst/>
          </a:prstGeom>
        </p:spPr>
      </p:pic>
      <p:pic>
        <p:nvPicPr>
          <p:cNvPr id="746" name="Oval Oval" descr="Oval Oval"/>
          <p:cNvPicPr>
            <a:picLocks noChangeAspect="0"/>
          </p:cNvPicPr>
          <p:nvPr/>
        </p:nvPicPr>
        <p:blipFill>
          <a:blip r:embed="rId5">
            <a:extLst/>
          </a:blip>
          <a:stretch>
            <a:fillRect/>
          </a:stretch>
        </p:blipFill>
        <p:spPr>
          <a:xfrm>
            <a:off x="2806699" y="2870200"/>
            <a:ext cx="1854202" cy="2590801"/>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740"/>
                                        </p:tgtEl>
                                        <p:attrNameLst>
                                          <p:attrName>style.visibility</p:attrName>
                                        </p:attrNameLst>
                                      </p:cBhvr>
                                      <p:to>
                                        <p:strVal val="visible"/>
                                      </p:to>
                                    </p:set>
                                    <p:anim calcmode="lin" valueType="num">
                                      <p:cBhvr>
                                        <p:cTn id="7" dur="1000" fill="hold"/>
                                        <p:tgtEl>
                                          <p:spTgt spid="740"/>
                                        </p:tgtEl>
                                        <p:attrNameLst>
                                          <p:attrName>ppt_x</p:attrName>
                                        </p:attrNameLst>
                                      </p:cBhvr>
                                      <p:tavLst>
                                        <p:tav tm="0">
                                          <p:val>
                                            <p:strVal val="0-#ppt_w/2"/>
                                          </p:val>
                                        </p:tav>
                                        <p:tav tm="100000">
                                          <p:val>
                                            <p:strVal val="#ppt_x"/>
                                          </p:val>
                                        </p:tav>
                                      </p:tavLst>
                                    </p:anim>
                                    <p:anim calcmode="lin" valueType="num">
                                      <p:cBhvr>
                                        <p:cTn id="8" dur="1000" fill="hold"/>
                                        <p:tgtEl>
                                          <p:spTgt spid="7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 grpId="2" fill="hold">
                                  <p:stCondLst>
                                    <p:cond delay="0"/>
                                  </p:stCondLst>
                                  <p:iterate type="el" backwards="0">
                                    <p:tmAbs val="0"/>
                                  </p:iterate>
                                  <p:childTnLst>
                                    <p:set>
                                      <p:cBhvr>
                                        <p:cTn id="12" fill="hold"/>
                                        <p:tgtEl>
                                          <p:spTgt spid="742"/>
                                        </p:tgtEl>
                                        <p:attrNameLst>
                                          <p:attrName>style.visibility</p:attrName>
                                        </p:attrNameLst>
                                      </p:cBhvr>
                                      <p:to>
                                        <p:strVal val="visible"/>
                                      </p:to>
                                    </p:set>
                                    <p:anim calcmode="lin" valueType="num">
                                      <p:cBhvr>
                                        <p:cTn id="13" dur="1000" fill="hold"/>
                                        <p:tgtEl>
                                          <p:spTgt spid="742"/>
                                        </p:tgtEl>
                                        <p:attrNameLst>
                                          <p:attrName>ppt_x</p:attrName>
                                        </p:attrNameLst>
                                      </p:cBhvr>
                                      <p:tavLst>
                                        <p:tav tm="0">
                                          <p:val>
                                            <p:strVal val="0-#ppt_w/2"/>
                                          </p:val>
                                        </p:tav>
                                        <p:tav tm="100000">
                                          <p:val>
                                            <p:strVal val="#ppt_x"/>
                                          </p:val>
                                        </p:tav>
                                      </p:tavLst>
                                    </p:anim>
                                    <p:anim calcmode="lin" valueType="num">
                                      <p:cBhvr>
                                        <p:cTn id="14" dur="1000" fill="hold"/>
                                        <p:tgtEl>
                                          <p:spTgt spid="74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Class="exit" nodeType="clickEffect" presetSubtype="0" presetID="1" grpId="3" fill="hold">
                                  <p:stCondLst>
                                    <p:cond delay="0"/>
                                  </p:stCondLst>
                                  <p:iterate type="el" backwards="0">
                                    <p:tmAbs val="0"/>
                                  </p:iterate>
                                  <p:childTnLst>
                                    <p:set>
                                      <p:cBhvr>
                                        <p:cTn id="18" fill="hold">
                                          <p:stCondLst>
                                            <p:cond delay="0"/>
                                          </p:stCondLst>
                                        </p:cTn>
                                        <p:tgtEl>
                                          <p:spTgt spid="742"/>
                                        </p:tgtEl>
                                        <p:attrNameLst>
                                          <p:attrName>style.visibility</p:attrName>
                                        </p:attrNameLst>
                                      </p:cBhvr>
                                      <p:to>
                                        <p:strVal val="hidden"/>
                                      </p:to>
                                    </p:set>
                                  </p:childTnLst>
                                </p:cTn>
                              </p:par>
                            </p:childTnLst>
                          </p:cTn>
                        </p:par>
                        <p:par>
                          <p:cTn id="19" fill="hold">
                            <p:stCondLst>
                              <p:cond delay="0"/>
                            </p:stCondLst>
                            <p:childTnLst>
                              <p:par>
                                <p:cTn id="20" presetClass="exit" nodeType="afterEffect" presetSubtype="0" presetID="1" grpId="4" fill="hold">
                                  <p:stCondLst>
                                    <p:cond delay="0"/>
                                  </p:stCondLst>
                                  <p:iterate type="el" backwards="0">
                                    <p:tmAbs val="0"/>
                                  </p:iterate>
                                  <p:childTnLst>
                                    <p:set>
                                      <p:cBhvr>
                                        <p:cTn id="21" fill="hold">
                                          <p:stCondLst>
                                            <p:cond delay="0"/>
                                          </p:stCondLst>
                                        </p:cTn>
                                        <p:tgtEl>
                                          <p:spTgt spid="740"/>
                                        </p:tgtEl>
                                        <p:attrNameLst>
                                          <p:attrName>style.visibility</p:attrName>
                                        </p:attrNameLst>
                                      </p:cBhvr>
                                      <p:to>
                                        <p:strVal val="hidden"/>
                                      </p:to>
                                    </p:set>
                                  </p:childTnLst>
                                </p:cTn>
                              </p:par>
                            </p:childTnLst>
                          </p:cTn>
                        </p:par>
                        <p:par>
                          <p:cTn id="22" fill="hold">
                            <p:stCondLst>
                              <p:cond delay="0"/>
                            </p:stCondLst>
                            <p:childTnLst>
                              <p:par>
                                <p:cTn id="23" presetClass="entr" nodeType="afterEffect" presetSubtype="2" presetID="2" grpId="5" fill="hold">
                                  <p:stCondLst>
                                    <p:cond delay="0"/>
                                  </p:stCondLst>
                                  <p:iterate type="el" backwards="0">
                                    <p:tmAbs val="0"/>
                                  </p:iterate>
                                  <p:childTnLst>
                                    <p:set>
                                      <p:cBhvr>
                                        <p:cTn id="24" fill="hold"/>
                                        <p:tgtEl>
                                          <p:spTgt spid="744"/>
                                        </p:tgtEl>
                                        <p:attrNameLst>
                                          <p:attrName>style.visibility</p:attrName>
                                        </p:attrNameLst>
                                      </p:cBhvr>
                                      <p:to>
                                        <p:strVal val="visible"/>
                                      </p:to>
                                    </p:set>
                                    <p:anim calcmode="lin" valueType="num">
                                      <p:cBhvr>
                                        <p:cTn id="25" dur="1000" fill="hold"/>
                                        <p:tgtEl>
                                          <p:spTgt spid="744"/>
                                        </p:tgtEl>
                                        <p:attrNameLst>
                                          <p:attrName>ppt_x</p:attrName>
                                        </p:attrNameLst>
                                      </p:cBhvr>
                                      <p:tavLst>
                                        <p:tav tm="0">
                                          <p:val>
                                            <p:strVal val="1+#ppt_w/2"/>
                                          </p:val>
                                        </p:tav>
                                        <p:tav tm="100000">
                                          <p:val>
                                            <p:strVal val="#ppt_x"/>
                                          </p:val>
                                        </p:tav>
                                      </p:tavLst>
                                    </p:anim>
                                    <p:anim calcmode="lin" valueType="num">
                                      <p:cBhvr>
                                        <p:cTn id="26" dur="1000" fill="hold"/>
                                        <p:tgtEl>
                                          <p:spTgt spid="74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2" presetID="2" grpId="6" fill="hold">
                                  <p:stCondLst>
                                    <p:cond delay="0"/>
                                  </p:stCondLst>
                                  <p:iterate type="el" backwards="0">
                                    <p:tmAbs val="0"/>
                                  </p:iterate>
                                  <p:childTnLst>
                                    <p:set>
                                      <p:cBhvr>
                                        <p:cTn id="30" fill="hold"/>
                                        <p:tgtEl>
                                          <p:spTgt spid="746"/>
                                        </p:tgtEl>
                                        <p:attrNameLst>
                                          <p:attrName>style.visibility</p:attrName>
                                        </p:attrNameLst>
                                      </p:cBhvr>
                                      <p:to>
                                        <p:strVal val="visible"/>
                                      </p:to>
                                    </p:set>
                                    <p:anim calcmode="lin" valueType="num">
                                      <p:cBhvr>
                                        <p:cTn id="31" dur="2000" fill="hold"/>
                                        <p:tgtEl>
                                          <p:spTgt spid="746"/>
                                        </p:tgtEl>
                                        <p:attrNameLst>
                                          <p:attrName>ppt_x</p:attrName>
                                        </p:attrNameLst>
                                      </p:cBhvr>
                                      <p:tavLst>
                                        <p:tav tm="0">
                                          <p:val>
                                            <p:strVal val="1+#ppt_w/2"/>
                                          </p:val>
                                        </p:tav>
                                        <p:tav tm="100000">
                                          <p:val>
                                            <p:strVal val="#ppt_x"/>
                                          </p:val>
                                        </p:tav>
                                      </p:tavLst>
                                    </p:anim>
                                    <p:anim calcmode="lin" valueType="num">
                                      <p:cBhvr>
                                        <p:cTn id="32" dur="2000" fill="hold"/>
                                        <p:tgtEl>
                                          <p:spTgt spid="7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42" grpId="2"/>
      <p:bldP build="whole" bldLvl="1" animBg="1" rev="0" advAuto="0" spid="742" grpId="3"/>
      <p:bldP build="whole" bldLvl="1" animBg="1" rev="0" advAuto="0" spid="740" grpId="4"/>
      <p:bldP build="whole" bldLvl="1" animBg="1" rev="0" advAuto="0" spid="744" grpId="5"/>
      <p:bldP build="whole" bldLvl="1" animBg="1" rev="0" advAuto="0" spid="740" grpId="1"/>
      <p:bldP build="whole" bldLvl="1" animBg="1" rev="0" advAuto="0" spid="746" grpId="6"/>
    </p:bldLst>
  </p:timing>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1"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52"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53" name="Inference by variable elimination"/>
          <p:cNvSpPr txBox="1"/>
          <p:nvPr/>
        </p:nvSpPr>
        <p:spPr>
          <a:xfrm>
            <a:off x="368300" y="-3683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Inference by variable elimination</a:t>
            </a:r>
          </a:p>
        </p:txBody>
      </p:sp>
      <p:pic>
        <p:nvPicPr>
          <p:cNvPr id="754" name="Screen Shot 2018-11-07 at 2.05.13 PM.png" descr="Screen Shot 2018-11-07 at 2.05.13 PM.png"/>
          <p:cNvPicPr>
            <a:picLocks noChangeAspect="1"/>
          </p:cNvPicPr>
          <p:nvPr/>
        </p:nvPicPr>
        <p:blipFill>
          <a:blip r:embed="rId3">
            <a:extLst/>
          </a:blip>
          <a:stretch>
            <a:fillRect/>
          </a:stretch>
        </p:blipFill>
        <p:spPr>
          <a:xfrm>
            <a:off x="737597" y="1104780"/>
            <a:ext cx="7863301" cy="1091164"/>
          </a:xfrm>
          <a:prstGeom prst="rect">
            <a:avLst/>
          </a:prstGeom>
          <a:ln w="12700">
            <a:miter lim="400000"/>
          </a:ln>
        </p:spPr>
      </p:pic>
      <p:pic>
        <p:nvPicPr>
          <p:cNvPr id="755" name="Screen Shot 2018-11-07 at 2.06.35 PM.png" descr="Screen Shot 2018-11-07 at 2.06.35 PM.png"/>
          <p:cNvPicPr>
            <a:picLocks noChangeAspect="1"/>
          </p:cNvPicPr>
          <p:nvPr/>
        </p:nvPicPr>
        <p:blipFill>
          <a:blip r:embed="rId4">
            <a:extLst/>
          </a:blip>
          <a:stretch>
            <a:fillRect/>
          </a:stretch>
        </p:blipFill>
        <p:spPr>
          <a:xfrm>
            <a:off x="901346" y="2545119"/>
            <a:ext cx="7535803" cy="691000"/>
          </a:xfrm>
          <a:prstGeom prst="rect">
            <a:avLst/>
          </a:prstGeom>
          <a:ln w="12700">
            <a:miter lim="400000"/>
          </a:ln>
        </p:spPr>
      </p:pic>
      <p:pic>
        <p:nvPicPr>
          <p:cNvPr id="756" name="Screen Shot 2018-11-07 at 2.07.00 PM.png" descr="Screen Shot 2018-11-07 at 2.07.00 PM.png"/>
          <p:cNvPicPr>
            <a:picLocks noChangeAspect="1"/>
          </p:cNvPicPr>
          <p:nvPr/>
        </p:nvPicPr>
        <p:blipFill>
          <a:blip r:embed="rId5">
            <a:extLst/>
          </a:blip>
          <a:stretch>
            <a:fillRect/>
          </a:stretch>
        </p:blipFill>
        <p:spPr>
          <a:xfrm>
            <a:off x="465547" y="3936157"/>
            <a:ext cx="8407401" cy="795867"/>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0"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61"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62" name="Inference by variable elimination"/>
          <p:cNvSpPr txBox="1"/>
          <p:nvPr/>
        </p:nvSpPr>
        <p:spPr>
          <a:xfrm>
            <a:off x="368300" y="-3683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Inference by variable elimination</a:t>
            </a:r>
          </a:p>
        </p:txBody>
      </p:sp>
      <p:pic>
        <p:nvPicPr>
          <p:cNvPr id="763" name="Screen Shot 2018-11-07 at 2.08.50 PM.png" descr="Screen Shot 2018-11-07 at 2.08.50 PM.png"/>
          <p:cNvPicPr>
            <a:picLocks noChangeAspect="1"/>
          </p:cNvPicPr>
          <p:nvPr/>
        </p:nvPicPr>
        <p:blipFill>
          <a:blip r:embed="rId3">
            <a:extLst/>
          </a:blip>
          <a:stretch>
            <a:fillRect/>
          </a:stretch>
        </p:blipFill>
        <p:spPr>
          <a:xfrm>
            <a:off x="411607" y="948297"/>
            <a:ext cx="8320786" cy="1083707"/>
          </a:xfrm>
          <a:prstGeom prst="rect">
            <a:avLst/>
          </a:prstGeom>
          <a:ln w="12700">
            <a:miter lim="400000"/>
          </a:ln>
        </p:spPr>
      </p:pic>
      <p:pic>
        <p:nvPicPr>
          <p:cNvPr id="764" name="Screen Shot 2018-11-07 at 2.09.00 PM.png" descr="Screen Shot 2018-11-07 at 2.09.00 PM.png"/>
          <p:cNvPicPr>
            <a:picLocks noChangeAspect="1"/>
          </p:cNvPicPr>
          <p:nvPr/>
        </p:nvPicPr>
        <p:blipFill>
          <a:blip r:embed="rId4">
            <a:extLst/>
          </a:blip>
          <a:stretch>
            <a:fillRect/>
          </a:stretch>
        </p:blipFill>
        <p:spPr>
          <a:xfrm>
            <a:off x="433143" y="2244303"/>
            <a:ext cx="6272193" cy="761957"/>
          </a:xfrm>
          <a:prstGeom prst="rect">
            <a:avLst/>
          </a:prstGeom>
          <a:ln w="12700">
            <a:miter lim="400000"/>
          </a:ln>
        </p:spPr>
      </p:pic>
      <p:pic>
        <p:nvPicPr>
          <p:cNvPr id="765" name="Screen Shot 2018-11-07 at 2.09.12 PM.png" descr="Screen Shot 2018-11-07 at 2.09.12 PM.png"/>
          <p:cNvPicPr>
            <a:picLocks noChangeAspect="1"/>
          </p:cNvPicPr>
          <p:nvPr/>
        </p:nvPicPr>
        <p:blipFill>
          <a:blip r:embed="rId5">
            <a:extLst/>
          </a:blip>
          <a:stretch>
            <a:fillRect/>
          </a:stretch>
        </p:blipFill>
        <p:spPr>
          <a:xfrm>
            <a:off x="526246" y="3423372"/>
            <a:ext cx="6272193" cy="1216039"/>
          </a:xfrm>
          <a:prstGeom prst="rect">
            <a:avLst/>
          </a:prstGeom>
          <a:ln w="12700">
            <a:miter lim="400000"/>
          </a:ln>
        </p:spPr>
      </p:pic>
      <p:pic>
        <p:nvPicPr>
          <p:cNvPr id="766" name="Screen Shot 2018-11-07 at 2.09.22 PM.png" descr="Screen Shot 2018-11-07 at 2.09.22 PM.png"/>
          <p:cNvPicPr>
            <a:picLocks noChangeAspect="1"/>
          </p:cNvPicPr>
          <p:nvPr/>
        </p:nvPicPr>
        <p:blipFill>
          <a:blip r:embed="rId6">
            <a:extLst/>
          </a:blip>
          <a:stretch>
            <a:fillRect/>
          </a:stretch>
        </p:blipFill>
        <p:spPr>
          <a:xfrm>
            <a:off x="547206" y="5056524"/>
            <a:ext cx="4269074" cy="622175"/>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0"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71"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72" name="Variable elimination: Basic operations"/>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Variable elimination: Basic operations</a:t>
            </a:r>
          </a:p>
        </p:txBody>
      </p:sp>
      <p:pic>
        <p:nvPicPr>
          <p:cNvPr id="773" name="Image" descr="Image"/>
          <p:cNvPicPr>
            <a:picLocks noChangeAspect="1"/>
          </p:cNvPicPr>
          <p:nvPr/>
        </p:nvPicPr>
        <p:blipFill>
          <a:blip r:embed="rId3">
            <a:extLst/>
          </a:blip>
          <a:stretch>
            <a:fillRect/>
          </a:stretch>
        </p:blipFill>
        <p:spPr>
          <a:xfrm>
            <a:off x="241008" y="1414963"/>
            <a:ext cx="5643334" cy="1183085"/>
          </a:xfrm>
          <a:prstGeom prst="rect">
            <a:avLst/>
          </a:prstGeom>
          <a:ln w="12700">
            <a:miter lim="400000"/>
          </a:ln>
        </p:spPr>
      </p:pic>
      <p:pic>
        <p:nvPicPr>
          <p:cNvPr id="774" name="Image" descr="Image"/>
          <p:cNvPicPr>
            <a:picLocks noChangeAspect="1"/>
          </p:cNvPicPr>
          <p:nvPr/>
        </p:nvPicPr>
        <p:blipFill>
          <a:blip r:embed="rId4">
            <a:extLst/>
          </a:blip>
          <a:stretch>
            <a:fillRect/>
          </a:stretch>
        </p:blipFill>
        <p:spPr>
          <a:xfrm>
            <a:off x="251669" y="3234992"/>
            <a:ext cx="6705083" cy="835429"/>
          </a:xfrm>
          <a:prstGeom prst="rect">
            <a:avLst/>
          </a:prstGeom>
          <a:ln w="12700">
            <a:miter lim="400000"/>
          </a:ln>
        </p:spPr>
      </p:pic>
      <p:pic>
        <p:nvPicPr>
          <p:cNvPr id="775" name="def_mysum_mbox_$.pdf" descr="def_mysum_mbox_$.pdf"/>
          <p:cNvPicPr>
            <a:picLocks noChangeAspect="1"/>
          </p:cNvPicPr>
          <p:nvPr/>
        </p:nvPicPr>
        <p:blipFill>
          <a:blip r:embed="rId5">
            <a:extLst/>
          </a:blip>
          <a:stretch>
            <a:fillRect/>
          </a:stretch>
        </p:blipFill>
        <p:spPr>
          <a:xfrm>
            <a:off x="241008" y="4501780"/>
            <a:ext cx="8661984" cy="1013701"/>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9"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80"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81" name="Variable elimination: Basic operations"/>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Variable elimination: Basic operations</a:t>
            </a:r>
          </a:p>
        </p:txBody>
      </p:sp>
      <p:pic>
        <p:nvPicPr>
          <p:cNvPr id="782" name="Image" descr="Image"/>
          <p:cNvPicPr>
            <a:picLocks noChangeAspect="1"/>
          </p:cNvPicPr>
          <p:nvPr/>
        </p:nvPicPr>
        <p:blipFill>
          <a:blip r:embed="rId3">
            <a:extLst/>
          </a:blip>
          <a:stretch>
            <a:fillRect/>
          </a:stretch>
        </p:blipFill>
        <p:spPr>
          <a:xfrm>
            <a:off x="514096" y="1135563"/>
            <a:ext cx="5643334" cy="1183085"/>
          </a:xfrm>
          <a:prstGeom prst="rect">
            <a:avLst/>
          </a:prstGeom>
          <a:ln w="12700">
            <a:miter lim="400000"/>
          </a:ln>
        </p:spPr>
      </p:pic>
      <p:pic>
        <p:nvPicPr>
          <p:cNvPr id="783" name="Screen Shot 2018-11-07 at 2.11.29 PM.png" descr="Screen Shot 2018-11-07 at 2.11.29 PM.png"/>
          <p:cNvPicPr>
            <a:picLocks noChangeAspect="1"/>
          </p:cNvPicPr>
          <p:nvPr/>
        </p:nvPicPr>
        <p:blipFill>
          <a:blip r:embed="rId4">
            <a:extLst/>
          </a:blip>
          <a:stretch>
            <a:fillRect/>
          </a:stretch>
        </p:blipFill>
        <p:spPr>
          <a:xfrm>
            <a:off x="1041455" y="2951815"/>
            <a:ext cx="6375290" cy="2486565"/>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7"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88"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789" name="Variable elimination: Basic operations"/>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Variable elimination: Basic operations</a:t>
            </a:r>
          </a:p>
        </p:txBody>
      </p:sp>
      <p:pic>
        <p:nvPicPr>
          <p:cNvPr id="790" name="Screen Shot 2018-11-07 at 2.11.29 PM.png" descr="Screen Shot 2018-11-07 at 2.11.29 PM.png"/>
          <p:cNvPicPr>
            <a:picLocks noChangeAspect="1"/>
          </p:cNvPicPr>
          <p:nvPr/>
        </p:nvPicPr>
        <p:blipFill>
          <a:blip r:embed="rId3">
            <a:extLst/>
          </a:blip>
          <a:stretch>
            <a:fillRect/>
          </a:stretch>
        </p:blipFill>
        <p:spPr>
          <a:xfrm>
            <a:off x="4871118" y="5286133"/>
            <a:ext cx="3834732" cy="1495668"/>
          </a:xfrm>
          <a:prstGeom prst="rect">
            <a:avLst/>
          </a:prstGeom>
          <a:ln w="12700">
            <a:miter lim="400000"/>
          </a:ln>
        </p:spPr>
      </p:pic>
      <p:pic>
        <p:nvPicPr>
          <p:cNvPr id="791" name="Screen Shot 2018-11-07 at 2.12.01 PM.png" descr="Screen Shot 2018-11-07 at 2.12.01 PM.png"/>
          <p:cNvPicPr>
            <a:picLocks noChangeAspect="1"/>
          </p:cNvPicPr>
          <p:nvPr/>
        </p:nvPicPr>
        <p:blipFill>
          <a:blip r:embed="rId4">
            <a:extLst/>
          </a:blip>
          <a:stretch>
            <a:fillRect/>
          </a:stretch>
        </p:blipFill>
        <p:spPr>
          <a:xfrm>
            <a:off x="304800" y="3542860"/>
            <a:ext cx="5202955" cy="1169415"/>
          </a:xfrm>
          <a:prstGeom prst="rect">
            <a:avLst/>
          </a:prstGeom>
          <a:ln w="12700">
            <a:miter lim="400000"/>
          </a:ln>
        </p:spPr>
      </p:pic>
      <p:pic>
        <p:nvPicPr>
          <p:cNvPr id="792" name="Image" descr="Image"/>
          <p:cNvPicPr>
            <a:picLocks noChangeAspect="1"/>
          </p:cNvPicPr>
          <p:nvPr/>
        </p:nvPicPr>
        <p:blipFill>
          <a:blip r:embed="rId5">
            <a:extLst/>
          </a:blip>
          <a:stretch>
            <a:fillRect/>
          </a:stretch>
        </p:blipFill>
        <p:spPr>
          <a:xfrm>
            <a:off x="304800" y="1218103"/>
            <a:ext cx="6146551" cy="765838"/>
          </a:xfrm>
          <a:prstGeom prst="rect">
            <a:avLst/>
          </a:prstGeom>
          <a:ln w="12700">
            <a:miter lim="400000"/>
          </a:ln>
        </p:spPr>
      </p:pic>
      <p:pic>
        <p:nvPicPr>
          <p:cNvPr id="793" name="def_mysum_mbox_$.pdf" descr="def_mysum_mbox_$.pdf"/>
          <p:cNvPicPr>
            <a:picLocks noChangeAspect="1"/>
          </p:cNvPicPr>
          <p:nvPr/>
        </p:nvPicPr>
        <p:blipFill>
          <a:blip r:embed="rId6">
            <a:extLst/>
          </a:blip>
          <a:stretch>
            <a:fillRect/>
          </a:stretch>
        </p:blipFill>
        <p:spPr>
          <a:xfrm>
            <a:off x="368300" y="2311821"/>
            <a:ext cx="7717412" cy="903159"/>
          </a:xfrm>
          <a:prstGeom prst="rect">
            <a:avLst/>
          </a:prstGeom>
          <a:ln w="12700">
            <a:miter lim="400000"/>
          </a:ln>
        </p:spPr>
      </p:pic>
      <p:sp>
        <p:nvSpPr>
          <p:cNvPr id="794" name="X = variable to be summed out"/>
          <p:cNvSpPr txBox="1"/>
          <p:nvPr/>
        </p:nvSpPr>
        <p:spPr>
          <a:xfrm>
            <a:off x="5735315" y="2881945"/>
            <a:ext cx="3262636" cy="38291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z="2000">
                <a:latin typeface="Times New Roman"/>
                <a:ea typeface="Times New Roman"/>
                <a:cs typeface="Times New Roman"/>
                <a:sym typeface="Times New Roman"/>
              </a:defRPr>
            </a:lvl1pPr>
          </a:lstStyle>
          <a:p>
            <a:pPr/>
            <a:r>
              <a:t>X = variable to be summed out</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8"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799"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800" name="Variable elimination algorithm"/>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Variable elimination algorithm</a:t>
            </a:r>
          </a:p>
        </p:txBody>
      </p:sp>
      <p:pic>
        <p:nvPicPr>
          <p:cNvPr id="801" name="Screen Shot 2014-04-15 at 11.59.27 AM.png" descr="Screen Shot 2014-04-15 at 11.59.27 AM.png"/>
          <p:cNvPicPr>
            <a:picLocks noChangeAspect="1"/>
          </p:cNvPicPr>
          <p:nvPr/>
        </p:nvPicPr>
        <p:blipFill>
          <a:blip r:embed="rId3">
            <a:extLst/>
          </a:blip>
          <a:stretch>
            <a:fillRect/>
          </a:stretch>
        </p:blipFill>
        <p:spPr>
          <a:xfrm>
            <a:off x="-141761" y="1656669"/>
            <a:ext cx="10302820" cy="3544662"/>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05" name="Picture 14.png" descr="Picture 14.png"/>
          <p:cNvPicPr>
            <a:picLocks noChangeAspect="1"/>
          </p:cNvPicPr>
          <p:nvPr/>
        </p:nvPicPr>
        <p:blipFill>
          <a:blip r:embed="rId3">
            <a:extLst/>
          </a:blip>
          <a:stretch>
            <a:fillRect/>
          </a:stretch>
        </p:blipFill>
        <p:spPr>
          <a:xfrm>
            <a:off x="2235200" y="3479800"/>
            <a:ext cx="3902948" cy="2997200"/>
          </a:xfrm>
          <a:prstGeom prst="rect">
            <a:avLst/>
          </a:prstGeom>
        </p:spPr>
      </p:pic>
      <p:sp>
        <p:nvSpPr>
          <p:cNvPr id="806" name="Slide Number"/>
          <p:cNvSpPr txBox="1"/>
          <p:nvPr>
            <p:ph type="sldNum" sz="quarter" idx="2"/>
          </p:nvPr>
        </p:nvSpPr>
        <p:spPr>
          <a:xfrm>
            <a:off x="8705850" y="6477000"/>
            <a:ext cx="2921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807"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Exact inference by enumeration</a:t>
            </a:r>
          </a:p>
        </p:txBody>
      </p:sp>
      <p:sp>
        <p:nvSpPr>
          <p:cNvPr id="808" name="Complexity of exact inference"/>
          <p:cNvSpPr txBox="1"/>
          <p:nvPr/>
        </p:nvSpPr>
        <p:spPr>
          <a:xfrm>
            <a:off x="368300" y="-165100"/>
            <a:ext cx="8407400" cy="1447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defRPr sz="3200">
                <a:uFill>
                  <a:solidFill>
                    <a:srgbClr val="000000"/>
                  </a:solidFill>
                </a:uFill>
              </a:defRPr>
            </a:lvl1pPr>
          </a:lstStyle>
          <a:p>
            <a:pPr/>
            <a:r>
              <a:t>Complexity of exact inference</a:t>
            </a:r>
          </a:p>
        </p:txBody>
      </p:sp>
      <p:pic>
        <p:nvPicPr>
          <p:cNvPr id="809" name="droppedImage.png" descr="droppedImage.png"/>
          <p:cNvPicPr>
            <a:picLocks noChangeAspect="1"/>
          </p:cNvPicPr>
          <p:nvPr/>
        </p:nvPicPr>
        <p:blipFill>
          <a:blip r:embed="rId4">
            <a:extLst/>
          </a:blip>
          <a:stretch>
            <a:fillRect/>
          </a:stretch>
        </p:blipFill>
        <p:spPr>
          <a:xfrm>
            <a:off x="127000" y="869090"/>
            <a:ext cx="8890000" cy="2559910"/>
          </a:xfrm>
          <a:prstGeom prst="rect">
            <a:avLst/>
          </a:prstGeom>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 name="Slide Number"/>
          <p:cNvSpPr txBox="1"/>
          <p:nvPr>
            <p:ph type="sldNum" sz="quarter" idx="2"/>
          </p:nvPr>
        </p:nvSpPr>
        <p:spPr>
          <a:xfrm>
            <a:off x="8839200" y="64770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62" name="Syntax"/>
          <p:cNvSpPr txBox="1"/>
          <p:nvPr>
            <p:ph type="title"/>
          </p:nvPr>
        </p:nvSpPr>
        <p:spPr>
          <a:prstGeom prst="rect">
            <a:avLst/>
          </a:prstGeom>
        </p:spPr>
        <p:txBody>
          <a:bodyPr/>
          <a:lstStyle>
            <a:lvl1pPr>
              <a:defRPr>
                <a:latin typeface="+mj-lt"/>
                <a:ea typeface="+mj-ea"/>
                <a:cs typeface="+mj-cs"/>
                <a:sym typeface="Gill Sans"/>
              </a:defRPr>
            </a:lvl1pPr>
          </a:lstStyle>
          <a:p>
            <a:pPr/>
            <a:r>
              <a:t>Syntax</a:t>
            </a:r>
          </a:p>
        </p:txBody>
      </p:sp>
      <p:sp>
        <p:nvSpPr>
          <p:cNvPr id="63" name="Graph-theoretical structure…"/>
          <p:cNvSpPr txBox="1"/>
          <p:nvPr>
            <p:ph type="body" sz="half" idx="1"/>
          </p:nvPr>
        </p:nvSpPr>
        <p:spPr>
          <a:xfrm>
            <a:off x="304800" y="1524000"/>
            <a:ext cx="4191000" cy="5334000"/>
          </a:xfrm>
          <a:prstGeom prst="rect">
            <a:avLst/>
          </a:prstGeom>
        </p:spPr>
        <p:txBody>
          <a:bodyPr/>
          <a:lstStyle/>
          <a:p>
            <a:pPr marL="334554" indent="-293914">
              <a:defRPr sz="2400">
                <a:latin typeface="+mj-lt"/>
                <a:ea typeface="+mj-ea"/>
                <a:cs typeface="+mj-cs"/>
                <a:sym typeface="Gill Sans"/>
              </a:defRPr>
            </a:pPr>
            <a:r>
              <a:t>Graph-theoretical structure</a:t>
            </a:r>
          </a:p>
          <a:p>
            <a:pPr lvl="1" marL="735965" indent="-238125">
              <a:defRPr sz="2000">
                <a:latin typeface="+mj-lt"/>
                <a:ea typeface="+mj-ea"/>
                <a:cs typeface="+mj-cs"/>
                <a:sym typeface="Gill Sans"/>
              </a:defRPr>
            </a:pPr>
            <a:r>
              <a:t>Set of variables as nodes (discrete, continuous)</a:t>
            </a:r>
          </a:p>
          <a:p>
            <a:pPr lvl="1" marL="735965" indent="-238125">
              <a:defRPr sz="2000">
                <a:latin typeface="+mj-lt"/>
                <a:ea typeface="+mj-ea"/>
                <a:cs typeface="+mj-cs"/>
                <a:sym typeface="Gill Sans"/>
              </a:defRPr>
            </a:pPr>
            <a:r>
              <a:t>Each node corresponds to random variable</a:t>
            </a:r>
          </a:p>
          <a:p>
            <a:pPr lvl="1" marL="735965" indent="-238125">
              <a:defRPr sz="2000">
                <a:latin typeface="+mj-lt"/>
                <a:ea typeface="+mj-ea"/>
                <a:cs typeface="+mj-cs"/>
                <a:sym typeface="Gill Sans"/>
              </a:defRPr>
            </a:pPr>
            <a:r>
              <a:t>Directed acyclic graph (DAG), links express causal dependencies between variables</a:t>
            </a:r>
          </a:p>
        </p:txBody>
      </p:sp>
      <p:sp>
        <p:nvSpPr>
          <p:cNvPr id="64" name="Conditional probability tables…"/>
          <p:cNvSpPr txBox="1"/>
          <p:nvPr/>
        </p:nvSpPr>
        <p:spPr>
          <a:xfrm>
            <a:off x="4310062" y="1524000"/>
            <a:ext cx="4546601" cy="2095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383540" marR="40639" indent="-342900" algn="l" defTabSz="914400">
              <a:spcBef>
                <a:spcPts val="500"/>
              </a:spcBef>
              <a:buClr>
                <a:srgbClr val="000000"/>
              </a:buClr>
              <a:buSzPct val="100000"/>
              <a:buFont typeface="Tahoma"/>
              <a:buChar char="•"/>
              <a:defRPr sz="2400">
                <a:uFill>
                  <a:solidFill>
                    <a:srgbClr val="000000"/>
                  </a:solidFill>
                </a:uFill>
              </a:defRPr>
            </a:pPr>
            <a:r>
              <a:t>Conditional probability tables</a:t>
            </a:r>
          </a:p>
          <a:p>
            <a:pPr marL="735965" marR="40639" indent="-238125" algn="l" defTabSz="914400">
              <a:spcBef>
                <a:spcPts val="400"/>
              </a:spcBef>
              <a:buClr>
                <a:srgbClr val="000000"/>
              </a:buClr>
              <a:buSzPct val="100000"/>
              <a:buFont typeface="Tahoma"/>
              <a:buChar char="–"/>
              <a:defRPr sz="2400">
                <a:uFill>
                  <a:solidFill>
                    <a:srgbClr val="000000"/>
                  </a:solidFill>
                </a:uFill>
              </a:defRPr>
            </a:pPr>
            <a:r>
              <a:rPr sz="2000"/>
              <a:t>For each node a table for conditional probabilities</a:t>
            </a:r>
            <a:endParaRPr sz="2000"/>
          </a:p>
          <a:p>
            <a:pPr marL="735965" marR="40639" indent="-238125" algn="l" defTabSz="914400">
              <a:spcBef>
                <a:spcPts val="400"/>
              </a:spcBef>
              <a:buClr>
                <a:srgbClr val="000000"/>
              </a:buClr>
              <a:buSzPct val="100000"/>
              <a:buFont typeface="Tahoma"/>
              <a:buChar char="–"/>
              <a:defRPr sz="2400">
                <a:uFill>
                  <a:solidFill>
                    <a:srgbClr val="000000"/>
                  </a:solidFill>
                </a:uFill>
              </a:defRPr>
            </a:pPr>
            <a:r>
              <a:rPr sz="2000"/>
              <a:t>Table consists of distribution of probabilities given their parents </a:t>
            </a:r>
            <a:r>
              <a:rPr b="1" sz="2000"/>
              <a:t>P</a:t>
            </a:r>
            <a:r>
              <a:rPr sz="2000"/>
              <a:t>(X</a:t>
            </a:r>
            <a:r>
              <a:rPr baseline="-25000" sz="2000"/>
              <a:t>i</a:t>
            </a:r>
            <a:r>
              <a:rPr sz="2000"/>
              <a:t>|Parents(X</a:t>
            </a:r>
            <a:r>
              <a:rPr baseline="-25000" sz="2000"/>
              <a:t>i</a:t>
            </a:r>
            <a:r>
              <a:rPr sz="2000"/>
              <a:t>))</a:t>
            </a:r>
          </a:p>
        </p:txBody>
      </p:sp>
      <p:sp>
        <p:nvSpPr>
          <p:cNvPr id="65" name="Probabilistic Networks"/>
          <p:cNvSpPr txBox="1"/>
          <p:nvPr/>
        </p:nvSpPr>
        <p:spPr>
          <a:xfrm>
            <a:off x="304800" y="6472237"/>
            <a:ext cx="28321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Probabilistic Networks</a:t>
            </a:r>
          </a:p>
        </p:txBody>
      </p:sp>
      <p:grpSp>
        <p:nvGrpSpPr>
          <p:cNvPr id="79" name="Group"/>
          <p:cNvGrpSpPr/>
          <p:nvPr/>
        </p:nvGrpSpPr>
        <p:grpSpPr>
          <a:xfrm>
            <a:off x="4114800" y="4800600"/>
            <a:ext cx="3733800" cy="1325563"/>
            <a:chOff x="0" y="0"/>
            <a:chExt cx="3733800" cy="1325562"/>
          </a:xfrm>
        </p:grpSpPr>
        <p:sp>
          <p:nvSpPr>
            <p:cNvPr id="66" name="Oval"/>
            <p:cNvSpPr/>
            <p:nvPr/>
          </p:nvSpPr>
          <p:spPr>
            <a:xfrm>
              <a:off x="838200" y="0"/>
              <a:ext cx="1125538" cy="482601"/>
            </a:xfrm>
            <a:prstGeom prst="ellipse">
              <a:avLst/>
            </a:prstGeom>
            <a:solidFill>
              <a:srgbClr val="C7FCCB"/>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7" name="Cavity"/>
            <p:cNvSpPr txBox="1"/>
            <p:nvPr/>
          </p:nvSpPr>
          <p:spPr>
            <a:xfrm>
              <a:off x="983697" y="61304"/>
              <a:ext cx="834544" cy="3599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2000">
                  <a:uFill>
                    <a:solidFill>
                      <a:srgbClr val="000000"/>
                    </a:solidFill>
                  </a:uFill>
                  <a:latin typeface="Arial"/>
                  <a:ea typeface="Arial"/>
                  <a:cs typeface="Arial"/>
                  <a:sym typeface="Arial"/>
                </a:defRPr>
              </a:lvl1pPr>
            </a:lstStyle>
            <a:p>
              <a:pPr/>
              <a:r>
                <a:t>Cavity</a:t>
              </a:r>
            </a:p>
          </p:txBody>
        </p:sp>
        <p:grpSp>
          <p:nvGrpSpPr>
            <p:cNvPr id="70" name="Group"/>
            <p:cNvGrpSpPr/>
            <p:nvPr/>
          </p:nvGrpSpPr>
          <p:grpSpPr>
            <a:xfrm>
              <a:off x="0" y="842962"/>
              <a:ext cx="1125538" cy="482601"/>
              <a:chOff x="0" y="0"/>
              <a:chExt cx="1125537" cy="482600"/>
            </a:xfrm>
          </p:grpSpPr>
          <p:sp>
            <p:nvSpPr>
              <p:cNvPr id="68" name="Oval"/>
              <p:cNvSpPr/>
              <p:nvPr/>
            </p:nvSpPr>
            <p:spPr>
              <a:xfrm>
                <a:off x="0" y="0"/>
                <a:ext cx="1125538" cy="482601"/>
              </a:xfrm>
              <a:prstGeom prst="ellipse">
                <a:avLst/>
              </a:prstGeom>
              <a:solidFill>
                <a:srgbClr val="F58531"/>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69" name="Toothache"/>
              <p:cNvSpPr txBox="1"/>
              <p:nvPr/>
            </p:nvSpPr>
            <p:spPr>
              <a:xfrm>
                <a:off x="29486" y="92223"/>
                <a:ext cx="1066566" cy="2981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600">
                    <a:uFill>
                      <a:solidFill>
                        <a:srgbClr val="000000"/>
                      </a:solidFill>
                    </a:uFill>
                    <a:latin typeface="Arial"/>
                    <a:ea typeface="Arial"/>
                    <a:cs typeface="Arial"/>
                    <a:sym typeface="Arial"/>
                  </a:defRPr>
                </a:lvl1pPr>
              </a:lstStyle>
              <a:p>
                <a:pPr/>
                <a:r>
                  <a:t>Toothache</a:t>
                </a:r>
              </a:p>
            </p:txBody>
          </p:sp>
        </p:grpSp>
        <p:grpSp>
          <p:nvGrpSpPr>
            <p:cNvPr id="73" name="Group"/>
            <p:cNvGrpSpPr/>
            <p:nvPr/>
          </p:nvGrpSpPr>
          <p:grpSpPr>
            <a:xfrm>
              <a:off x="1617662" y="842962"/>
              <a:ext cx="1125538" cy="482601"/>
              <a:chOff x="0" y="0"/>
              <a:chExt cx="1125537" cy="482600"/>
            </a:xfrm>
          </p:grpSpPr>
          <p:sp>
            <p:nvSpPr>
              <p:cNvPr id="71" name="Oval"/>
              <p:cNvSpPr/>
              <p:nvPr/>
            </p:nvSpPr>
            <p:spPr>
              <a:xfrm>
                <a:off x="0" y="0"/>
                <a:ext cx="1125538" cy="482601"/>
              </a:xfrm>
              <a:prstGeom prst="ellipse">
                <a:avLst/>
              </a:prstGeom>
              <a:solidFill>
                <a:srgbClr val="F58531"/>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72" name="Catch"/>
              <p:cNvSpPr txBox="1"/>
              <p:nvPr/>
            </p:nvSpPr>
            <p:spPr>
              <a:xfrm>
                <a:off x="166581" y="61304"/>
                <a:ext cx="792376" cy="3599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2000">
                    <a:uFill>
                      <a:solidFill>
                        <a:srgbClr val="000000"/>
                      </a:solidFill>
                    </a:uFill>
                    <a:latin typeface="Arial"/>
                    <a:ea typeface="Arial"/>
                    <a:cs typeface="Arial"/>
                    <a:sym typeface="Arial"/>
                  </a:defRPr>
                </a:lvl1pPr>
              </a:lstStyle>
              <a:p>
                <a:pPr/>
                <a:r>
                  <a:t>Catch</a:t>
                </a:r>
              </a:p>
            </p:txBody>
          </p:sp>
        </p:grpSp>
        <p:sp>
          <p:nvSpPr>
            <p:cNvPr id="74" name="Line"/>
            <p:cNvSpPr/>
            <p:nvPr/>
          </p:nvSpPr>
          <p:spPr>
            <a:xfrm flipH="1">
              <a:off x="563562" y="482600"/>
              <a:ext cx="838201" cy="360363"/>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75" name="Line"/>
            <p:cNvSpPr/>
            <p:nvPr/>
          </p:nvSpPr>
          <p:spPr>
            <a:xfrm>
              <a:off x="1401762" y="482600"/>
              <a:ext cx="779463" cy="360363"/>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78" name="Group"/>
            <p:cNvGrpSpPr/>
            <p:nvPr/>
          </p:nvGrpSpPr>
          <p:grpSpPr>
            <a:xfrm>
              <a:off x="2608262" y="0"/>
              <a:ext cx="1125538" cy="482601"/>
              <a:chOff x="0" y="0"/>
              <a:chExt cx="1125537" cy="482600"/>
            </a:xfrm>
          </p:grpSpPr>
          <p:sp>
            <p:nvSpPr>
              <p:cNvPr id="76" name="Oval"/>
              <p:cNvSpPr/>
              <p:nvPr/>
            </p:nvSpPr>
            <p:spPr>
              <a:xfrm>
                <a:off x="0" y="0"/>
                <a:ext cx="1125538" cy="482601"/>
              </a:xfrm>
              <a:prstGeom prst="ellipse">
                <a:avLst/>
              </a:prstGeom>
              <a:solidFill>
                <a:srgbClr val="C7FCCB"/>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77" name="Weather"/>
              <p:cNvSpPr txBox="1"/>
              <p:nvPr/>
            </p:nvSpPr>
            <p:spPr>
              <a:xfrm>
                <a:off x="68435" y="73589"/>
                <a:ext cx="988667"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Weather</a:t>
                </a: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4"/>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4" grpId="1"/>
      <p:bldP build="whole" bldLvl="1" animBg="1" rev="0" advAuto="0" spid="79" grpId="2"/>
    </p:bldLst>
  </p:timing>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814"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Exact inference by enumeration</a:t>
            </a:r>
          </a:p>
        </p:txBody>
      </p:sp>
      <p:sp>
        <p:nvSpPr>
          <p:cNvPr id="815" name="Clustering algorithms"/>
          <p:cNvSpPr txBox="1"/>
          <p:nvPr>
            <p:ph type="title"/>
          </p:nvPr>
        </p:nvSpPr>
        <p:spPr>
          <a:xfrm>
            <a:off x="304800" y="-101600"/>
            <a:ext cx="8534400" cy="1447800"/>
          </a:xfrm>
          <a:prstGeom prst="rect">
            <a:avLst/>
          </a:prstGeom>
        </p:spPr>
        <p:txBody>
          <a:bodyPr/>
          <a:lstStyle>
            <a:lvl1pPr>
              <a:defRPr sz="4200">
                <a:latin typeface="+mj-lt"/>
                <a:ea typeface="+mj-ea"/>
                <a:cs typeface="+mj-cs"/>
                <a:sym typeface="Gill Sans"/>
              </a:defRPr>
            </a:lvl1pPr>
          </a:lstStyle>
          <a:p>
            <a:pPr/>
            <a:r>
              <a:t>Clustering algorithms</a:t>
            </a:r>
          </a:p>
        </p:txBody>
      </p:sp>
      <p:sp>
        <p:nvSpPr>
          <p:cNvPr id="816" name="Variable elimination algorithm is simple and efficient for answering individual queries…"/>
          <p:cNvSpPr txBox="1"/>
          <p:nvPr>
            <p:ph type="body" idx="1"/>
          </p:nvPr>
        </p:nvSpPr>
        <p:spPr>
          <a:xfrm>
            <a:off x="304800" y="1346200"/>
            <a:ext cx="8534400" cy="5130800"/>
          </a:xfrm>
          <a:prstGeom prst="rect">
            <a:avLst/>
          </a:prstGeom>
        </p:spPr>
        <p:txBody>
          <a:bodyPr/>
          <a:lstStyle/>
          <a:p>
            <a:pPr marL="371293" indent="-330653">
              <a:defRPr sz="2700">
                <a:latin typeface="+mj-lt"/>
                <a:ea typeface="+mj-ea"/>
                <a:cs typeface="+mj-cs"/>
                <a:sym typeface="Gill Sans"/>
              </a:defRPr>
            </a:pPr>
            <a:r>
              <a:t>Variable elimination algorithm is simple and efficient for answering individual queries</a:t>
            </a:r>
          </a:p>
          <a:p>
            <a:pPr marL="371293" indent="-330653">
              <a:defRPr sz="2700">
                <a:latin typeface="+mj-lt"/>
                <a:ea typeface="+mj-ea"/>
                <a:cs typeface="+mj-cs"/>
                <a:sym typeface="Gill Sans"/>
              </a:defRPr>
            </a:pPr>
            <a:r>
              <a:t>For computation of posterior probabilities for all the variables in a network it can be less efficient: </a:t>
            </a:r>
            <a:r>
              <a:rPr i="1"/>
              <a:t>O(n</a:t>
            </a:r>
            <a:r>
              <a:rPr baseline="31999" i="1"/>
              <a:t>2</a:t>
            </a:r>
            <a:r>
              <a:rPr i="1"/>
              <a:t>)</a:t>
            </a:r>
            <a:endParaRPr i="1"/>
          </a:p>
          <a:p>
            <a:pPr marL="371293" indent="-330653">
              <a:defRPr sz="2700">
                <a:latin typeface="+mj-lt"/>
                <a:ea typeface="+mj-ea"/>
                <a:cs typeface="+mj-cs"/>
                <a:sym typeface="Gill Sans"/>
              </a:defRPr>
            </a:pPr>
            <a:r>
              <a:t>Using clustering algorithms (also known as join tree algorithms), this can be reduced to </a:t>
            </a:r>
            <a:r>
              <a:rPr i="1"/>
              <a:t>O(n).</a:t>
            </a:r>
          </a:p>
          <a:p>
            <a:pPr marL="371293" indent="-330653">
              <a:defRPr sz="2700">
                <a:latin typeface="+mj-lt"/>
                <a:ea typeface="+mj-ea"/>
                <a:cs typeface="+mj-cs"/>
                <a:sym typeface="Gill Sans"/>
              </a:defRPr>
            </a:pPr>
            <a:r>
              <a:t>The basic idea of clustering is to join individual nodes of the network to form cluster nodes in such a way that the resulting network is a polytree.</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20" name="Picture 14.png" descr="Picture 14.png"/>
          <p:cNvPicPr>
            <a:picLocks noChangeAspect="1"/>
          </p:cNvPicPr>
          <p:nvPr/>
        </p:nvPicPr>
        <p:blipFill>
          <a:blip r:embed="rId3">
            <a:extLst/>
          </a:blip>
          <a:stretch>
            <a:fillRect/>
          </a:stretch>
        </p:blipFill>
        <p:spPr>
          <a:xfrm>
            <a:off x="5321300" y="914400"/>
            <a:ext cx="3902948" cy="2997200"/>
          </a:xfrm>
          <a:prstGeom prst="rect">
            <a:avLst/>
          </a:prstGeom>
        </p:spPr>
      </p:pic>
      <p:pic>
        <p:nvPicPr>
          <p:cNvPr id="821" name="Picture 15.png" descr="Picture 15.png"/>
          <p:cNvPicPr>
            <a:picLocks noChangeAspect="1"/>
          </p:cNvPicPr>
          <p:nvPr/>
        </p:nvPicPr>
        <p:blipFill>
          <a:blip r:embed="rId4">
            <a:extLst/>
          </a:blip>
          <a:stretch>
            <a:fillRect/>
          </a:stretch>
        </p:blipFill>
        <p:spPr>
          <a:xfrm>
            <a:off x="5600700" y="4313237"/>
            <a:ext cx="3543300" cy="2311401"/>
          </a:xfrm>
          <a:prstGeom prst="rect">
            <a:avLst/>
          </a:prstGeom>
        </p:spPr>
      </p:pic>
      <p:sp>
        <p:nvSpPr>
          <p:cNvPr id="82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823" name="Exact inference by enumeratio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Exact inference by enumeration</a:t>
            </a:r>
          </a:p>
        </p:txBody>
      </p:sp>
      <p:sp>
        <p:nvSpPr>
          <p:cNvPr id="824" name="Clustering algorithms"/>
          <p:cNvSpPr txBox="1"/>
          <p:nvPr>
            <p:ph type="title"/>
          </p:nvPr>
        </p:nvSpPr>
        <p:spPr>
          <a:xfrm>
            <a:off x="304800" y="-101600"/>
            <a:ext cx="8534400" cy="1447800"/>
          </a:xfrm>
          <a:prstGeom prst="rect">
            <a:avLst/>
          </a:prstGeom>
        </p:spPr>
        <p:txBody>
          <a:bodyPr/>
          <a:lstStyle>
            <a:lvl1pPr>
              <a:defRPr sz="4200">
                <a:latin typeface="+mj-lt"/>
                <a:ea typeface="+mj-ea"/>
                <a:cs typeface="+mj-cs"/>
                <a:sym typeface="Gill Sans"/>
              </a:defRPr>
            </a:lvl1pPr>
          </a:lstStyle>
          <a:p>
            <a:pPr/>
            <a:r>
              <a:t>Clustering algorithms</a:t>
            </a:r>
          </a:p>
        </p:txBody>
      </p:sp>
      <p:sp>
        <p:nvSpPr>
          <p:cNvPr id="825" name="Multiply connected network can be converted into a polytree by combining Sprinkler and Rain node into cluster node called Sprinkler+Rain.…"/>
          <p:cNvSpPr txBox="1"/>
          <p:nvPr>
            <p:ph type="body" idx="1"/>
          </p:nvPr>
        </p:nvSpPr>
        <p:spPr>
          <a:xfrm>
            <a:off x="304800" y="1346200"/>
            <a:ext cx="5130800" cy="5130800"/>
          </a:xfrm>
          <a:prstGeom prst="rect">
            <a:avLst/>
          </a:prstGeom>
        </p:spPr>
        <p:txBody>
          <a:bodyPr/>
          <a:lstStyle/>
          <a:p>
            <a:pPr marL="334554" indent="-293914">
              <a:defRPr sz="2400">
                <a:latin typeface="+mj-lt"/>
                <a:ea typeface="+mj-ea"/>
                <a:cs typeface="+mj-cs"/>
                <a:sym typeface="Gill Sans"/>
              </a:defRPr>
            </a:pPr>
            <a:r>
              <a:t>Multiply connected network can be converted into a polytree by combining </a:t>
            </a:r>
            <a:r>
              <a:rPr i="1"/>
              <a:t>Sprinkler </a:t>
            </a:r>
            <a:r>
              <a:t>and </a:t>
            </a:r>
            <a:r>
              <a:rPr i="1"/>
              <a:t>Rain</a:t>
            </a:r>
            <a:r>
              <a:t> node into cluster node called </a:t>
            </a:r>
            <a:r>
              <a:rPr i="1"/>
              <a:t>Sprinkler+Rain</a:t>
            </a:r>
            <a:r>
              <a:t>. </a:t>
            </a:r>
          </a:p>
          <a:p>
            <a:pPr marL="334554" indent="-293914">
              <a:defRPr sz="2400">
                <a:latin typeface="+mj-lt"/>
                <a:ea typeface="+mj-ea"/>
                <a:cs typeface="+mj-cs"/>
                <a:sym typeface="Gill Sans"/>
              </a:defRPr>
            </a:pPr>
            <a:r>
              <a:t>Two Boolean nodes replaced by a mega-node that takes on four possible values:  </a:t>
            </a:r>
            <a:r>
              <a:rPr i="1"/>
              <a:t>TT, TF, FT, FF</a:t>
            </a:r>
            <a:r>
              <a:t>. The mega-node has only one parent, the Boolean variable </a:t>
            </a:r>
            <a:r>
              <a:rPr i="1"/>
              <a:t>Cloudy</a:t>
            </a:r>
            <a:r>
              <a:t>, so there are two conditioning cases.</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9" name="APPROXIMATE INFERENCE IN BAYESIAN NETWORKS"/>
          <p:cNvSpPr txBox="1"/>
          <p:nvPr>
            <p:ph type="title"/>
          </p:nvPr>
        </p:nvSpPr>
        <p:spPr>
          <a:prstGeom prst="rect">
            <a:avLst/>
          </a:prstGeom>
        </p:spPr>
        <p:txBody>
          <a:bodyPr/>
          <a:lstStyle>
            <a:lvl1pPr>
              <a:defRPr sz="3100"/>
            </a:lvl1pPr>
          </a:lstStyle>
          <a:p>
            <a:pPr/>
            <a:r>
              <a:t>APPROXIMATE INFERENCE IN BAYESIAN NETWORKS</a:t>
            </a:r>
          </a:p>
        </p:txBody>
      </p:sp>
      <p:sp>
        <p:nvSpPr>
          <p:cNvPr id="830" name="Randomized sampling algorithms, also called Monte Carlo algorithms…"/>
          <p:cNvSpPr txBox="1"/>
          <p:nvPr>
            <p:ph type="body" idx="1"/>
          </p:nvPr>
        </p:nvSpPr>
        <p:spPr>
          <a:xfrm>
            <a:off x="304800" y="1524000"/>
            <a:ext cx="8534400" cy="4953000"/>
          </a:xfrm>
          <a:prstGeom prst="rect">
            <a:avLst/>
          </a:prstGeom>
        </p:spPr>
        <p:txBody>
          <a:bodyPr/>
          <a:lstStyle/>
          <a:p>
            <a:pPr marL="346800" indent="-306160">
              <a:defRPr sz="2500"/>
            </a:pPr>
            <a:r>
              <a:t>Randomized sampling algorithms, also called Monte Carlo algorithms</a:t>
            </a:r>
          </a:p>
          <a:p>
            <a:pPr marL="346800" indent="-306160">
              <a:defRPr sz="2500"/>
            </a:pPr>
            <a:r>
              <a:t>Provide approximate answers whose accuracy depends on the number of samples generated</a:t>
            </a:r>
          </a:p>
          <a:p>
            <a:pPr marL="346800" indent="-306160">
              <a:defRPr sz="2500"/>
            </a:pPr>
            <a:r>
              <a:t>Monte Carlo algorithms are used in many branches of science to estimate quantities that are difficult to calculate exactly.</a:t>
            </a:r>
          </a:p>
          <a:p>
            <a:pPr marL="346800" indent="-306160">
              <a:defRPr sz="2500"/>
            </a:pPr>
            <a:r>
              <a:t>Here: sampling applied to the computation of posterior probabilities</a:t>
            </a:r>
          </a:p>
          <a:p>
            <a:pPr marL="346800" indent="-306160">
              <a:defRPr sz="2500"/>
            </a:pPr>
            <a:r>
              <a:t>Two families of algorithms: direct sampling and Markov chain sampling</a:t>
            </a:r>
          </a:p>
        </p:txBody>
      </p:sp>
      <p:sp>
        <p:nvSpPr>
          <p:cNvPr id="83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3" name="Direct sampling methods"/>
          <p:cNvSpPr txBox="1"/>
          <p:nvPr>
            <p:ph type="title"/>
          </p:nvPr>
        </p:nvSpPr>
        <p:spPr>
          <a:prstGeom prst="rect">
            <a:avLst/>
          </a:prstGeom>
        </p:spPr>
        <p:txBody>
          <a:bodyPr/>
          <a:lstStyle/>
          <a:p>
            <a:pPr/>
            <a:r>
              <a:t>Direct sampling methods</a:t>
            </a:r>
          </a:p>
        </p:txBody>
      </p:sp>
      <p:sp>
        <p:nvSpPr>
          <p:cNvPr id="834" name="Generation of samples from a known probability distribution…"/>
          <p:cNvSpPr txBox="1"/>
          <p:nvPr>
            <p:ph type="body" idx="1"/>
          </p:nvPr>
        </p:nvSpPr>
        <p:spPr>
          <a:xfrm>
            <a:off x="304800" y="1524000"/>
            <a:ext cx="8534400" cy="4497893"/>
          </a:xfrm>
          <a:prstGeom prst="rect">
            <a:avLst/>
          </a:prstGeom>
        </p:spPr>
        <p:txBody>
          <a:bodyPr/>
          <a:lstStyle/>
          <a:p>
            <a:pPr/>
            <a:r>
              <a:t>Generation of samples from a known probability distribution</a:t>
            </a:r>
          </a:p>
          <a:p>
            <a:pPr/>
            <a:r>
              <a:t>Example</a:t>
            </a:r>
            <a:br/>
            <a:br/>
          </a:p>
          <a:p>
            <a:pPr/>
            <a:r>
              <a:t>Sampling from this distribution is exactly like flipping the coin: with probability 0.5 it will return heads , and with probability 0.5 it will return tails.</a:t>
            </a:r>
          </a:p>
        </p:txBody>
      </p:sp>
      <p:sp>
        <p:nvSpPr>
          <p:cNvPr id="83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36" name="P(Coin) = ⟨0.5,0.5⟩"/>
          <p:cNvSpPr txBox="1"/>
          <p:nvPr/>
        </p:nvSpPr>
        <p:spPr>
          <a:xfrm>
            <a:off x="1654881" y="3108920"/>
            <a:ext cx="2678994" cy="104357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spcBef>
                <a:spcPts val="1200"/>
              </a:spcBef>
              <a:defRPr sz="2600">
                <a:latin typeface="Times Roman"/>
                <a:ea typeface="Times Roman"/>
                <a:cs typeface="Times Roman"/>
                <a:sym typeface="Times Roman"/>
              </a:defRPr>
            </a:pPr>
            <a:r>
              <a:rPr b="1"/>
              <a:t>P</a:t>
            </a:r>
            <a:r>
              <a:t>(Coin) = ⟨0.5,0.5⟩</a:t>
            </a:r>
            <a:endParaRPr sz="2300"/>
          </a:p>
        </p:txBody>
      </p:sp>
      <p:sp>
        <p:nvSpPr>
          <p:cNvPr id="837"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1" name="Direct sampling methods"/>
          <p:cNvSpPr txBox="1"/>
          <p:nvPr>
            <p:ph type="title"/>
          </p:nvPr>
        </p:nvSpPr>
        <p:spPr>
          <a:prstGeom prst="rect">
            <a:avLst/>
          </a:prstGeom>
        </p:spPr>
        <p:txBody>
          <a:bodyPr/>
          <a:lstStyle/>
          <a:p>
            <a:pPr/>
            <a:r>
              <a:t>Direct sampling methods</a:t>
            </a:r>
          </a:p>
        </p:txBody>
      </p:sp>
      <p:sp>
        <p:nvSpPr>
          <p:cNvPr id="8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43"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44" name="Screen Shot 2014-04-17 at 8.54.37 AM.png" descr="Screen Shot 2014-04-17 at 8.54.37 AM.png"/>
          <p:cNvPicPr>
            <a:picLocks noChangeAspect="1"/>
          </p:cNvPicPr>
          <p:nvPr/>
        </p:nvPicPr>
        <p:blipFill>
          <a:blip r:embed="rId3">
            <a:extLst/>
          </a:blip>
          <a:stretch>
            <a:fillRect/>
          </a:stretch>
        </p:blipFill>
        <p:spPr>
          <a:xfrm>
            <a:off x="129995" y="1773724"/>
            <a:ext cx="8884010" cy="3310552"/>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8" name="Direct sampling methods"/>
          <p:cNvSpPr txBox="1"/>
          <p:nvPr>
            <p:ph type="title"/>
          </p:nvPr>
        </p:nvSpPr>
        <p:spPr>
          <a:xfrm>
            <a:off x="304800" y="76200"/>
            <a:ext cx="8534400" cy="923050"/>
          </a:xfrm>
          <a:prstGeom prst="rect">
            <a:avLst/>
          </a:prstGeom>
        </p:spPr>
        <p:txBody>
          <a:bodyPr/>
          <a:lstStyle/>
          <a:p>
            <a:pPr/>
            <a:r>
              <a:t>Direct sampling methods</a:t>
            </a:r>
          </a:p>
        </p:txBody>
      </p:sp>
      <p:sp>
        <p:nvSpPr>
          <p:cNvPr id="84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50"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51" name="Screen Shot 2014-04-17 at 8.57.05 AM.png" descr="Screen Shot 2014-04-17 at 8.57.05 AM.png"/>
          <p:cNvPicPr>
            <a:picLocks noChangeAspect="1"/>
          </p:cNvPicPr>
          <p:nvPr/>
        </p:nvPicPr>
        <p:blipFill>
          <a:blip r:embed="rId3">
            <a:extLst/>
          </a:blip>
          <a:stretch>
            <a:fillRect/>
          </a:stretch>
        </p:blipFill>
        <p:spPr>
          <a:xfrm>
            <a:off x="-23493" y="1029376"/>
            <a:ext cx="4361291" cy="3353207"/>
          </a:xfrm>
          <a:prstGeom prst="rect">
            <a:avLst/>
          </a:prstGeom>
          <a:ln w="12700">
            <a:miter lim="400000"/>
          </a:ln>
        </p:spPr>
      </p:pic>
      <p:pic>
        <p:nvPicPr>
          <p:cNvPr id="852" name="Screen Shot 2014-04-17 at 8.54.37 AM.png" descr="Screen Shot 2014-04-17 at 8.54.37 AM.png"/>
          <p:cNvPicPr>
            <a:picLocks noChangeAspect="1"/>
          </p:cNvPicPr>
          <p:nvPr/>
        </p:nvPicPr>
        <p:blipFill>
          <a:blip r:embed="rId4">
            <a:extLst/>
          </a:blip>
          <a:stretch>
            <a:fillRect/>
          </a:stretch>
        </p:blipFill>
        <p:spPr>
          <a:xfrm>
            <a:off x="2869188" y="4153928"/>
            <a:ext cx="6049846" cy="2254424"/>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6" name="Direct sampling methods"/>
          <p:cNvSpPr txBox="1"/>
          <p:nvPr>
            <p:ph type="title"/>
          </p:nvPr>
        </p:nvSpPr>
        <p:spPr>
          <a:prstGeom prst="rect">
            <a:avLst/>
          </a:prstGeom>
        </p:spPr>
        <p:txBody>
          <a:bodyPr/>
          <a:lstStyle/>
          <a:p>
            <a:pPr/>
            <a:r>
              <a:t>Direct sampling methods</a:t>
            </a:r>
          </a:p>
        </p:txBody>
      </p:sp>
      <p:sp>
        <p:nvSpPr>
          <p:cNvPr id="857" name="PRIOR-SAMPLE generates samples from the prior joint distribution specified by the network…"/>
          <p:cNvSpPr txBox="1"/>
          <p:nvPr>
            <p:ph type="body" idx="1"/>
          </p:nvPr>
        </p:nvSpPr>
        <p:spPr>
          <a:xfrm>
            <a:off x="304800" y="1524000"/>
            <a:ext cx="8534400" cy="3579054"/>
          </a:xfrm>
          <a:prstGeom prst="rect">
            <a:avLst/>
          </a:prstGeom>
        </p:spPr>
        <p:txBody>
          <a:bodyPr/>
          <a:lstStyle/>
          <a:p>
            <a:pPr/>
            <a:r>
              <a:t>PRIOR-SAMPLE generates samples from the prior joint distribution specified by the network</a:t>
            </a:r>
          </a:p>
          <a:p>
            <a:pPr/>
          </a:p>
          <a:p>
            <a:pPr/>
          </a:p>
          <a:p>
            <a:pPr/>
          </a:p>
          <a:p>
            <a:pPr/>
            <a:r>
              <a:t>Each sampling step depends only on the parent values</a:t>
            </a:r>
          </a:p>
        </p:txBody>
      </p:sp>
      <p:sp>
        <p:nvSpPr>
          <p:cNvPr id="85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59"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60" name="Screen Shot 2014-04-17 at 9.02.03 AM.png" descr="Screen Shot 2014-04-17 at 9.02.03 AM.png"/>
          <p:cNvPicPr>
            <a:picLocks noChangeAspect="1"/>
          </p:cNvPicPr>
          <p:nvPr/>
        </p:nvPicPr>
        <p:blipFill>
          <a:blip r:embed="rId3">
            <a:extLst/>
          </a:blip>
          <a:stretch>
            <a:fillRect/>
          </a:stretch>
        </p:blipFill>
        <p:spPr>
          <a:xfrm>
            <a:off x="1237502" y="2889418"/>
            <a:ext cx="6158426" cy="1079164"/>
          </a:xfrm>
          <a:prstGeom prst="rect">
            <a:avLst/>
          </a:prstGeom>
          <a:ln w="12700">
            <a:miter lim="400000"/>
          </a:ln>
        </p:spPr>
      </p:pic>
      <p:sp>
        <p:nvSpPr>
          <p:cNvPr id="861" name="SPS(x1 … xn) = P(x1 … xn) ."/>
          <p:cNvSpPr txBox="1"/>
          <p:nvPr/>
        </p:nvSpPr>
        <p:spPr>
          <a:xfrm>
            <a:off x="2406589" y="5116232"/>
            <a:ext cx="3892219" cy="1054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spcBef>
                <a:spcPts val="1200"/>
              </a:spcBef>
              <a:defRPr sz="1500">
                <a:latin typeface="Times Roman"/>
                <a:ea typeface="Times Roman"/>
                <a:cs typeface="Times Roman"/>
                <a:sym typeface="Times Roman"/>
              </a:defRPr>
            </a:pPr>
            <a:r>
              <a:rPr sz="2700"/>
              <a:t>S</a:t>
            </a:r>
            <a:r>
              <a:rPr baseline="-13043" sz="2300"/>
              <a:t>PS</a:t>
            </a:r>
            <a:r>
              <a:rPr sz="2700"/>
              <a:t>(x</a:t>
            </a:r>
            <a:r>
              <a:rPr baseline="-19043" sz="2300"/>
              <a:t>1</a:t>
            </a:r>
            <a:r>
              <a:rPr baseline="-13043" sz="2300"/>
              <a:t> </a:t>
            </a:r>
            <a:r>
              <a:rPr sz="2700"/>
              <a:t>… x</a:t>
            </a:r>
            <a:r>
              <a:rPr baseline="-19043" sz="2300"/>
              <a:t>n</a:t>
            </a:r>
            <a:r>
              <a:rPr sz="2700"/>
              <a:t>) = P(x</a:t>
            </a:r>
            <a:r>
              <a:rPr baseline="-19043" sz="2300"/>
              <a:t>1</a:t>
            </a:r>
            <a:r>
              <a:rPr baseline="-13043" sz="2300"/>
              <a:t> </a:t>
            </a:r>
            <a:r>
              <a:rPr sz="2700"/>
              <a:t>… x</a:t>
            </a:r>
            <a:r>
              <a:rPr baseline="-19043" sz="2300"/>
              <a:t>n</a:t>
            </a:r>
            <a:r>
              <a:rPr sz="2700"/>
              <a:t>) .</a:t>
            </a:r>
            <a:endParaRPr sz="2400"/>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5" name="Computing answers"/>
          <p:cNvSpPr txBox="1"/>
          <p:nvPr>
            <p:ph type="title"/>
          </p:nvPr>
        </p:nvSpPr>
        <p:spPr>
          <a:prstGeom prst="rect">
            <a:avLst/>
          </a:prstGeom>
        </p:spPr>
        <p:txBody>
          <a:bodyPr/>
          <a:lstStyle/>
          <a:p>
            <a:pPr/>
            <a:r>
              <a:t>Computing answers</a:t>
            </a:r>
          </a:p>
        </p:txBody>
      </p:sp>
      <p:sp>
        <p:nvSpPr>
          <p:cNvPr id="866" name="Answers are computed by counting the actual samples generated…"/>
          <p:cNvSpPr txBox="1"/>
          <p:nvPr>
            <p:ph type="body" sz="half" idx="1"/>
          </p:nvPr>
        </p:nvSpPr>
        <p:spPr>
          <a:xfrm>
            <a:off x="304800" y="1524000"/>
            <a:ext cx="8534400" cy="2167770"/>
          </a:xfrm>
          <a:prstGeom prst="rect">
            <a:avLst/>
          </a:prstGeom>
        </p:spPr>
        <p:txBody>
          <a:bodyPr/>
          <a:lstStyle/>
          <a:p>
            <a:pPr/>
            <a:r>
              <a:t>Answers are computed by counting the actual samples generated</a:t>
            </a:r>
          </a:p>
          <a:p>
            <a:pPr/>
            <a:r>
              <a:t>Say, </a:t>
            </a:r>
            <a:r>
              <a:rPr i="1">
                <a:latin typeface="Arial"/>
                <a:ea typeface="Arial"/>
                <a:cs typeface="Arial"/>
                <a:sym typeface="Arial"/>
              </a:rPr>
              <a:t>N </a:t>
            </a:r>
            <a:r>
              <a:rPr>
                <a:latin typeface="Arial"/>
                <a:ea typeface="Arial"/>
                <a:cs typeface="Arial"/>
                <a:sym typeface="Arial"/>
              </a:rPr>
              <a:t>total samples and </a:t>
            </a:r>
            <a:r>
              <a:rPr i="1">
                <a:latin typeface="Arial"/>
                <a:ea typeface="Arial"/>
                <a:cs typeface="Arial"/>
                <a:sym typeface="Arial"/>
              </a:rPr>
              <a:t>N</a:t>
            </a:r>
            <a:r>
              <a:rPr baseline="-5999" i="1">
                <a:latin typeface="Arial"/>
                <a:ea typeface="Arial"/>
                <a:cs typeface="Arial"/>
                <a:sym typeface="Arial"/>
              </a:rPr>
              <a:t>PS</a:t>
            </a:r>
            <a:r>
              <a:rPr i="1">
                <a:latin typeface="Arial"/>
                <a:ea typeface="Arial"/>
                <a:cs typeface="Arial"/>
                <a:sym typeface="Arial"/>
              </a:rPr>
              <a:t>(x</a:t>
            </a:r>
            <a:r>
              <a:rPr baseline="-5999" i="1">
                <a:latin typeface="Arial"/>
                <a:ea typeface="Arial"/>
                <a:cs typeface="Arial"/>
                <a:sym typeface="Arial"/>
              </a:rPr>
              <a:t>1</a:t>
            </a:r>
            <a:r>
              <a:rPr i="1">
                <a:latin typeface="Arial"/>
                <a:ea typeface="Arial"/>
                <a:cs typeface="Arial"/>
                <a:sym typeface="Arial"/>
              </a:rPr>
              <a:t>,…, x</a:t>
            </a:r>
            <a:r>
              <a:rPr baseline="-5999" i="1">
                <a:latin typeface="Arial"/>
                <a:ea typeface="Arial"/>
                <a:cs typeface="Arial"/>
                <a:sym typeface="Arial"/>
              </a:rPr>
              <a:t>n</a:t>
            </a:r>
            <a:r>
              <a:rPr i="1">
                <a:latin typeface="Arial"/>
                <a:ea typeface="Arial"/>
                <a:cs typeface="Arial"/>
                <a:sym typeface="Arial"/>
              </a:rPr>
              <a:t>) </a:t>
            </a:r>
            <a:r>
              <a:rPr>
                <a:latin typeface="Arial"/>
                <a:ea typeface="Arial"/>
                <a:cs typeface="Arial"/>
                <a:sym typeface="Arial"/>
              </a:rPr>
              <a:t>number of times the event</a:t>
            </a:r>
            <a:r>
              <a:rPr i="1">
                <a:latin typeface="Arial"/>
                <a:ea typeface="Arial"/>
                <a:cs typeface="Arial"/>
                <a:sym typeface="Arial"/>
              </a:rPr>
              <a:t> x</a:t>
            </a:r>
            <a:r>
              <a:rPr baseline="-5999" i="1">
                <a:latin typeface="Arial"/>
                <a:ea typeface="Arial"/>
                <a:cs typeface="Arial"/>
                <a:sym typeface="Arial"/>
              </a:rPr>
              <a:t>1</a:t>
            </a:r>
            <a:r>
              <a:rPr i="1">
                <a:latin typeface="Arial"/>
                <a:ea typeface="Arial"/>
                <a:cs typeface="Arial"/>
                <a:sym typeface="Arial"/>
              </a:rPr>
              <a:t>,…x</a:t>
            </a:r>
            <a:r>
              <a:rPr baseline="-5999" i="1">
                <a:latin typeface="Arial"/>
                <a:ea typeface="Arial"/>
                <a:cs typeface="Arial"/>
                <a:sym typeface="Arial"/>
              </a:rPr>
              <a:t>n</a:t>
            </a:r>
            <a:r>
              <a:rPr i="1">
                <a:latin typeface="Arial"/>
                <a:ea typeface="Arial"/>
                <a:cs typeface="Arial"/>
                <a:sym typeface="Arial"/>
              </a:rPr>
              <a:t> </a:t>
            </a:r>
            <a:r>
              <a:rPr>
                <a:latin typeface="Arial"/>
                <a:ea typeface="Arial"/>
                <a:cs typeface="Arial"/>
                <a:sym typeface="Arial"/>
              </a:rPr>
              <a:t>occurs in the samples</a:t>
            </a:r>
          </a:p>
        </p:txBody>
      </p:sp>
      <p:sp>
        <p:nvSpPr>
          <p:cNvPr id="86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68"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69" name="Screen Shot 2014-04-17 at 9.08.30 AM.png" descr="Screen Shot 2014-04-17 at 9.08.30 AM.png"/>
          <p:cNvPicPr>
            <a:picLocks noChangeAspect="1"/>
          </p:cNvPicPr>
          <p:nvPr/>
        </p:nvPicPr>
        <p:blipFill>
          <a:blip r:embed="rId3">
            <a:extLst/>
          </a:blip>
          <a:stretch>
            <a:fillRect/>
          </a:stretch>
        </p:blipFill>
        <p:spPr>
          <a:xfrm>
            <a:off x="586514" y="4049432"/>
            <a:ext cx="7970972" cy="806351"/>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3" name="Computing answers"/>
          <p:cNvSpPr txBox="1"/>
          <p:nvPr>
            <p:ph type="title"/>
          </p:nvPr>
        </p:nvSpPr>
        <p:spPr>
          <a:xfrm>
            <a:off x="304800" y="-91889"/>
            <a:ext cx="8534400" cy="1447801"/>
          </a:xfrm>
          <a:prstGeom prst="rect">
            <a:avLst/>
          </a:prstGeom>
        </p:spPr>
        <p:txBody>
          <a:bodyPr/>
          <a:lstStyle/>
          <a:p>
            <a:pPr/>
            <a:r>
              <a:t>Computing answers</a:t>
            </a:r>
          </a:p>
        </p:txBody>
      </p:sp>
      <p:sp>
        <p:nvSpPr>
          <p:cNvPr id="874" name="For example, consider the event produced earlier: [true,false,true,true]. The sampling probability for this event is…"/>
          <p:cNvSpPr txBox="1"/>
          <p:nvPr>
            <p:ph type="body" idx="1"/>
          </p:nvPr>
        </p:nvSpPr>
        <p:spPr>
          <a:xfrm>
            <a:off x="304800" y="2345115"/>
            <a:ext cx="8534400" cy="3734626"/>
          </a:xfrm>
          <a:prstGeom prst="rect">
            <a:avLst/>
          </a:prstGeom>
        </p:spPr>
        <p:txBody>
          <a:bodyPr/>
          <a:lstStyle/>
          <a:p>
            <a:pPr/>
            <a:r>
              <a:t>For example, consider the event produced earlier: [</a:t>
            </a:r>
            <a:r>
              <a:rPr i="1">
                <a:latin typeface="Arial"/>
                <a:ea typeface="Arial"/>
                <a:cs typeface="Arial"/>
                <a:sym typeface="Arial"/>
              </a:rPr>
              <a:t>true,false,true,true</a:t>
            </a:r>
            <a:r>
              <a:t>]. The sampling probability for this event is</a:t>
            </a:r>
            <a:br/>
            <a:br/>
          </a:p>
          <a:p>
            <a:pPr/>
            <a:r>
              <a:t>Hence, in the limit of large </a:t>
            </a:r>
            <a:r>
              <a:rPr i="1">
                <a:latin typeface="Arial"/>
                <a:ea typeface="Arial"/>
                <a:cs typeface="Arial"/>
                <a:sym typeface="Arial"/>
              </a:rPr>
              <a:t>N</a:t>
            </a:r>
            <a:r>
              <a:t>, we expect 32.4% of the samples to be of this event.</a:t>
            </a:r>
          </a:p>
        </p:txBody>
      </p:sp>
      <p:sp>
        <p:nvSpPr>
          <p:cNvPr id="87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76"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77" name="Screen Shot 2014-04-17 at 9.08.30 AM.png" descr="Screen Shot 2014-04-17 at 9.08.30 AM.png"/>
          <p:cNvPicPr>
            <a:picLocks noChangeAspect="1"/>
          </p:cNvPicPr>
          <p:nvPr/>
        </p:nvPicPr>
        <p:blipFill>
          <a:blip r:embed="rId3">
            <a:extLst/>
          </a:blip>
          <a:stretch>
            <a:fillRect/>
          </a:stretch>
        </p:blipFill>
        <p:spPr>
          <a:xfrm>
            <a:off x="704176" y="1141505"/>
            <a:ext cx="7970971" cy="806352"/>
          </a:xfrm>
          <a:prstGeom prst="rect">
            <a:avLst/>
          </a:prstGeom>
          <a:ln w="12700">
            <a:miter lim="400000"/>
          </a:ln>
        </p:spPr>
      </p:pic>
      <p:pic>
        <p:nvPicPr>
          <p:cNvPr id="878" name="Screen Shot 2014-04-17 at 9.11.01 AM.png" descr="Screen Shot 2014-04-17 at 9.11.01 AM.png"/>
          <p:cNvPicPr>
            <a:picLocks noChangeAspect="1"/>
          </p:cNvPicPr>
          <p:nvPr/>
        </p:nvPicPr>
        <p:blipFill>
          <a:blip r:embed="rId4">
            <a:extLst/>
          </a:blip>
          <a:stretch>
            <a:fillRect/>
          </a:stretch>
        </p:blipFill>
        <p:spPr>
          <a:xfrm>
            <a:off x="900839" y="3961154"/>
            <a:ext cx="7342322" cy="497786"/>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2" name="Rejection sampling"/>
          <p:cNvSpPr txBox="1"/>
          <p:nvPr>
            <p:ph type="title"/>
          </p:nvPr>
        </p:nvSpPr>
        <p:spPr>
          <a:xfrm>
            <a:off x="304800" y="-91889"/>
            <a:ext cx="8534400" cy="1447801"/>
          </a:xfrm>
          <a:prstGeom prst="rect">
            <a:avLst/>
          </a:prstGeom>
        </p:spPr>
        <p:txBody>
          <a:bodyPr/>
          <a:lstStyle/>
          <a:p>
            <a:pPr/>
            <a:r>
              <a:t>Rejection sampling</a:t>
            </a:r>
          </a:p>
        </p:txBody>
      </p:sp>
      <p:sp>
        <p:nvSpPr>
          <p:cNvPr id="88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84"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885" name="Screen Shot 2014-04-17 at 9.25.53 AM.png" descr="Screen Shot 2014-04-17 at 9.25.53 AM.png"/>
          <p:cNvPicPr>
            <a:picLocks noChangeAspect="1"/>
          </p:cNvPicPr>
          <p:nvPr/>
        </p:nvPicPr>
        <p:blipFill>
          <a:blip r:embed="rId3">
            <a:extLst/>
          </a:blip>
          <a:stretch>
            <a:fillRect/>
          </a:stretch>
        </p:blipFill>
        <p:spPr>
          <a:xfrm>
            <a:off x="70099" y="1233858"/>
            <a:ext cx="9003802" cy="4390284"/>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 name="Slide Number"/>
          <p:cNvSpPr txBox="1"/>
          <p:nvPr>
            <p:ph type="sldNum" sz="quarter" idx="2"/>
          </p:nvPr>
        </p:nvSpPr>
        <p:spPr>
          <a:xfrm>
            <a:off x="8839200" y="65786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84" name="Simple Bayesian Network"/>
          <p:cNvSpPr txBox="1"/>
          <p:nvPr>
            <p:ph type="title"/>
          </p:nvPr>
        </p:nvSpPr>
        <p:spPr>
          <a:xfrm>
            <a:off x="304800" y="76200"/>
            <a:ext cx="4724400" cy="1447800"/>
          </a:xfrm>
          <a:prstGeom prst="rect">
            <a:avLst/>
          </a:prstGeom>
        </p:spPr>
        <p:txBody>
          <a:bodyPr/>
          <a:lstStyle>
            <a:lvl1pPr>
              <a:defRPr>
                <a:latin typeface="+mj-lt"/>
                <a:ea typeface="+mj-ea"/>
                <a:cs typeface="+mj-cs"/>
                <a:sym typeface="Gill Sans"/>
              </a:defRPr>
            </a:lvl1pPr>
          </a:lstStyle>
          <a:p>
            <a:pPr/>
            <a:r>
              <a:t>Simple Bayesian Network</a:t>
            </a:r>
          </a:p>
        </p:txBody>
      </p:sp>
      <p:sp>
        <p:nvSpPr>
          <p:cNvPr id="85" name="Example Alarm…"/>
          <p:cNvSpPr txBox="1"/>
          <p:nvPr>
            <p:ph type="body" sz="half" idx="1"/>
          </p:nvPr>
        </p:nvSpPr>
        <p:spPr>
          <a:xfrm>
            <a:off x="5029200" y="584200"/>
            <a:ext cx="3810000" cy="6299200"/>
          </a:xfrm>
          <a:prstGeom prst="rect">
            <a:avLst/>
          </a:prstGeom>
        </p:spPr>
        <p:txBody>
          <a:bodyPr/>
          <a:lstStyle/>
          <a:p>
            <a:pPr marL="322307" indent="-281667">
              <a:defRPr sz="2300">
                <a:latin typeface="+mj-lt"/>
                <a:ea typeface="+mj-ea"/>
                <a:cs typeface="+mj-cs"/>
                <a:sym typeface="Gill Sans"/>
              </a:defRPr>
            </a:pPr>
            <a:r>
              <a:t>Example Alarm</a:t>
            </a:r>
          </a:p>
          <a:p>
            <a:pPr lvl="1" marL="724058" indent="-226218">
              <a:defRPr sz="1900">
                <a:latin typeface="+mj-lt"/>
                <a:ea typeface="+mj-ea"/>
                <a:cs typeface="+mj-cs"/>
                <a:sym typeface="Gill Sans"/>
              </a:defRPr>
            </a:pPr>
            <a:r>
              <a:t>new burglar alarm fairly reliable at detecting a burglary</a:t>
            </a:r>
          </a:p>
          <a:p>
            <a:pPr lvl="1" marL="724058" indent="-226218">
              <a:defRPr sz="1900">
                <a:latin typeface="+mj-lt"/>
                <a:ea typeface="+mj-ea"/>
                <a:cs typeface="+mj-cs"/>
                <a:sym typeface="Gill Sans"/>
              </a:defRPr>
            </a:pPr>
            <a:r>
              <a:t>also responds on occasion to minor earthquake</a:t>
            </a:r>
          </a:p>
          <a:p>
            <a:pPr lvl="1" marL="724058" indent="-226218">
              <a:defRPr sz="1900">
                <a:latin typeface="+mj-lt"/>
                <a:ea typeface="+mj-ea"/>
                <a:cs typeface="+mj-cs"/>
                <a:sym typeface="Gill Sans"/>
              </a:defRPr>
            </a:pPr>
            <a:r>
              <a:t>two neighbors, John and Mary have promised to call  when they hear the alarm</a:t>
            </a:r>
          </a:p>
          <a:p>
            <a:pPr lvl="1" marL="724058" indent="-226218">
              <a:defRPr sz="1900">
                <a:latin typeface="+mj-lt"/>
                <a:ea typeface="+mj-ea"/>
                <a:cs typeface="+mj-cs"/>
                <a:sym typeface="Gill Sans"/>
              </a:defRPr>
            </a:pPr>
            <a:r>
              <a:t>John always calls when he hears alarm, but sometimes confuses the telephone ringing with the alarm and calls then too</a:t>
            </a:r>
          </a:p>
          <a:p>
            <a:pPr lvl="1" marL="724058" indent="-226218">
              <a:defRPr sz="1900">
                <a:latin typeface="+mj-lt"/>
                <a:ea typeface="+mj-ea"/>
                <a:cs typeface="+mj-cs"/>
                <a:sym typeface="Gill Sans"/>
              </a:defRPr>
            </a:pPr>
            <a:r>
              <a:t>Mary likes loud music and sometimes misses the alarm altogether</a:t>
            </a:r>
          </a:p>
          <a:p>
            <a:pPr lvl="1" marL="724058" indent="-226218">
              <a:defRPr sz="1900">
                <a:latin typeface="+mj-lt"/>
                <a:ea typeface="+mj-ea"/>
                <a:cs typeface="+mj-cs"/>
                <a:sym typeface="Gill Sans"/>
              </a:defRPr>
            </a:pPr>
            <a:r>
              <a:t>Given the evidence of who has or has not called, we would like to estimate the probability of a burglary.</a:t>
            </a:r>
          </a:p>
        </p:txBody>
      </p:sp>
      <p:grpSp>
        <p:nvGrpSpPr>
          <p:cNvPr id="107" name="Group"/>
          <p:cNvGrpSpPr/>
          <p:nvPr/>
        </p:nvGrpSpPr>
        <p:grpSpPr>
          <a:xfrm>
            <a:off x="609600" y="1828800"/>
            <a:ext cx="4191000" cy="3657600"/>
            <a:chOff x="0" y="0"/>
            <a:chExt cx="4191000" cy="3657600"/>
          </a:xfrm>
        </p:grpSpPr>
        <p:sp>
          <p:nvSpPr>
            <p:cNvPr id="86" name="Rectangle"/>
            <p:cNvSpPr/>
            <p:nvPr/>
          </p:nvSpPr>
          <p:spPr>
            <a:xfrm>
              <a:off x="0" y="0"/>
              <a:ext cx="4191000" cy="36576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106" name="Group"/>
            <p:cNvGrpSpPr/>
            <p:nvPr/>
          </p:nvGrpSpPr>
          <p:grpSpPr>
            <a:xfrm>
              <a:off x="342900" y="201612"/>
              <a:ext cx="3505201" cy="3254376"/>
              <a:chOff x="0" y="0"/>
              <a:chExt cx="3505200" cy="3254375"/>
            </a:xfrm>
          </p:grpSpPr>
          <p:grpSp>
            <p:nvGrpSpPr>
              <p:cNvPr id="89" name="Group"/>
              <p:cNvGrpSpPr/>
              <p:nvPr/>
            </p:nvGrpSpPr>
            <p:grpSpPr>
              <a:xfrm>
                <a:off x="0" y="22225"/>
                <a:ext cx="1371601" cy="587375"/>
                <a:chOff x="0" y="0"/>
                <a:chExt cx="1371600" cy="587375"/>
              </a:xfrm>
            </p:grpSpPr>
            <p:sp>
              <p:nvSpPr>
                <p:cNvPr id="87"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88" name="Burglary"/>
                <p:cNvSpPr txBox="1"/>
                <p:nvPr/>
              </p:nvSpPr>
              <p:spPr>
                <a:xfrm>
                  <a:off x="195764" y="125976"/>
                  <a:ext cx="980072"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92" name="Group"/>
              <p:cNvGrpSpPr/>
              <p:nvPr/>
            </p:nvGrpSpPr>
            <p:grpSpPr>
              <a:xfrm>
                <a:off x="2133600" y="0"/>
                <a:ext cx="1371601" cy="587375"/>
                <a:chOff x="0" y="0"/>
                <a:chExt cx="1371600" cy="587375"/>
              </a:xfrm>
            </p:grpSpPr>
            <p:sp>
              <p:nvSpPr>
                <p:cNvPr id="90"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91" name="Earthquake"/>
                <p:cNvSpPr txBox="1"/>
                <p:nvPr/>
              </p:nvSpPr>
              <p:spPr>
                <a:xfrm>
                  <a:off x="36760" y="125976"/>
                  <a:ext cx="1298081"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95" name="Group"/>
              <p:cNvGrpSpPr/>
              <p:nvPr/>
            </p:nvGrpSpPr>
            <p:grpSpPr>
              <a:xfrm>
                <a:off x="0" y="2667000"/>
                <a:ext cx="1371601" cy="587375"/>
                <a:chOff x="0" y="0"/>
                <a:chExt cx="1371600" cy="587375"/>
              </a:xfrm>
            </p:grpSpPr>
            <p:sp>
              <p:nvSpPr>
                <p:cNvPr id="93"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94" name="JohnCalls"/>
                <p:cNvSpPr txBox="1"/>
                <p:nvPr/>
              </p:nvSpPr>
              <p:spPr>
                <a:xfrm>
                  <a:off x="119471" y="125976"/>
                  <a:ext cx="1132658"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98" name="Group"/>
              <p:cNvGrpSpPr/>
              <p:nvPr/>
            </p:nvGrpSpPr>
            <p:grpSpPr>
              <a:xfrm>
                <a:off x="2133600" y="2667000"/>
                <a:ext cx="1371601" cy="587375"/>
                <a:chOff x="0" y="0"/>
                <a:chExt cx="1371600" cy="587375"/>
              </a:xfrm>
            </p:grpSpPr>
            <p:sp>
              <p:nvSpPr>
                <p:cNvPr id="96"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97" name="MaryCalls"/>
                <p:cNvSpPr txBox="1"/>
                <p:nvPr/>
              </p:nvSpPr>
              <p:spPr>
                <a:xfrm>
                  <a:off x="113332" y="12597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101" name="Group"/>
              <p:cNvGrpSpPr/>
              <p:nvPr/>
            </p:nvGrpSpPr>
            <p:grpSpPr>
              <a:xfrm>
                <a:off x="1066800" y="1371600"/>
                <a:ext cx="1371601" cy="587375"/>
                <a:chOff x="0" y="0"/>
                <a:chExt cx="1371600" cy="587375"/>
              </a:xfrm>
            </p:grpSpPr>
            <p:sp>
              <p:nvSpPr>
                <p:cNvPr id="99"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00" name="Alarm"/>
                <p:cNvSpPr txBox="1"/>
                <p:nvPr/>
              </p:nvSpPr>
              <p:spPr>
                <a:xfrm>
                  <a:off x="322900" y="12597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102" name="Line"/>
              <p:cNvSpPr/>
              <p:nvPr/>
            </p:nvSpPr>
            <p:spPr>
              <a:xfrm>
                <a:off x="685800" y="609600"/>
                <a:ext cx="1066800" cy="762000"/>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03" name="Line"/>
              <p:cNvSpPr/>
              <p:nvPr/>
            </p:nvSpPr>
            <p:spPr>
              <a:xfrm flipH="1">
                <a:off x="1752600" y="587375"/>
                <a:ext cx="1066800" cy="7842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04" name="Line"/>
              <p:cNvSpPr/>
              <p:nvPr/>
            </p:nvSpPr>
            <p:spPr>
              <a:xfrm flipH="1">
                <a:off x="685800" y="1958975"/>
                <a:ext cx="10668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05" name="Line"/>
              <p:cNvSpPr/>
              <p:nvPr/>
            </p:nvSpPr>
            <p:spPr>
              <a:xfrm>
                <a:off x="1752600" y="1958975"/>
                <a:ext cx="10668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sp>
        <p:nvSpPr>
          <p:cNvPr id="108" name="Probabilistic Networks"/>
          <p:cNvSpPr txBox="1"/>
          <p:nvPr/>
        </p:nvSpPr>
        <p:spPr>
          <a:xfrm>
            <a:off x="304800" y="6472237"/>
            <a:ext cx="28321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Probabilistic Networks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8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8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8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85">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85">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0" presetID="1" grpId="1" fill="hold">
                                  <p:stCondLst>
                                    <p:cond delay="0"/>
                                  </p:stCondLst>
                                  <p:iterate type="el" backwards="0">
                                    <p:tmAbs val="0"/>
                                  </p:iterate>
                                  <p:childTnLst>
                                    <p:set>
                                      <p:cBhvr>
                                        <p:cTn id="32" fill="hold"/>
                                        <p:tgtEl>
                                          <p:spTgt spid="85">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Class="entr" nodeType="clickEffect" presetSubtype="0" presetID="1" grpId="2" fill="hold">
                                  <p:stCondLst>
                                    <p:cond delay="0"/>
                                  </p:stCondLst>
                                  <p:iterate type="el" backwards="0">
                                    <p:tmAbs val="0"/>
                                  </p:iterate>
                                  <p:childTnLst>
                                    <p:set>
                                      <p:cBhvr>
                                        <p:cTn id="36" fill="hold"/>
                                        <p:tgtEl>
                                          <p:spTgt spid="10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7" grpId="2"/>
      <p:bldP build="p" bldLvl="5" animBg="1" rev="0" advAuto="0" spid="85" grpId="1"/>
    </p:bldLst>
  </p:timing>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9" name="Let P(X|e) be the estimated distribution. Then from the definition just given…"/>
          <p:cNvSpPr txBox="1"/>
          <p:nvPr>
            <p:ph type="body" idx="1"/>
          </p:nvPr>
        </p:nvSpPr>
        <p:spPr>
          <a:xfrm>
            <a:off x="304800" y="1000409"/>
            <a:ext cx="8534400" cy="5173291"/>
          </a:xfrm>
          <a:prstGeom prst="rect">
            <a:avLst/>
          </a:prstGeom>
        </p:spPr>
        <p:txBody>
          <a:bodyPr/>
          <a:lstStyle/>
          <a:p>
            <a:pPr/>
            <a:r>
              <a:t>Let </a:t>
            </a:r>
            <a:r>
              <a:rPr b="1"/>
              <a:t>P</a:t>
            </a:r>
            <a:r>
              <a:t>(X|</a:t>
            </a:r>
            <a:r>
              <a:rPr b="1"/>
              <a:t>e</a:t>
            </a:r>
            <a:r>
              <a:t>) be the estimated distribution. Then from the definition just given</a:t>
            </a:r>
          </a:p>
          <a:p>
            <a:pPr/>
          </a:p>
          <a:p>
            <a:pPr/>
          </a:p>
          <a:p>
            <a:pPr/>
          </a:p>
          <a:p>
            <a:pPr/>
          </a:p>
          <a:p>
            <a:pPr/>
          </a:p>
          <a:p>
            <a:pPr/>
          </a:p>
          <a:p>
            <a:pPr/>
            <a:r>
              <a:t>Rejection sampling produces a consistent estimate of the true probability.</a:t>
            </a:r>
          </a:p>
        </p:txBody>
      </p:sp>
      <p:sp>
        <p:nvSpPr>
          <p:cNvPr id="89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91"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892" name="Rejection sampling"/>
          <p:cNvSpPr txBox="1"/>
          <p:nvPr>
            <p:ph type="title"/>
          </p:nvPr>
        </p:nvSpPr>
        <p:spPr>
          <a:xfrm>
            <a:off x="304800" y="-91889"/>
            <a:ext cx="8534400" cy="1447801"/>
          </a:xfrm>
          <a:prstGeom prst="rect">
            <a:avLst/>
          </a:prstGeom>
        </p:spPr>
        <p:txBody>
          <a:bodyPr/>
          <a:lstStyle/>
          <a:p>
            <a:pPr/>
            <a:r>
              <a:t>Rejection sampling </a:t>
            </a:r>
          </a:p>
        </p:txBody>
      </p:sp>
      <p:sp>
        <p:nvSpPr>
          <p:cNvPr id="893" name="＾"/>
          <p:cNvSpPr txBox="1"/>
          <p:nvPr/>
        </p:nvSpPr>
        <p:spPr>
          <a:xfrm>
            <a:off x="1212327" y="829608"/>
            <a:ext cx="469901" cy="60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R="40639" algn="l" defTabSz="914400">
              <a:spcBef>
                <a:spcPts val="600"/>
              </a:spcBef>
              <a:defRPr>
                <a:uFill>
                  <a:solidFill>
                    <a:srgbClr val="000000"/>
                  </a:solidFill>
                </a:uFill>
                <a:latin typeface="+mn-lt"/>
                <a:ea typeface="+mn-ea"/>
                <a:cs typeface="+mn-cs"/>
                <a:sym typeface="Tahoma"/>
              </a:defRPr>
            </a:lvl1pPr>
          </a:lstStyle>
          <a:p>
            <a:pPr/>
            <a:r>
              <a:t>＾</a:t>
            </a:r>
          </a:p>
        </p:txBody>
      </p:sp>
      <p:pic>
        <p:nvPicPr>
          <p:cNvPr id="894" name="Screen Shot 2014-04-17 at 9.31.19 AM.png" descr="Screen Shot 2014-04-17 at 9.31.19 AM.png"/>
          <p:cNvPicPr>
            <a:picLocks noChangeAspect="1"/>
          </p:cNvPicPr>
          <p:nvPr/>
        </p:nvPicPr>
        <p:blipFill>
          <a:blip r:embed="rId3">
            <a:extLst/>
          </a:blip>
          <a:stretch>
            <a:fillRect/>
          </a:stretch>
        </p:blipFill>
        <p:spPr>
          <a:xfrm>
            <a:off x="886758" y="1972608"/>
            <a:ext cx="6521168" cy="1146048"/>
          </a:xfrm>
          <a:prstGeom prst="rect">
            <a:avLst/>
          </a:prstGeom>
          <a:ln w="12700">
            <a:miter lim="400000"/>
          </a:ln>
        </p:spPr>
      </p:pic>
      <p:pic>
        <p:nvPicPr>
          <p:cNvPr id="895" name="Screen Shot 2014-04-17 at 9.31.26 AM.png" descr="Screen Shot 2014-04-17 at 9.31.26 AM.png"/>
          <p:cNvPicPr>
            <a:picLocks noChangeAspect="1"/>
          </p:cNvPicPr>
          <p:nvPr/>
        </p:nvPicPr>
        <p:blipFill>
          <a:blip r:embed="rId4">
            <a:extLst/>
          </a:blip>
          <a:stretch>
            <a:fillRect/>
          </a:stretch>
        </p:blipFill>
        <p:spPr>
          <a:xfrm>
            <a:off x="902073" y="3370507"/>
            <a:ext cx="5402793" cy="1146048"/>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9" name="Estimate P(Rain | Sprinkler = true), using 100 samples. Of the 100 that we generate, suppose that 73 have Sprinkler = false and are rejected, while 27 have Sprinkler = true.…"/>
          <p:cNvSpPr txBox="1"/>
          <p:nvPr>
            <p:ph type="body" idx="1"/>
          </p:nvPr>
        </p:nvSpPr>
        <p:spPr>
          <a:xfrm>
            <a:off x="304800" y="1165250"/>
            <a:ext cx="8534400" cy="3686363"/>
          </a:xfrm>
          <a:prstGeom prst="rect">
            <a:avLst/>
          </a:prstGeom>
        </p:spPr>
        <p:txBody>
          <a:bodyPr/>
          <a:lstStyle/>
          <a:p>
            <a:pPr/>
            <a:r>
              <a:t>Estimate </a:t>
            </a:r>
            <a:r>
              <a:rPr b="1" i="1">
                <a:latin typeface="Arial"/>
                <a:ea typeface="Arial"/>
                <a:cs typeface="Arial"/>
                <a:sym typeface="Arial"/>
              </a:rPr>
              <a:t>P</a:t>
            </a:r>
            <a:r>
              <a:rPr i="1">
                <a:latin typeface="Arial"/>
                <a:ea typeface="Arial"/>
                <a:cs typeface="Arial"/>
                <a:sym typeface="Arial"/>
              </a:rPr>
              <a:t>(Rain | Sprinkler = true)</a:t>
            </a:r>
            <a:r>
              <a:t>, using 100 samples. Of the 100 that we generate, suppose that 73 have </a:t>
            </a:r>
            <a:r>
              <a:rPr i="1">
                <a:latin typeface="Arial"/>
                <a:ea typeface="Arial"/>
                <a:cs typeface="Arial"/>
                <a:sym typeface="Arial"/>
              </a:rPr>
              <a:t>Sprinkler = false</a:t>
            </a:r>
            <a:r>
              <a:t> and are rejected, while 27 have </a:t>
            </a:r>
            <a:r>
              <a:rPr i="1">
                <a:latin typeface="Arial"/>
                <a:ea typeface="Arial"/>
                <a:cs typeface="Arial"/>
                <a:sym typeface="Arial"/>
              </a:rPr>
              <a:t>Sprinkler = true.</a:t>
            </a:r>
            <a:endParaRPr i="1">
              <a:latin typeface="Arial"/>
              <a:ea typeface="Arial"/>
              <a:cs typeface="Arial"/>
              <a:sym typeface="Arial"/>
            </a:endParaRPr>
          </a:p>
          <a:p>
            <a:pPr/>
            <a:r>
              <a:t>Of the 27, 8 have </a:t>
            </a:r>
            <a:r>
              <a:rPr>
                <a:latin typeface="Rockwell Italic"/>
                <a:ea typeface="Rockwell Italic"/>
                <a:cs typeface="Rockwell Italic"/>
                <a:sym typeface="Rockwell Italic"/>
              </a:rPr>
              <a:t>Rain = true</a:t>
            </a:r>
            <a:r>
              <a:t> and 19 have </a:t>
            </a:r>
            <a:r>
              <a:rPr i="1">
                <a:latin typeface="Arial"/>
                <a:ea typeface="Arial"/>
                <a:cs typeface="Arial"/>
                <a:sym typeface="Arial"/>
              </a:rPr>
              <a:t>Rain = false</a:t>
            </a:r>
            <a:r>
              <a:t>. </a:t>
            </a:r>
          </a:p>
          <a:p>
            <a:pPr/>
            <a:r>
              <a:t>Thus,</a:t>
            </a:r>
          </a:p>
        </p:txBody>
      </p:sp>
      <p:sp>
        <p:nvSpPr>
          <p:cNvPr id="90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01"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02" name="Rejection sampling"/>
          <p:cNvSpPr txBox="1"/>
          <p:nvPr>
            <p:ph type="title"/>
          </p:nvPr>
        </p:nvSpPr>
        <p:spPr>
          <a:xfrm>
            <a:off x="304800" y="-91889"/>
            <a:ext cx="8534400" cy="1123444"/>
          </a:xfrm>
          <a:prstGeom prst="rect">
            <a:avLst/>
          </a:prstGeom>
        </p:spPr>
        <p:txBody>
          <a:bodyPr/>
          <a:lstStyle/>
          <a:p>
            <a:pPr/>
            <a:r>
              <a:t>Rejection sampling</a:t>
            </a:r>
          </a:p>
        </p:txBody>
      </p:sp>
      <p:sp>
        <p:nvSpPr>
          <p:cNvPr id="903" name="Equation"/>
          <p:cNvSpPr txBox="1"/>
          <p:nvPr/>
        </p:nvSpPr>
        <p:spPr>
          <a:xfrm>
            <a:off x="267203" y="5215063"/>
            <a:ext cx="8609594" cy="251041"/>
          </a:xfrm>
          <a:prstGeom prst="rect">
            <a:avLst/>
          </a:prstGeom>
          <a:ln w="12700">
            <a:miter lim="400000"/>
          </a:ln>
        </p:spPr>
        <p:txBody>
          <a:bodyPr wrap="none" lIns="0" tIns="0" rIns="0" bIns="0">
            <a:spAutoFit/>
          </a:bodyPr>
          <a:lstStyle/>
          <a:p>
            <a:pPr algn="l" defTabSz="914400" latinLnBrk="1">
              <a:defRPr sz="1800"/>
            </a:pPr>
            <a14:m>
              <m:oMathPara>
                <m:oMathParaPr>
                  <m:jc m:val="centerGroup"/>
                </m:oMathParaPr>
                <m:oMath>
                  <m:r>
                    <m:rPr>
                      <m:sty m:val="b"/>
                    </m:rPr>
                    <a:rPr xmlns:a="http://schemas.openxmlformats.org/drawingml/2006/main" sz="2200" i="1">
                      <a:solidFill>
                        <a:srgbClr val="000000"/>
                      </a:solidFill>
                      <a:latin typeface="Cambria Math" panose="02040503050406030204" pitchFamily="18" charset="0"/>
                    </a:rPr>
                    <m:t>P</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R</m:t>
                  </m:r>
                  <m:r>
                    <a:rPr xmlns:a="http://schemas.openxmlformats.org/drawingml/2006/main" sz="2200" i="1">
                      <a:solidFill>
                        <a:srgbClr val="000000"/>
                      </a:solidFill>
                      <a:latin typeface="Cambria Math" panose="02040503050406030204" pitchFamily="18" charset="0"/>
                    </a:rPr>
                    <m:t>a</m:t>
                  </m:r>
                  <m:r>
                    <a:rPr xmlns:a="http://schemas.openxmlformats.org/drawingml/2006/main" sz="2200" i="1">
                      <a:solidFill>
                        <a:srgbClr val="000000"/>
                      </a:solidFill>
                      <a:latin typeface="Cambria Math" panose="02040503050406030204" pitchFamily="18" charset="0"/>
                    </a:rPr>
                    <m:t>i</m:t>
                  </m:r>
                  <m:r>
                    <a:rPr xmlns:a="http://schemas.openxmlformats.org/drawingml/2006/main" sz="2200" i="1">
                      <a:solidFill>
                        <a:srgbClr val="000000"/>
                      </a:solidFill>
                      <a:latin typeface="Cambria Math" panose="02040503050406030204" pitchFamily="18" charset="0"/>
                    </a:rPr>
                    <m:t>n</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S</m:t>
                  </m:r>
                  <m:r>
                    <a:rPr xmlns:a="http://schemas.openxmlformats.org/drawingml/2006/main" sz="2200" i="1">
                      <a:solidFill>
                        <a:srgbClr val="000000"/>
                      </a:solidFill>
                      <a:latin typeface="Cambria Math" panose="02040503050406030204" pitchFamily="18" charset="0"/>
                    </a:rPr>
                    <m:t>p</m:t>
                  </m:r>
                  <m:r>
                    <a:rPr xmlns:a="http://schemas.openxmlformats.org/drawingml/2006/main" sz="2200" i="1">
                      <a:solidFill>
                        <a:srgbClr val="000000"/>
                      </a:solidFill>
                      <a:latin typeface="Cambria Math" panose="02040503050406030204" pitchFamily="18" charset="0"/>
                    </a:rPr>
                    <m:t>r</m:t>
                  </m:r>
                  <m:r>
                    <a:rPr xmlns:a="http://schemas.openxmlformats.org/drawingml/2006/main" sz="2200" i="1">
                      <a:solidFill>
                        <a:srgbClr val="000000"/>
                      </a:solidFill>
                      <a:latin typeface="Cambria Math" panose="02040503050406030204" pitchFamily="18" charset="0"/>
                    </a:rPr>
                    <m:t>i</m:t>
                  </m:r>
                  <m:r>
                    <a:rPr xmlns:a="http://schemas.openxmlformats.org/drawingml/2006/main" sz="2200" i="1">
                      <a:solidFill>
                        <a:srgbClr val="000000"/>
                      </a:solidFill>
                      <a:latin typeface="Cambria Math" panose="02040503050406030204" pitchFamily="18" charset="0"/>
                    </a:rPr>
                    <m:t>n</m:t>
                  </m:r>
                  <m:r>
                    <a:rPr xmlns:a="http://schemas.openxmlformats.org/drawingml/2006/main" sz="2200" i="1">
                      <a:solidFill>
                        <a:srgbClr val="000000"/>
                      </a:solidFill>
                      <a:latin typeface="Cambria Math" panose="02040503050406030204" pitchFamily="18" charset="0"/>
                    </a:rPr>
                    <m:t>k</m:t>
                  </m:r>
                  <m:r>
                    <a:rPr xmlns:a="http://schemas.openxmlformats.org/drawingml/2006/main" sz="2200" i="1">
                      <a:solidFill>
                        <a:srgbClr val="000000"/>
                      </a:solidFill>
                      <a:latin typeface="Cambria Math" panose="02040503050406030204" pitchFamily="18" charset="0"/>
                    </a:rPr>
                    <m:t>l</m:t>
                  </m:r>
                  <m:r>
                    <a:rPr xmlns:a="http://schemas.openxmlformats.org/drawingml/2006/main" sz="2200" i="1">
                      <a:solidFill>
                        <a:srgbClr val="000000"/>
                      </a:solidFill>
                      <a:latin typeface="Cambria Math" panose="02040503050406030204" pitchFamily="18" charset="0"/>
                    </a:rPr>
                    <m:t>e</m:t>
                  </m:r>
                  <m:r>
                    <a:rPr xmlns:a="http://schemas.openxmlformats.org/drawingml/2006/main" sz="2200" i="1">
                      <a:solidFill>
                        <a:srgbClr val="000000"/>
                      </a:solidFill>
                      <a:latin typeface="Cambria Math" panose="02040503050406030204" pitchFamily="18" charset="0"/>
                    </a:rPr>
                    <m:t>r</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t</m:t>
                  </m:r>
                  <m:r>
                    <a:rPr xmlns:a="http://schemas.openxmlformats.org/drawingml/2006/main" sz="2200" i="1">
                      <a:solidFill>
                        <a:srgbClr val="000000"/>
                      </a:solidFill>
                      <a:latin typeface="Cambria Math" panose="02040503050406030204" pitchFamily="18" charset="0"/>
                    </a:rPr>
                    <m:t>r</m:t>
                  </m:r>
                  <m:r>
                    <a:rPr xmlns:a="http://schemas.openxmlformats.org/drawingml/2006/main" sz="2200" i="1">
                      <a:solidFill>
                        <a:srgbClr val="000000"/>
                      </a:solidFill>
                      <a:latin typeface="Cambria Math" panose="02040503050406030204" pitchFamily="18" charset="0"/>
                    </a:rPr>
                    <m:t>u</m:t>
                  </m:r>
                  <m:r>
                    <a:rPr xmlns:a="http://schemas.openxmlformats.org/drawingml/2006/main" sz="2200" i="1">
                      <a:solidFill>
                        <a:srgbClr val="000000"/>
                      </a:solidFill>
                      <a:latin typeface="Cambria Math" panose="02040503050406030204" pitchFamily="18" charset="0"/>
                    </a:rPr>
                    <m:t>e</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N</m:t>
                  </m:r>
                  <m:r>
                    <a:rPr xmlns:a="http://schemas.openxmlformats.org/drawingml/2006/main" sz="2200" i="1">
                      <a:solidFill>
                        <a:srgbClr val="000000"/>
                      </a:solidFill>
                      <a:latin typeface="Cambria Math" panose="02040503050406030204" pitchFamily="18" charset="0"/>
                    </a:rPr>
                    <m:t>O</m:t>
                  </m:r>
                  <m:r>
                    <a:rPr xmlns:a="http://schemas.openxmlformats.org/drawingml/2006/main" sz="2200" i="1">
                      <a:solidFill>
                        <a:srgbClr val="000000"/>
                      </a:solidFill>
                      <a:latin typeface="Cambria Math" panose="02040503050406030204" pitchFamily="18" charset="0"/>
                    </a:rPr>
                    <m:t>R</m:t>
                  </m:r>
                  <m:r>
                    <a:rPr xmlns:a="http://schemas.openxmlformats.org/drawingml/2006/main" sz="2200" i="1">
                      <a:solidFill>
                        <a:srgbClr val="000000"/>
                      </a:solidFill>
                      <a:latin typeface="Cambria Math" panose="02040503050406030204" pitchFamily="18" charset="0"/>
                    </a:rPr>
                    <m:t>M</m:t>
                  </m:r>
                  <m:r>
                    <a:rPr xmlns:a="http://schemas.openxmlformats.org/drawingml/2006/main" sz="2200" i="1">
                      <a:solidFill>
                        <a:srgbClr val="000000"/>
                      </a:solidFill>
                      <a:latin typeface="Cambria Math" panose="02040503050406030204" pitchFamily="18" charset="0"/>
                    </a:rPr>
                    <m:t>A</m:t>
                  </m:r>
                  <m:r>
                    <a:rPr xmlns:a="http://schemas.openxmlformats.org/drawingml/2006/main" sz="2200" i="1">
                      <a:solidFill>
                        <a:srgbClr val="000000"/>
                      </a:solidFill>
                      <a:latin typeface="Cambria Math" panose="02040503050406030204" pitchFamily="18" charset="0"/>
                    </a:rPr>
                    <m:t>L</m:t>
                  </m:r>
                  <m:r>
                    <a:rPr xmlns:a="http://schemas.openxmlformats.org/drawingml/2006/main" sz="2200" i="1">
                      <a:solidFill>
                        <a:srgbClr val="000000"/>
                      </a:solidFill>
                      <a:latin typeface="Cambria Math" panose="02040503050406030204" pitchFamily="18" charset="0"/>
                    </a:rPr>
                    <m:t>I</m:t>
                  </m:r>
                  <m:r>
                    <a:rPr xmlns:a="http://schemas.openxmlformats.org/drawingml/2006/main" sz="2200" i="1">
                      <a:solidFill>
                        <a:srgbClr val="000000"/>
                      </a:solidFill>
                      <a:latin typeface="Cambria Math" panose="02040503050406030204" pitchFamily="18" charset="0"/>
                    </a:rPr>
                    <m:t>Z</m:t>
                  </m:r>
                  <m:r>
                    <a:rPr xmlns:a="http://schemas.openxmlformats.org/drawingml/2006/main" sz="2200" i="1">
                      <a:solidFill>
                        <a:srgbClr val="000000"/>
                      </a:solidFill>
                      <a:latin typeface="Cambria Math" panose="02040503050406030204" pitchFamily="18" charset="0"/>
                    </a:rPr>
                    <m:t>E</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&lt;</m:t>
                  </m:r>
                  <m:r>
                    <a:rPr xmlns:a="http://schemas.openxmlformats.org/drawingml/2006/main" sz="2200" i="1">
                      <a:solidFill>
                        <a:srgbClr val="000000"/>
                      </a:solidFill>
                      <a:latin typeface="Cambria Math" panose="02040503050406030204" pitchFamily="18" charset="0"/>
                    </a:rPr>
                    <m:t>8,19</m:t>
                  </m:r>
                  <m:r>
                    <a:rPr xmlns:a="http://schemas.openxmlformats.org/drawingml/2006/main" sz="2200" i="1">
                      <a:solidFill>
                        <a:srgbClr val="000000"/>
                      </a:solidFill>
                      <a:latin typeface="Cambria Math" panose="02040503050406030204" pitchFamily="18" charset="0"/>
                    </a:rPr>
                    <m:t>&gt;</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m:t>
                  </m:r>
                  <m:r>
                    <a:rPr xmlns:a="http://schemas.openxmlformats.org/drawingml/2006/main" sz="2200" i="1">
                      <a:solidFill>
                        <a:srgbClr val="000000"/>
                      </a:solidFill>
                      <a:latin typeface="Cambria Math" panose="02040503050406030204" pitchFamily="18" charset="0"/>
                    </a:rPr>
                    <m:t>&lt;</m:t>
                  </m:r>
                  <m:r>
                    <a:rPr xmlns:a="http://schemas.openxmlformats.org/drawingml/2006/main" sz="2200" i="1">
                      <a:solidFill>
                        <a:srgbClr val="000000"/>
                      </a:solidFill>
                      <a:latin typeface="Cambria Math" panose="02040503050406030204" pitchFamily="18" charset="0"/>
                    </a:rPr>
                    <m:t>0.296,0.704</m:t>
                  </m:r>
                  <m:r>
                    <a:rPr xmlns:a="http://schemas.openxmlformats.org/drawingml/2006/main" sz="2200" i="1">
                      <a:solidFill>
                        <a:srgbClr val="000000"/>
                      </a:solidFill>
                      <a:latin typeface="Cambria Math" panose="02040503050406030204" pitchFamily="18" charset="0"/>
                    </a:rPr>
                    <m:t>&gt;</m:t>
                  </m:r>
                </m:oMath>
              </m:oMathPara>
            </a14:m>
            <a:endParaRPr sz="2200"/>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08" name="Image" descr="Image"/>
          <p:cNvPicPr>
            <a:picLocks noChangeAspect="1"/>
          </p:cNvPicPr>
          <p:nvPr/>
        </p:nvPicPr>
        <p:blipFill>
          <a:blip r:embed="rId2">
            <a:extLst/>
          </a:blip>
          <a:stretch>
            <a:fillRect/>
          </a:stretch>
        </p:blipFill>
        <p:spPr>
          <a:xfrm>
            <a:off x="638597" y="909197"/>
            <a:ext cx="7866806" cy="4423105"/>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0" name="Rejection sampling"/>
          <p:cNvSpPr txBox="1"/>
          <p:nvPr>
            <p:ph type="title"/>
          </p:nvPr>
        </p:nvSpPr>
        <p:spPr>
          <a:xfrm>
            <a:off x="304800" y="0"/>
            <a:ext cx="8534400" cy="761346"/>
          </a:xfrm>
          <a:prstGeom prst="rect">
            <a:avLst/>
          </a:prstGeom>
        </p:spPr>
        <p:txBody>
          <a:bodyPr/>
          <a:lstStyle/>
          <a:p>
            <a:pPr/>
            <a:r>
              <a:t>Rejection sampling</a:t>
            </a:r>
          </a:p>
        </p:txBody>
      </p:sp>
      <p:sp>
        <p:nvSpPr>
          <p:cNvPr id="91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12" name="Image" descr="Image"/>
          <p:cNvPicPr>
            <a:picLocks noChangeAspect="1"/>
          </p:cNvPicPr>
          <p:nvPr/>
        </p:nvPicPr>
        <p:blipFill>
          <a:blip r:embed="rId2">
            <a:extLst/>
          </a:blip>
          <a:stretch>
            <a:fillRect/>
          </a:stretch>
        </p:blipFill>
        <p:spPr>
          <a:xfrm>
            <a:off x="638597" y="909197"/>
            <a:ext cx="7866806" cy="4423105"/>
          </a:xfrm>
          <a:prstGeom prst="rect">
            <a:avLst/>
          </a:prstGeom>
          <a:ln w="12700">
            <a:miter lim="400000"/>
          </a:ln>
        </p:spPr>
      </p:pic>
      <p:sp>
        <p:nvSpPr>
          <p:cNvPr id="913" name="How often does it rain the day after we have observed aurora borealis? Ignoring all those days with no aurora borealis…"/>
          <p:cNvSpPr txBox="1"/>
          <p:nvPr/>
        </p:nvSpPr>
        <p:spPr>
          <a:xfrm>
            <a:off x="638597" y="5568950"/>
            <a:ext cx="7866806" cy="812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400"/>
            </a:lvl1pPr>
          </a:lstStyle>
          <a:p>
            <a:pPr/>
            <a:r>
              <a:t>How often does it rain the day after we have observed aurora borealis? Ignoring all those days with no aurora borealis…</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5" name="Likelihood weighting avoids the inefficiency of rejection sampling…"/>
          <p:cNvSpPr txBox="1"/>
          <p:nvPr>
            <p:ph type="body" idx="1"/>
          </p:nvPr>
        </p:nvSpPr>
        <p:spPr>
          <a:xfrm>
            <a:off x="304800" y="1760334"/>
            <a:ext cx="8534400" cy="3983123"/>
          </a:xfrm>
          <a:prstGeom prst="rect">
            <a:avLst/>
          </a:prstGeom>
        </p:spPr>
        <p:txBody>
          <a:bodyPr/>
          <a:lstStyle/>
          <a:p>
            <a:pPr/>
            <a:r>
              <a:t>Likelihood weighting avoids the inefficiency of rejection sampling</a:t>
            </a:r>
          </a:p>
          <a:p>
            <a:pPr/>
            <a:r>
              <a:t>It generates only events that are consistent with the evidence </a:t>
            </a:r>
            <a:r>
              <a:rPr b="1"/>
              <a:t>e</a:t>
            </a:r>
            <a:r>
              <a:t>. </a:t>
            </a:r>
          </a:p>
          <a:p>
            <a:pPr/>
            <a:r>
              <a:t>It is a particular instance of the general statistical technique of importance sampling, tailored for inference in Bayesian networks.</a:t>
            </a:r>
          </a:p>
          <a:p>
            <a:pPr/>
            <a:r>
              <a:t>Let’s see how it works…</a:t>
            </a:r>
          </a:p>
        </p:txBody>
      </p:sp>
      <p:sp>
        <p:nvSpPr>
          <p:cNvPr id="91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17"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18" name="Likelihood weighting"/>
          <p:cNvSpPr txBox="1"/>
          <p:nvPr>
            <p:ph type="title"/>
          </p:nvPr>
        </p:nvSpPr>
        <p:spPr>
          <a:xfrm>
            <a:off x="304800" y="-91889"/>
            <a:ext cx="8534400" cy="1123444"/>
          </a:xfrm>
          <a:prstGeom prst="rect">
            <a:avLst/>
          </a:prstGeom>
        </p:spPr>
        <p:txBody>
          <a:bodyPr/>
          <a:lstStyle/>
          <a:p>
            <a:pPr/>
            <a:r>
              <a:t>Likelihood weighting </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23"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24" name="Likelihood weighting"/>
          <p:cNvSpPr txBox="1"/>
          <p:nvPr>
            <p:ph type="title"/>
          </p:nvPr>
        </p:nvSpPr>
        <p:spPr>
          <a:xfrm>
            <a:off x="304800" y="-91889"/>
            <a:ext cx="8534400" cy="1123444"/>
          </a:xfrm>
          <a:prstGeom prst="rect">
            <a:avLst/>
          </a:prstGeom>
        </p:spPr>
        <p:txBody>
          <a:bodyPr/>
          <a:lstStyle/>
          <a:p>
            <a:pPr/>
            <a:r>
              <a:t>Likelihood weighting</a:t>
            </a:r>
          </a:p>
        </p:txBody>
      </p:sp>
      <p:pic>
        <p:nvPicPr>
          <p:cNvPr id="925" name="Screen Shot 2014-04-17 at 9.39.56 AM.png" descr="Screen Shot 2014-04-17 at 9.39.56 AM.png"/>
          <p:cNvPicPr>
            <a:picLocks noChangeAspect="1"/>
          </p:cNvPicPr>
          <p:nvPr/>
        </p:nvPicPr>
        <p:blipFill>
          <a:blip r:embed="rId3">
            <a:extLst/>
          </a:blip>
          <a:stretch>
            <a:fillRect/>
          </a:stretch>
        </p:blipFill>
        <p:spPr>
          <a:xfrm>
            <a:off x="225326" y="885534"/>
            <a:ext cx="8693348" cy="533784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30"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31" name="Likelihood weighting"/>
          <p:cNvSpPr txBox="1"/>
          <p:nvPr>
            <p:ph type="title"/>
          </p:nvPr>
        </p:nvSpPr>
        <p:spPr>
          <a:xfrm>
            <a:off x="-1752600" y="-91889"/>
            <a:ext cx="8534400" cy="1123444"/>
          </a:xfrm>
          <a:prstGeom prst="rect">
            <a:avLst/>
          </a:prstGeom>
        </p:spPr>
        <p:txBody>
          <a:bodyPr/>
          <a:lstStyle/>
          <a:p>
            <a:pPr/>
            <a:r>
              <a:t>Likelihood weighting</a:t>
            </a:r>
          </a:p>
        </p:txBody>
      </p:sp>
      <p:sp>
        <p:nvSpPr>
          <p:cNvPr id="932" name="Cloudy is an evidence variable with  value true. Therefore, we set  w ← w×P(Cloudy=true) = 0.5 .…"/>
          <p:cNvSpPr txBox="1"/>
          <p:nvPr>
            <p:ph type="body" idx="1"/>
          </p:nvPr>
        </p:nvSpPr>
        <p:spPr>
          <a:xfrm>
            <a:off x="204570" y="1283664"/>
            <a:ext cx="8734860" cy="5455298"/>
          </a:xfrm>
          <a:prstGeom prst="rect">
            <a:avLst/>
          </a:prstGeom>
        </p:spPr>
        <p:txBody>
          <a:bodyPr/>
          <a:lstStyle/>
          <a:p>
            <a:pPr marL="371293" marR="0" indent="-330653" defTabSz="457200">
              <a:spcBef>
                <a:spcPts val="0"/>
              </a:spcBef>
              <a:defRPr sz="2700">
                <a:uFillTx/>
                <a:latin typeface="Helvetica"/>
                <a:ea typeface="Helvetica"/>
                <a:cs typeface="Helvetica"/>
                <a:sym typeface="Helvetica"/>
              </a:defRPr>
            </a:pPr>
            <a:r>
              <a:rPr i="1"/>
              <a:t>Cloudy</a:t>
            </a:r>
            <a:r>
              <a:t> is an evidence variable with </a:t>
            </a:r>
            <a:br/>
            <a:r>
              <a:t>value </a:t>
            </a:r>
            <a:r>
              <a:rPr i="1"/>
              <a:t>true</a:t>
            </a:r>
            <a:r>
              <a:t>. Therefore, we set </a:t>
            </a:r>
            <a:br/>
            <a:r>
              <a:rPr i="1"/>
              <a:t>w ← w×P(Cloudy=true) = 0.5</a:t>
            </a:r>
            <a:r>
              <a:t> .</a:t>
            </a:r>
          </a:p>
          <a:p>
            <a:pPr marL="371293" marR="0" indent="-330653" defTabSz="457200">
              <a:spcBef>
                <a:spcPts val="0"/>
              </a:spcBef>
              <a:defRPr sz="2700">
                <a:uFillTx/>
                <a:latin typeface="Helvetica"/>
                <a:ea typeface="Helvetica"/>
                <a:cs typeface="Helvetica"/>
                <a:sym typeface="Helvetica"/>
              </a:defRPr>
            </a:pPr>
            <a:r>
              <a:t>Sprinkler is not an evidence variable, so sample from </a:t>
            </a:r>
            <a:r>
              <a:rPr b="1" i="1"/>
              <a:t>P</a:t>
            </a:r>
            <a:r>
              <a:rPr i="1"/>
              <a:t>(Sprinkler | Cloudy = true )</a:t>
            </a:r>
            <a:r>
              <a:t> = ⟨0.1,0.9⟩; suppose this returns </a:t>
            </a:r>
            <a:r>
              <a:rPr i="1"/>
              <a:t>false</a:t>
            </a:r>
            <a:r>
              <a:t>.</a:t>
            </a:r>
          </a:p>
          <a:p>
            <a:pPr marL="371293" marR="0" indent="-330653" defTabSz="457200">
              <a:spcBef>
                <a:spcPts val="0"/>
              </a:spcBef>
              <a:defRPr sz="2700">
                <a:uFillTx/>
                <a:latin typeface="Helvetica"/>
                <a:ea typeface="Helvetica"/>
                <a:cs typeface="Helvetica"/>
                <a:sym typeface="Helvetica"/>
              </a:defRPr>
            </a:pPr>
            <a:r>
              <a:t>Similarly, sample from </a:t>
            </a:r>
            <a:r>
              <a:rPr b="1" i="1"/>
              <a:t>P</a:t>
            </a:r>
            <a:r>
              <a:rPr i="1"/>
              <a:t>(Rain|Cloudy=true)</a:t>
            </a:r>
            <a:r>
              <a:t> = ⟨0.8,0.2⟩; suppose this returns </a:t>
            </a:r>
            <a:r>
              <a:rPr i="1"/>
              <a:t>true</a:t>
            </a:r>
            <a:r>
              <a:t> .</a:t>
            </a:r>
          </a:p>
          <a:p>
            <a:pPr marL="371293" marR="0" indent="-330653" defTabSz="457200">
              <a:spcBef>
                <a:spcPts val="0"/>
              </a:spcBef>
              <a:defRPr sz="2700">
                <a:uFillTx/>
                <a:latin typeface="Helvetica"/>
                <a:ea typeface="Helvetica"/>
                <a:cs typeface="Helvetica"/>
                <a:sym typeface="Helvetica"/>
              </a:defRPr>
            </a:pPr>
            <a:r>
              <a:rPr i="1"/>
              <a:t>WetGrass</a:t>
            </a:r>
            <a:r>
              <a:t> is an evidence variable with value </a:t>
            </a:r>
            <a:r>
              <a:rPr i="1"/>
              <a:t>true</a:t>
            </a:r>
            <a:r>
              <a:t>. Therefore, we set</a:t>
            </a:r>
            <a:br/>
            <a:r>
              <a:rPr i="1" sz="2300"/>
              <a:t>w ← w × P(WetGrass=true | Sprinkler=false, Rain=true ) = </a:t>
            </a:r>
            <a:br>
              <a:rPr i="1" sz="2300"/>
            </a:br>
            <a:r>
              <a:rPr i="1" sz="2300"/>
              <a:t>0.5 x 0.9 = 0.45</a:t>
            </a:r>
            <a:r>
              <a:rPr sz="2300"/>
              <a:t> </a:t>
            </a:r>
          </a:p>
        </p:txBody>
      </p:sp>
      <p:pic>
        <p:nvPicPr>
          <p:cNvPr id="933" name="Screen Shot 2014-04-17 at 8.57.05 AM.png" descr="Screen Shot 2014-04-17 at 8.57.05 AM.png"/>
          <p:cNvPicPr>
            <a:picLocks noChangeAspect="1"/>
          </p:cNvPicPr>
          <p:nvPr/>
        </p:nvPicPr>
        <p:blipFill>
          <a:blip r:embed="rId3">
            <a:extLst/>
          </a:blip>
          <a:stretch>
            <a:fillRect/>
          </a:stretch>
        </p:blipFill>
        <p:spPr>
          <a:xfrm>
            <a:off x="6313223" y="222553"/>
            <a:ext cx="2756315" cy="2119210"/>
          </a:xfrm>
          <a:prstGeom prst="rect">
            <a:avLst/>
          </a:prstGeom>
          <a:ln w="12700">
            <a:miter lim="400000"/>
          </a:ln>
        </p:spPr>
      </p:pic>
      <p:sp>
        <p:nvSpPr>
          <p:cNvPr id="934" name="For the evidence P(Rain | Cloudy = true , WetGrass = true )"/>
          <p:cNvSpPr txBox="1"/>
          <p:nvPr/>
        </p:nvSpPr>
        <p:spPr>
          <a:xfrm>
            <a:off x="654487" y="726753"/>
            <a:ext cx="4820538" cy="30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1300">
                <a:latin typeface="Lucida Grande"/>
                <a:ea typeface="Lucida Grande"/>
                <a:cs typeface="Lucida Grande"/>
                <a:sym typeface="Lucida Grande"/>
              </a:defRPr>
            </a:lvl1pPr>
          </a:lstStyle>
          <a:p>
            <a:pPr/>
            <a:r>
              <a:t>For the evidence P(Rain | Cloudy = true , WetGrass = true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3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93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932">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32" grpId="1"/>
    </p:bldLst>
  </p:timing>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39"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40" name="The weight for a given sample x is the product of the likelihoods for each evidence variable given its parents…"/>
          <p:cNvSpPr txBox="1"/>
          <p:nvPr>
            <p:ph type="body" idx="1"/>
          </p:nvPr>
        </p:nvSpPr>
        <p:spPr>
          <a:xfrm>
            <a:off x="204570" y="1283664"/>
            <a:ext cx="8734860" cy="5455298"/>
          </a:xfrm>
          <a:prstGeom prst="rect">
            <a:avLst/>
          </a:prstGeom>
        </p:spPr>
        <p:txBody>
          <a:bodyPr/>
          <a:lstStyle/>
          <a:p>
            <a:pPr marL="371293" marR="0" indent="-330653" defTabSz="457200">
              <a:spcBef>
                <a:spcPts val="0"/>
              </a:spcBef>
              <a:defRPr sz="2700">
                <a:uFillTx/>
                <a:latin typeface="Helvetica"/>
                <a:ea typeface="Helvetica"/>
                <a:cs typeface="Helvetica"/>
                <a:sym typeface="Helvetica"/>
              </a:defRPr>
            </a:pPr>
            <a:r>
              <a:t>The weight for a given sample </a:t>
            </a:r>
            <a:r>
              <a:rPr b="1"/>
              <a:t>x </a:t>
            </a:r>
            <a:r>
              <a:t>is the product of the likelihoods for each evidence variable given its parents</a:t>
            </a: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r>
              <a:t>Multiplying the last two equations we see that the weighted probability of a sample has the particularly convenient form</a:t>
            </a:r>
          </a:p>
        </p:txBody>
      </p:sp>
      <p:sp>
        <p:nvSpPr>
          <p:cNvPr id="941" name="Likelihood weighting"/>
          <p:cNvSpPr txBox="1"/>
          <p:nvPr>
            <p:ph type="title"/>
          </p:nvPr>
        </p:nvSpPr>
        <p:spPr>
          <a:xfrm>
            <a:off x="304800" y="-91889"/>
            <a:ext cx="8534400" cy="1123444"/>
          </a:xfrm>
          <a:prstGeom prst="rect">
            <a:avLst/>
          </a:prstGeom>
        </p:spPr>
        <p:txBody>
          <a:bodyPr/>
          <a:lstStyle/>
          <a:p>
            <a:pPr/>
            <a:r>
              <a:t>Likelihood weighting</a:t>
            </a:r>
          </a:p>
        </p:txBody>
      </p:sp>
      <p:pic>
        <p:nvPicPr>
          <p:cNvPr id="942" name="Screen Shot 2014-04-17 at 9.53.56 AM.png" descr="Screen Shot 2014-04-17 at 9.53.56 AM.png"/>
          <p:cNvPicPr>
            <a:picLocks noChangeAspect="1"/>
          </p:cNvPicPr>
          <p:nvPr/>
        </p:nvPicPr>
        <p:blipFill>
          <a:blip r:embed="rId3">
            <a:extLst/>
          </a:blip>
          <a:stretch>
            <a:fillRect/>
          </a:stretch>
        </p:blipFill>
        <p:spPr>
          <a:xfrm>
            <a:off x="2476500" y="2593971"/>
            <a:ext cx="4191000" cy="923019"/>
          </a:xfrm>
          <a:prstGeom prst="rect">
            <a:avLst/>
          </a:prstGeom>
          <a:ln w="12700">
            <a:miter lim="400000"/>
          </a:ln>
        </p:spPr>
      </p:pic>
      <p:pic>
        <p:nvPicPr>
          <p:cNvPr id="943" name="Screen Shot 2014-04-17 at 9.55.21 AM.png" descr="Screen Shot 2014-04-17 at 9.55.21 AM.png"/>
          <p:cNvPicPr>
            <a:picLocks noChangeAspect="1"/>
          </p:cNvPicPr>
          <p:nvPr/>
        </p:nvPicPr>
        <p:blipFill>
          <a:blip r:embed="rId4">
            <a:extLst/>
          </a:blip>
          <a:stretch>
            <a:fillRect/>
          </a:stretch>
        </p:blipFill>
        <p:spPr>
          <a:xfrm>
            <a:off x="962499" y="5236316"/>
            <a:ext cx="7219002" cy="118504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40">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94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94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94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940">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940">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40" grpId="1"/>
    </p:bldLst>
  </p:timing>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48"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
        <p:nvSpPr>
          <p:cNvPr id="949" name="For any particular value x of X, the estimated posterior probability can be calculated as follows:…"/>
          <p:cNvSpPr txBox="1"/>
          <p:nvPr>
            <p:ph type="body" idx="1"/>
          </p:nvPr>
        </p:nvSpPr>
        <p:spPr>
          <a:xfrm>
            <a:off x="204570" y="984093"/>
            <a:ext cx="8734860" cy="5455298"/>
          </a:xfrm>
          <a:prstGeom prst="rect">
            <a:avLst/>
          </a:prstGeom>
        </p:spPr>
        <p:txBody>
          <a:bodyPr/>
          <a:lstStyle/>
          <a:p>
            <a:pPr marL="371293" marR="0" indent="-330653" defTabSz="457200">
              <a:spcBef>
                <a:spcPts val="0"/>
              </a:spcBef>
              <a:defRPr sz="2700">
                <a:uFillTx/>
                <a:latin typeface="Helvetica"/>
                <a:ea typeface="Helvetica"/>
                <a:cs typeface="Helvetica"/>
                <a:sym typeface="Helvetica"/>
              </a:defRPr>
            </a:pPr>
            <a:r>
              <a:t>For any particular value </a:t>
            </a:r>
            <a:r>
              <a:rPr i="1"/>
              <a:t>x</a:t>
            </a:r>
            <a:r>
              <a:t> of </a:t>
            </a:r>
            <a:r>
              <a:rPr i="1"/>
              <a:t>X</a:t>
            </a:r>
            <a:r>
              <a:t>, the estimated posterior probability can be calculated as follows:</a:t>
            </a: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p>
          <a:p>
            <a:pPr marL="371293" marR="0" indent="-330653" defTabSz="457200">
              <a:spcBef>
                <a:spcPts val="0"/>
              </a:spcBef>
              <a:defRPr sz="2700">
                <a:uFillTx/>
                <a:latin typeface="Helvetica"/>
                <a:ea typeface="Helvetica"/>
                <a:cs typeface="Helvetica"/>
                <a:sym typeface="Helvetica"/>
              </a:defRPr>
            </a:pPr>
            <a:r>
              <a:t>Hence, likelihood weighting returns consistent estimates.</a:t>
            </a:r>
          </a:p>
        </p:txBody>
      </p:sp>
      <p:sp>
        <p:nvSpPr>
          <p:cNvPr id="950" name="Likelihood weighting"/>
          <p:cNvSpPr txBox="1"/>
          <p:nvPr>
            <p:ph type="title"/>
          </p:nvPr>
        </p:nvSpPr>
        <p:spPr>
          <a:xfrm>
            <a:off x="304800" y="-91889"/>
            <a:ext cx="8534400" cy="1123444"/>
          </a:xfrm>
          <a:prstGeom prst="rect">
            <a:avLst/>
          </a:prstGeom>
        </p:spPr>
        <p:txBody>
          <a:bodyPr/>
          <a:lstStyle/>
          <a:p>
            <a:pPr/>
            <a:r>
              <a:t>Likelihood weighting</a:t>
            </a:r>
          </a:p>
        </p:txBody>
      </p:sp>
      <p:pic>
        <p:nvPicPr>
          <p:cNvPr id="951" name="Screen Shot 2014-04-17 at 9.57.37 AM.png" descr="Screen Shot 2014-04-17 at 9.57.37 AM.png"/>
          <p:cNvPicPr>
            <a:picLocks noChangeAspect="1"/>
          </p:cNvPicPr>
          <p:nvPr/>
        </p:nvPicPr>
        <p:blipFill>
          <a:blip r:embed="rId3">
            <a:extLst/>
          </a:blip>
          <a:stretch>
            <a:fillRect/>
          </a:stretch>
        </p:blipFill>
        <p:spPr>
          <a:xfrm>
            <a:off x="211044" y="2461384"/>
            <a:ext cx="8879606" cy="259919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49">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94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94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94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94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94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949">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0" presetID="1" grpId="1" fill="hold">
                                  <p:stCondLst>
                                    <p:cond delay="0"/>
                                  </p:stCondLst>
                                  <p:iterate type="el" backwards="0">
                                    <p:tmAbs val="0"/>
                                  </p:iterate>
                                  <p:childTnLst>
                                    <p:set>
                                      <p:cBhvr>
                                        <p:cTn id="32" fill="hold"/>
                                        <p:tgtEl>
                                          <p:spTgt spid="949">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Class="entr" nodeType="clickEffect" presetSubtype="0" presetID="1" grpId="1" fill="hold">
                                  <p:stCondLst>
                                    <p:cond delay="0"/>
                                  </p:stCondLst>
                                  <p:iterate type="el" backwards="0">
                                    <p:tmAbs val="0"/>
                                  </p:iterate>
                                  <p:childTnLst>
                                    <p:set>
                                      <p:cBhvr>
                                        <p:cTn id="36" fill="hold"/>
                                        <p:tgtEl>
                                          <p:spTgt spid="949">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Class="entr" nodeType="clickEffect" presetSubtype="0" presetID="1" grpId="1" fill="hold">
                                  <p:stCondLst>
                                    <p:cond delay="0"/>
                                  </p:stCondLst>
                                  <p:iterate type="el" backwards="0">
                                    <p:tmAbs val="0"/>
                                  </p:iterate>
                                  <p:childTnLst>
                                    <p:set>
                                      <p:cBhvr>
                                        <p:cTn id="40" fill="hold"/>
                                        <p:tgtEl>
                                          <p:spTgt spid="949">
                                            <p:txEl>
                                              <p:pRg st="8" end="8"/>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Class="entr" nodeType="clickEffect" presetSubtype="0" presetID="1" grpId="1" fill="hold">
                                  <p:stCondLst>
                                    <p:cond delay="0"/>
                                  </p:stCondLst>
                                  <p:iterate type="el" backwards="0">
                                    <p:tmAbs val="0"/>
                                  </p:iterate>
                                  <p:childTnLst>
                                    <p:set>
                                      <p:cBhvr>
                                        <p:cTn id="44" fill="hold"/>
                                        <p:tgtEl>
                                          <p:spTgt spid="949">
                                            <p:txEl>
                                              <p:pRg st="9" end="9"/>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Class="entr" nodeType="clickEffect" presetSubtype="0" presetID="1" grpId="1" fill="hold">
                                  <p:stCondLst>
                                    <p:cond delay="0"/>
                                  </p:stCondLst>
                                  <p:iterate type="el" backwards="0">
                                    <p:tmAbs val="0"/>
                                  </p:iterate>
                                  <p:childTnLst>
                                    <p:set>
                                      <p:cBhvr>
                                        <p:cTn id="48" fill="hold"/>
                                        <p:tgtEl>
                                          <p:spTgt spid="949">
                                            <p:txEl>
                                              <p:pRg st="10" end="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49" grpId="1"/>
    </p:bldLst>
  </p:timing>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5" name="Inference by Markov chain simulation"/>
          <p:cNvSpPr txBox="1"/>
          <p:nvPr>
            <p:ph type="title"/>
          </p:nvPr>
        </p:nvSpPr>
        <p:spPr>
          <a:prstGeom prst="rect">
            <a:avLst/>
          </a:prstGeom>
        </p:spPr>
        <p:txBody>
          <a:bodyPr/>
          <a:lstStyle/>
          <a:p>
            <a:pPr/>
            <a:r>
              <a:t>Inference by Markov chain simulation</a:t>
            </a:r>
          </a:p>
        </p:txBody>
      </p:sp>
      <p:sp>
        <p:nvSpPr>
          <p:cNvPr id="956" name="Markov chain Monte Carlo (MCMC) algorithms work quite differently from rejection sampling and likelihood weighting.…"/>
          <p:cNvSpPr txBox="1"/>
          <p:nvPr>
            <p:ph type="body" idx="1"/>
          </p:nvPr>
        </p:nvSpPr>
        <p:spPr>
          <a:prstGeom prst="rect">
            <a:avLst/>
          </a:prstGeom>
        </p:spPr>
        <p:txBody>
          <a:bodyPr/>
          <a:lstStyle/>
          <a:p>
            <a:pPr/>
            <a:r>
              <a:t>Markov chain Monte Carlo (MCMC) algorithms work quite differently from rejection sampling and likelihood weighting.</a:t>
            </a:r>
          </a:p>
          <a:p>
            <a:pPr/>
            <a:r>
              <a:t>MCMC state change similar to SA</a:t>
            </a:r>
          </a:p>
          <a:p>
            <a:pPr/>
            <a:r>
              <a:t>Gibbs sampling well suited for BN</a:t>
            </a:r>
          </a:p>
          <a:p>
            <a:pPr/>
            <a:r>
              <a:t>Starts with an arbitrary state and generates a next state by randomly sampling a value for one of the nonevidence variables </a:t>
            </a:r>
            <a:r>
              <a:rPr i="1">
                <a:latin typeface="Arial"/>
                <a:ea typeface="Arial"/>
                <a:cs typeface="Arial"/>
                <a:sym typeface="Arial"/>
              </a:rPr>
              <a:t>X</a:t>
            </a:r>
            <a:r>
              <a:rPr baseline="-5999" i="1">
                <a:latin typeface="Arial"/>
                <a:ea typeface="Arial"/>
                <a:cs typeface="Arial"/>
                <a:sym typeface="Arial"/>
              </a:rPr>
              <a:t>i</a:t>
            </a:r>
            <a:r>
              <a:t>. </a:t>
            </a:r>
          </a:p>
          <a:p>
            <a:pPr/>
            <a:r>
              <a:t>Sampling for </a:t>
            </a:r>
            <a:r>
              <a:rPr i="1">
                <a:latin typeface="Arial"/>
                <a:ea typeface="Arial"/>
                <a:cs typeface="Arial"/>
                <a:sym typeface="Arial"/>
              </a:rPr>
              <a:t>X</a:t>
            </a:r>
            <a:r>
              <a:rPr baseline="-5999" i="1">
                <a:latin typeface="Arial"/>
                <a:ea typeface="Arial"/>
                <a:cs typeface="Arial"/>
                <a:sym typeface="Arial"/>
              </a:rPr>
              <a:t>i</a:t>
            </a:r>
            <a:r>
              <a:t> is done conditioned on the current values of the variables in the Markov blanket of </a:t>
            </a:r>
            <a:r>
              <a:rPr i="1">
                <a:latin typeface="Arial"/>
                <a:ea typeface="Arial"/>
                <a:cs typeface="Arial"/>
                <a:sym typeface="Arial"/>
              </a:rPr>
              <a:t>X</a:t>
            </a:r>
            <a:r>
              <a:rPr baseline="-5999" i="1">
                <a:latin typeface="Arial"/>
                <a:ea typeface="Arial"/>
                <a:cs typeface="Arial"/>
                <a:sym typeface="Arial"/>
              </a:rPr>
              <a:t>i</a:t>
            </a:r>
            <a:r>
              <a:t>.</a:t>
            </a:r>
          </a:p>
        </p:txBody>
      </p:sp>
      <p:sp>
        <p:nvSpPr>
          <p:cNvPr id="95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58"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5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95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95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956">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56"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Slide Number"/>
          <p:cNvSpPr txBox="1"/>
          <p:nvPr>
            <p:ph type="sldNum" sz="quarter" idx="2"/>
          </p:nvPr>
        </p:nvSpPr>
        <p:spPr>
          <a:xfrm>
            <a:off x="8835119" y="6464300"/>
            <a:ext cx="211362" cy="3175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13" name="Simple Bayesian Network"/>
          <p:cNvSpPr txBox="1"/>
          <p:nvPr>
            <p:ph type="title"/>
          </p:nvPr>
        </p:nvSpPr>
        <p:spPr>
          <a:prstGeom prst="rect">
            <a:avLst/>
          </a:prstGeom>
        </p:spPr>
        <p:txBody>
          <a:bodyPr/>
          <a:lstStyle>
            <a:lvl1pPr>
              <a:defRPr>
                <a:latin typeface="+mj-lt"/>
                <a:ea typeface="+mj-ea"/>
                <a:cs typeface="+mj-cs"/>
                <a:sym typeface="Gill Sans"/>
              </a:defRPr>
            </a:lvl1pPr>
          </a:lstStyle>
          <a:p>
            <a:pPr/>
            <a:r>
              <a:t>Simple Bayesian Network</a:t>
            </a:r>
          </a:p>
        </p:txBody>
      </p:sp>
      <p:grpSp>
        <p:nvGrpSpPr>
          <p:cNvPr id="135" name="Group"/>
          <p:cNvGrpSpPr/>
          <p:nvPr/>
        </p:nvGrpSpPr>
        <p:grpSpPr>
          <a:xfrm>
            <a:off x="609600" y="1828800"/>
            <a:ext cx="4191000" cy="3657600"/>
            <a:chOff x="0" y="0"/>
            <a:chExt cx="4191000" cy="3657600"/>
          </a:xfrm>
        </p:grpSpPr>
        <p:sp>
          <p:nvSpPr>
            <p:cNvPr id="114" name="Rectangle"/>
            <p:cNvSpPr/>
            <p:nvPr/>
          </p:nvSpPr>
          <p:spPr>
            <a:xfrm>
              <a:off x="0" y="0"/>
              <a:ext cx="4191000" cy="36576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134" name="Group"/>
            <p:cNvGrpSpPr/>
            <p:nvPr/>
          </p:nvGrpSpPr>
          <p:grpSpPr>
            <a:xfrm>
              <a:off x="342900" y="201612"/>
              <a:ext cx="3505201" cy="3254376"/>
              <a:chOff x="0" y="0"/>
              <a:chExt cx="3505200" cy="3254375"/>
            </a:xfrm>
          </p:grpSpPr>
          <p:grpSp>
            <p:nvGrpSpPr>
              <p:cNvPr id="117" name="Group"/>
              <p:cNvGrpSpPr/>
              <p:nvPr/>
            </p:nvGrpSpPr>
            <p:grpSpPr>
              <a:xfrm>
                <a:off x="0" y="22225"/>
                <a:ext cx="1371601" cy="587375"/>
                <a:chOff x="0" y="0"/>
                <a:chExt cx="1371600" cy="587375"/>
              </a:xfrm>
            </p:grpSpPr>
            <p:sp>
              <p:nvSpPr>
                <p:cNvPr id="115"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16" name="Burglary"/>
                <p:cNvSpPr txBox="1"/>
                <p:nvPr/>
              </p:nvSpPr>
              <p:spPr>
                <a:xfrm>
                  <a:off x="195764" y="125976"/>
                  <a:ext cx="980072"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120" name="Group"/>
              <p:cNvGrpSpPr/>
              <p:nvPr/>
            </p:nvGrpSpPr>
            <p:grpSpPr>
              <a:xfrm>
                <a:off x="2133600" y="0"/>
                <a:ext cx="1371601" cy="587375"/>
                <a:chOff x="0" y="0"/>
                <a:chExt cx="1371600" cy="587375"/>
              </a:xfrm>
            </p:grpSpPr>
            <p:sp>
              <p:nvSpPr>
                <p:cNvPr id="118"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19" name="Earthquake"/>
                <p:cNvSpPr txBox="1"/>
                <p:nvPr/>
              </p:nvSpPr>
              <p:spPr>
                <a:xfrm>
                  <a:off x="36760" y="125976"/>
                  <a:ext cx="1298081"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123" name="Group"/>
              <p:cNvGrpSpPr/>
              <p:nvPr/>
            </p:nvGrpSpPr>
            <p:grpSpPr>
              <a:xfrm>
                <a:off x="0" y="2667000"/>
                <a:ext cx="1371601" cy="587375"/>
                <a:chOff x="0" y="0"/>
                <a:chExt cx="1371600" cy="587375"/>
              </a:xfrm>
            </p:grpSpPr>
            <p:sp>
              <p:nvSpPr>
                <p:cNvPr id="121"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22" name="JohnCalls"/>
                <p:cNvSpPr txBox="1"/>
                <p:nvPr/>
              </p:nvSpPr>
              <p:spPr>
                <a:xfrm>
                  <a:off x="119471" y="125976"/>
                  <a:ext cx="1132658"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126" name="Group"/>
              <p:cNvGrpSpPr/>
              <p:nvPr/>
            </p:nvGrpSpPr>
            <p:grpSpPr>
              <a:xfrm>
                <a:off x="2133600" y="2667000"/>
                <a:ext cx="1371601" cy="587375"/>
                <a:chOff x="0" y="0"/>
                <a:chExt cx="1371600" cy="587375"/>
              </a:xfrm>
            </p:grpSpPr>
            <p:sp>
              <p:nvSpPr>
                <p:cNvPr id="124"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25" name="MaryCalls"/>
                <p:cNvSpPr txBox="1"/>
                <p:nvPr/>
              </p:nvSpPr>
              <p:spPr>
                <a:xfrm>
                  <a:off x="113332" y="12597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129" name="Group"/>
              <p:cNvGrpSpPr/>
              <p:nvPr/>
            </p:nvGrpSpPr>
            <p:grpSpPr>
              <a:xfrm>
                <a:off x="1066800" y="1371600"/>
                <a:ext cx="1371601" cy="587375"/>
                <a:chOff x="0" y="0"/>
                <a:chExt cx="1371600" cy="587375"/>
              </a:xfrm>
            </p:grpSpPr>
            <p:sp>
              <p:nvSpPr>
                <p:cNvPr id="127" name="Oval"/>
                <p:cNvSpPr/>
                <p:nvPr/>
              </p:nvSpPr>
              <p:spPr>
                <a:xfrm>
                  <a:off x="0" y="0"/>
                  <a:ext cx="1371601" cy="5873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28" name="Alarm"/>
                <p:cNvSpPr txBox="1"/>
                <p:nvPr/>
              </p:nvSpPr>
              <p:spPr>
                <a:xfrm>
                  <a:off x="322900" y="12597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130" name="Line"/>
              <p:cNvSpPr/>
              <p:nvPr/>
            </p:nvSpPr>
            <p:spPr>
              <a:xfrm>
                <a:off x="685800" y="609600"/>
                <a:ext cx="1066800" cy="762000"/>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31" name="Line"/>
              <p:cNvSpPr/>
              <p:nvPr/>
            </p:nvSpPr>
            <p:spPr>
              <a:xfrm flipH="1">
                <a:off x="1752600" y="587375"/>
                <a:ext cx="1066800" cy="7842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32" name="Line"/>
              <p:cNvSpPr/>
              <p:nvPr/>
            </p:nvSpPr>
            <p:spPr>
              <a:xfrm flipH="1">
                <a:off x="685800" y="1958975"/>
                <a:ext cx="10668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33" name="Line"/>
              <p:cNvSpPr/>
              <p:nvPr/>
            </p:nvSpPr>
            <p:spPr>
              <a:xfrm>
                <a:off x="1752600" y="1958975"/>
                <a:ext cx="1066800" cy="708025"/>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grpSp>
        <p:nvGrpSpPr>
          <p:cNvPr id="236" name="Group"/>
          <p:cNvGrpSpPr/>
          <p:nvPr/>
        </p:nvGrpSpPr>
        <p:grpSpPr>
          <a:xfrm>
            <a:off x="5410200" y="1828800"/>
            <a:ext cx="3124200" cy="3733800"/>
            <a:chOff x="0" y="0"/>
            <a:chExt cx="3124200" cy="3733800"/>
          </a:xfrm>
        </p:grpSpPr>
        <p:sp>
          <p:nvSpPr>
            <p:cNvPr id="136" name="Rectangle"/>
            <p:cNvSpPr/>
            <p:nvPr/>
          </p:nvSpPr>
          <p:spPr>
            <a:xfrm>
              <a:off x="0" y="0"/>
              <a:ext cx="3124200" cy="37338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235" name="Group"/>
            <p:cNvGrpSpPr/>
            <p:nvPr/>
          </p:nvGrpSpPr>
          <p:grpSpPr>
            <a:xfrm>
              <a:off x="266700" y="181928"/>
              <a:ext cx="2590801" cy="3369944"/>
              <a:chOff x="0" y="0"/>
              <a:chExt cx="2590800" cy="3369943"/>
            </a:xfrm>
          </p:grpSpPr>
          <p:grpSp>
            <p:nvGrpSpPr>
              <p:cNvPr id="182" name="Group"/>
              <p:cNvGrpSpPr/>
              <p:nvPr/>
            </p:nvGrpSpPr>
            <p:grpSpPr>
              <a:xfrm>
                <a:off x="597877" y="802432"/>
                <a:ext cx="1527908" cy="1497602"/>
                <a:chOff x="0" y="0"/>
                <a:chExt cx="1527907" cy="1497601"/>
              </a:xfrm>
            </p:grpSpPr>
            <p:grpSp>
              <p:nvGrpSpPr>
                <p:cNvPr id="139" name="Group"/>
                <p:cNvGrpSpPr/>
                <p:nvPr/>
              </p:nvGrpSpPr>
              <p:grpSpPr>
                <a:xfrm>
                  <a:off x="0" y="0"/>
                  <a:ext cx="398585" cy="360822"/>
                  <a:chOff x="0" y="0"/>
                  <a:chExt cx="398584" cy="360821"/>
                </a:xfrm>
              </p:grpSpPr>
              <p:sp>
                <p:nvSpPr>
                  <p:cNvPr id="137"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38" name="B"/>
                  <p:cNvSpPr txBox="1"/>
                  <p:nvPr/>
                </p:nvSpPr>
                <p:spPr>
                  <a:xfrm>
                    <a:off x="45585" y="0"/>
                    <a:ext cx="307415"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B</a:t>
                    </a:r>
                  </a:p>
                </p:txBody>
              </p:sp>
            </p:grpSp>
            <p:grpSp>
              <p:nvGrpSpPr>
                <p:cNvPr id="142" name="Group"/>
                <p:cNvGrpSpPr/>
                <p:nvPr/>
              </p:nvGrpSpPr>
              <p:grpSpPr>
                <a:xfrm>
                  <a:off x="398584" y="0"/>
                  <a:ext cx="398586" cy="360822"/>
                  <a:chOff x="0" y="0"/>
                  <a:chExt cx="398584" cy="360821"/>
                </a:xfrm>
              </p:grpSpPr>
              <p:sp>
                <p:nvSpPr>
                  <p:cNvPr id="140"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41" name="E"/>
                  <p:cNvSpPr txBox="1"/>
                  <p:nvPr/>
                </p:nvSpPr>
                <p:spPr>
                  <a:xfrm>
                    <a:off x="45585" y="0"/>
                    <a:ext cx="30741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E</a:t>
                    </a:r>
                  </a:p>
                </p:txBody>
              </p:sp>
            </p:grpSp>
            <p:grpSp>
              <p:nvGrpSpPr>
                <p:cNvPr id="145" name="Group"/>
                <p:cNvGrpSpPr/>
                <p:nvPr/>
              </p:nvGrpSpPr>
              <p:grpSpPr>
                <a:xfrm>
                  <a:off x="797168" y="0"/>
                  <a:ext cx="730740" cy="360822"/>
                  <a:chOff x="0" y="0"/>
                  <a:chExt cx="730738" cy="360821"/>
                </a:xfrm>
              </p:grpSpPr>
              <p:sp>
                <p:nvSpPr>
                  <p:cNvPr id="143"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44" name="P(A)"/>
                  <p:cNvSpPr txBox="1"/>
                  <p:nvPr/>
                </p:nvSpPr>
                <p:spPr>
                  <a:xfrm>
                    <a:off x="59299"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(A)</a:t>
                    </a:r>
                  </a:p>
                </p:txBody>
              </p:sp>
            </p:grpSp>
            <p:grpSp>
              <p:nvGrpSpPr>
                <p:cNvPr id="148" name="Group"/>
                <p:cNvGrpSpPr/>
                <p:nvPr/>
              </p:nvGrpSpPr>
              <p:grpSpPr>
                <a:xfrm>
                  <a:off x="0" y="334346"/>
                  <a:ext cx="398585" cy="360823"/>
                  <a:chOff x="0" y="0"/>
                  <a:chExt cx="398584" cy="360821"/>
                </a:xfrm>
              </p:grpSpPr>
              <p:sp>
                <p:nvSpPr>
                  <p:cNvPr id="146"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47" name="1"/>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151" name="Group"/>
                <p:cNvGrpSpPr/>
                <p:nvPr/>
              </p:nvGrpSpPr>
              <p:grpSpPr>
                <a:xfrm>
                  <a:off x="398584" y="334346"/>
                  <a:ext cx="398586" cy="360823"/>
                  <a:chOff x="0" y="0"/>
                  <a:chExt cx="398584" cy="360821"/>
                </a:xfrm>
              </p:grpSpPr>
              <p:sp>
                <p:nvSpPr>
                  <p:cNvPr id="149"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50" name="1"/>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154" name="Group"/>
                <p:cNvGrpSpPr/>
                <p:nvPr/>
              </p:nvGrpSpPr>
              <p:grpSpPr>
                <a:xfrm>
                  <a:off x="797168" y="334346"/>
                  <a:ext cx="730740" cy="360823"/>
                  <a:chOff x="0" y="0"/>
                  <a:chExt cx="730738" cy="360821"/>
                </a:xfrm>
              </p:grpSpPr>
              <p:sp>
                <p:nvSpPr>
                  <p:cNvPr id="152"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53" name="0.95"/>
                  <p:cNvSpPr txBox="1"/>
                  <p:nvPr/>
                </p:nvSpPr>
                <p:spPr>
                  <a:xfrm>
                    <a:off x="65438"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0.95</a:t>
                    </a:r>
                  </a:p>
                </p:txBody>
              </p:sp>
            </p:grpSp>
            <p:grpSp>
              <p:nvGrpSpPr>
                <p:cNvPr id="157" name="Group"/>
                <p:cNvGrpSpPr/>
                <p:nvPr/>
              </p:nvGrpSpPr>
              <p:grpSpPr>
                <a:xfrm>
                  <a:off x="0" y="601824"/>
                  <a:ext cx="398585" cy="360822"/>
                  <a:chOff x="0" y="0"/>
                  <a:chExt cx="398584" cy="360821"/>
                </a:xfrm>
              </p:grpSpPr>
              <p:sp>
                <p:nvSpPr>
                  <p:cNvPr id="155"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56" name="1"/>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160" name="Group"/>
                <p:cNvGrpSpPr/>
                <p:nvPr/>
              </p:nvGrpSpPr>
              <p:grpSpPr>
                <a:xfrm>
                  <a:off x="398584" y="601824"/>
                  <a:ext cx="398586" cy="360822"/>
                  <a:chOff x="0" y="0"/>
                  <a:chExt cx="398584" cy="360821"/>
                </a:xfrm>
              </p:grpSpPr>
              <p:sp>
                <p:nvSpPr>
                  <p:cNvPr id="158"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59" name="0"/>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163" name="Group"/>
                <p:cNvGrpSpPr/>
                <p:nvPr/>
              </p:nvGrpSpPr>
              <p:grpSpPr>
                <a:xfrm>
                  <a:off x="797168" y="601824"/>
                  <a:ext cx="730740" cy="360822"/>
                  <a:chOff x="0" y="0"/>
                  <a:chExt cx="730738" cy="360821"/>
                </a:xfrm>
              </p:grpSpPr>
              <p:sp>
                <p:nvSpPr>
                  <p:cNvPr id="161"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62" name="0.94"/>
                  <p:cNvSpPr txBox="1"/>
                  <p:nvPr/>
                </p:nvSpPr>
                <p:spPr>
                  <a:xfrm>
                    <a:off x="65438"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0.94</a:t>
                    </a:r>
                  </a:p>
                </p:txBody>
              </p:sp>
            </p:grpSp>
            <p:grpSp>
              <p:nvGrpSpPr>
                <p:cNvPr id="166" name="Group"/>
                <p:cNvGrpSpPr/>
                <p:nvPr/>
              </p:nvGrpSpPr>
              <p:grpSpPr>
                <a:xfrm>
                  <a:off x="0" y="869302"/>
                  <a:ext cx="398585" cy="360822"/>
                  <a:chOff x="0" y="0"/>
                  <a:chExt cx="398584" cy="360821"/>
                </a:xfrm>
              </p:grpSpPr>
              <p:sp>
                <p:nvSpPr>
                  <p:cNvPr id="164"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65" name="0"/>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169" name="Group"/>
                <p:cNvGrpSpPr/>
                <p:nvPr/>
              </p:nvGrpSpPr>
              <p:grpSpPr>
                <a:xfrm>
                  <a:off x="398584" y="869302"/>
                  <a:ext cx="398586" cy="360822"/>
                  <a:chOff x="0" y="0"/>
                  <a:chExt cx="398584" cy="360821"/>
                </a:xfrm>
              </p:grpSpPr>
              <p:sp>
                <p:nvSpPr>
                  <p:cNvPr id="167"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68" name="1"/>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172" name="Group"/>
                <p:cNvGrpSpPr/>
                <p:nvPr/>
              </p:nvGrpSpPr>
              <p:grpSpPr>
                <a:xfrm>
                  <a:off x="797168" y="869302"/>
                  <a:ext cx="730740" cy="360822"/>
                  <a:chOff x="0" y="0"/>
                  <a:chExt cx="730738" cy="360821"/>
                </a:xfrm>
              </p:grpSpPr>
              <p:sp>
                <p:nvSpPr>
                  <p:cNvPr id="170"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71" name="0.29"/>
                  <p:cNvSpPr txBox="1"/>
                  <p:nvPr/>
                </p:nvSpPr>
                <p:spPr>
                  <a:xfrm>
                    <a:off x="65438"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0.29</a:t>
                    </a:r>
                  </a:p>
                </p:txBody>
              </p:sp>
            </p:grpSp>
            <p:grpSp>
              <p:nvGrpSpPr>
                <p:cNvPr id="175" name="Group"/>
                <p:cNvGrpSpPr/>
                <p:nvPr/>
              </p:nvGrpSpPr>
              <p:grpSpPr>
                <a:xfrm>
                  <a:off x="0" y="1136779"/>
                  <a:ext cx="398585" cy="360823"/>
                  <a:chOff x="0" y="0"/>
                  <a:chExt cx="398584" cy="360821"/>
                </a:xfrm>
              </p:grpSpPr>
              <p:sp>
                <p:nvSpPr>
                  <p:cNvPr id="173"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74" name="0"/>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178" name="Group"/>
                <p:cNvGrpSpPr/>
                <p:nvPr/>
              </p:nvGrpSpPr>
              <p:grpSpPr>
                <a:xfrm>
                  <a:off x="398584" y="1136779"/>
                  <a:ext cx="398586" cy="360823"/>
                  <a:chOff x="0" y="0"/>
                  <a:chExt cx="398584" cy="360821"/>
                </a:xfrm>
              </p:grpSpPr>
              <p:sp>
                <p:nvSpPr>
                  <p:cNvPr id="176"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77" name="0"/>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181" name="Group"/>
                <p:cNvGrpSpPr/>
                <p:nvPr/>
              </p:nvGrpSpPr>
              <p:grpSpPr>
                <a:xfrm>
                  <a:off x="797168" y="1136779"/>
                  <a:ext cx="730740" cy="360823"/>
                  <a:chOff x="0" y="0"/>
                  <a:chExt cx="730738" cy="360821"/>
                </a:xfrm>
              </p:grpSpPr>
              <p:sp>
                <p:nvSpPr>
                  <p:cNvPr id="179"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80" name="0.001"/>
                  <p:cNvSpPr txBox="1"/>
                  <p:nvPr/>
                </p:nvSpPr>
                <p:spPr>
                  <a:xfrm>
                    <a:off x="1870"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0.001</a:t>
                    </a:r>
                  </a:p>
                </p:txBody>
              </p:sp>
            </p:grpSp>
          </p:grpSp>
          <p:grpSp>
            <p:nvGrpSpPr>
              <p:cNvPr id="201" name="Group"/>
              <p:cNvGrpSpPr/>
              <p:nvPr/>
            </p:nvGrpSpPr>
            <p:grpSpPr>
              <a:xfrm>
                <a:off x="0" y="2407298"/>
                <a:ext cx="1129324" cy="962646"/>
                <a:chOff x="0" y="0"/>
                <a:chExt cx="1129323" cy="962645"/>
              </a:xfrm>
            </p:grpSpPr>
            <p:grpSp>
              <p:nvGrpSpPr>
                <p:cNvPr id="185" name="Group"/>
                <p:cNvGrpSpPr/>
                <p:nvPr/>
              </p:nvGrpSpPr>
              <p:grpSpPr>
                <a:xfrm>
                  <a:off x="0" y="0"/>
                  <a:ext cx="398585" cy="360822"/>
                  <a:chOff x="0" y="0"/>
                  <a:chExt cx="398584" cy="360821"/>
                </a:xfrm>
              </p:grpSpPr>
              <p:sp>
                <p:nvSpPr>
                  <p:cNvPr id="183"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84" name="A"/>
                  <p:cNvSpPr txBox="1"/>
                  <p:nvPr/>
                </p:nvSpPr>
                <p:spPr>
                  <a:xfrm>
                    <a:off x="45585" y="0"/>
                    <a:ext cx="307415"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A</a:t>
                    </a:r>
                  </a:p>
                </p:txBody>
              </p:sp>
            </p:grpSp>
            <p:grpSp>
              <p:nvGrpSpPr>
                <p:cNvPr id="188" name="Group"/>
                <p:cNvGrpSpPr/>
                <p:nvPr/>
              </p:nvGrpSpPr>
              <p:grpSpPr>
                <a:xfrm>
                  <a:off x="398584" y="0"/>
                  <a:ext cx="730740" cy="360822"/>
                  <a:chOff x="0" y="0"/>
                  <a:chExt cx="730738" cy="360821"/>
                </a:xfrm>
              </p:grpSpPr>
              <p:sp>
                <p:nvSpPr>
                  <p:cNvPr id="186"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87" name="P(J)"/>
                  <p:cNvSpPr txBox="1"/>
                  <p:nvPr/>
                </p:nvSpPr>
                <p:spPr>
                  <a:xfrm>
                    <a:off x="78386" y="0"/>
                    <a:ext cx="57396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(J)</a:t>
                    </a:r>
                  </a:p>
                </p:txBody>
              </p:sp>
            </p:grpSp>
            <p:grpSp>
              <p:nvGrpSpPr>
                <p:cNvPr id="191" name="Group"/>
                <p:cNvGrpSpPr/>
                <p:nvPr/>
              </p:nvGrpSpPr>
              <p:grpSpPr>
                <a:xfrm>
                  <a:off x="0" y="334347"/>
                  <a:ext cx="398585" cy="360822"/>
                  <a:chOff x="0" y="0"/>
                  <a:chExt cx="398584" cy="360821"/>
                </a:xfrm>
              </p:grpSpPr>
              <p:sp>
                <p:nvSpPr>
                  <p:cNvPr id="189"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90" name="1"/>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194" name="Group"/>
                <p:cNvGrpSpPr/>
                <p:nvPr/>
              </p:nvGrpSpPr>
              <p:grpSpPr>
                <a:xfrm>
                  <a:off x="398584" y="334347"/>
                  <a:ext cx="730740" cy="360822"/>
                  <a:chOff x="0" y="0"/>
                  <a:chExt cx="730738" cy="360821"/>
                </a:xfrm>
              </p:grpSpPr>
              <p:sp>
                <p:nvSpPr>
                  <p:cNvPr id="192"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93" name="0.90"/>
                  <p:cNvSpPr txBox="1"/>
                  <p:nvPr/>
                </p:nvSpPr>
                <p:spPr>
                  <a:xfrm>
                    <a:off x="65438" y="0"/>
                    <a:ext cx="599862"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0.90</a:t>
                    </a:r>
                  </a:p>
                </p:txBody>
              </p:sp>
            </p:grpSp>
            <p:grpSp>
              <p:nvGrpSpPr>
                <p:cNvPr id="197" name="Group"/>
                <p:cNvGrpSpPr/>
                <p:nvPr/>
              </p:nvGrpSpPr>
              <p:grpSpPr>
                <a:xfrm>
                  <a:off x="0" y="601824"/>
                  <a:ext cx="398585" cy="360822"/>
                  <a:chOff x="0" y="0"/>
                  <a:chExt cx="398584" cy="360821"/>
                </a:xfrm>
              </p:grpSpPr>
              <p:sp>
                <p:nvSpPr>
                  <p:cNvPr id="195"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96" name="0"/>
                  <p:cNvSpPr txBox="1"/>
                  <p:nvPr/>
                </p:nvSpPr>
                <p:spPr>
                  <a:xfrm>
                    <a:off x="58254" y="0"/>
                    <a:ext cx="282077"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200" name="Group"/>
                <p:cNvGrpSpPr/>
                <p:nvPr/>
              </p:nvGrpSpPr>
              <p:grpSpPr>
                <a:xfrm>
                  <a:off x="398584" y="601824"/>
                  <a:ext cx="730740" cy="360822"/>
                  <a:chOff x="0" y="0"/>
                  <a:chExt cx="730738" cy="360821"/>
                </a:xfrm>
              </p:grpSpPr>
              <p:sp>
                <p:nvSpPr>
                  <p:cNvPr id="198"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199" name="0.05"/>
                  <p:cNvSpPr txBox="1"/>
                  <p:nvPr/>
                </p:nvSpPr>
                <p:spPr>
                  <a:xfrm>
                    <a:off x="65438" y="0"/>
                    <a:ext cx="599862"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0.05</a:t>
                    </a:r>
                  </a:p>
                </p:txBody>
              </p:sp>
            </p:grpSp>
          </p:grpSp>
          <p:grpSp>
            <p:nvGrpSpPr>
              <p:cNvPr id="220" name="Group"/>
              <p:cNvGrpSpPr/>
              <p:nvPr/>
            </p:nvGrpSpPr>
            <p:grpSpPr>
              <a:xfrm>
                <a:off x="1461476" y="2407298"/>
                <a:ext cx="1129325" cy="962646"/>
                <a:chOff x="0" y="0"/>
                <a:chExt cx="1129323" cy="962645"/>
              </a:xfrm>
            </p:grpSpPr>
            <p:grpSp>
              <p:nvGrpSpPr>
                <p:cNvPr id="204" name="Group"/>
                <p:cNvGrpSpPr/>
                <p:nvPr/>
              </p:nvGrpSpPr>
              <p:grpSpPr>
                <a:xfrm>
                  <a:off x="0" y="0"/>
                  <a:ext cx="398585" cy="360822"/>
                  <a:chOff x="0" y="0"/>
                  <a:chExt cx="398584" cy="360821"/>
                </a:xfrm>
              </p:grpSpPr>
              <p:sp>
                <p:nvSpPr>
                  <p:cNvPr id="202"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03" name="A"/>
                  <p:cNvSpPr txBox="1"/>
                  <p:nvPr/>
                </p:nvSpPr>
                <p:spPr>
                  <a:xfrm>
                    <a:off x="45585" y="0"/>
                    <a:ext cx="307416"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A</a:t>
                    </a:r>
                  </a:p>
                </p:txBody>
              </p:sp>
            </p:grpSp>
            <p:grpSp>
              <p:nvGrpSpPr>
                <p:cNvPr id="207" name="Group"/>
                <p:cNvGrpSpPr/>
                <p:nvPr/>
              </p:nvGrpSpPr>
              <p:grpSpPr>
                <a:xfrm>
                  <a:off x="398584" y="0"/>
                  <a:ext cx="730740" cy="360822"/>
                  <a:chOff x="0" y="0"/>
                  <a:chExt cx="730738" cy="360821"/>
                </a:xfrm>
              </p:grpSpPr>
              <p:sp>
                <p:nvSpPr>
                  <p:cNvPr id="205"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06" name="P(M)"/>
                  <p:cNvSpPr txBox="1"/>
                  <p:nvPr/>
                </p:nvSpPr>
                <p:spPr>
                  <a:xfrm>
                    <a:off x="40323" y="0"/>
                    <a:ext cx="65009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(M)</a:t>
                    </a:r>
                  </a:p>
                </p:txBody>
              </p:sp>
            </p:grpSp>
            <p:grpSp>
              <p:nvGrpSpPr>
                <p:cNvPr id="210" name="Group"/>
                <p:cNvGrpSpPr/>
                <p:nvPr/>
              </p:nvGrpSpPr>
              <p:grpSpPr>
                <a:xfrm>
                  <a:off x="0" y="334347"/>
                  <a:ext cx="398585" cy="360822"/>
                  <a:chOff x="0" y="0"/>
                  <a:chExt cx="398584" cy="360821"/>
                </a:xfrm>
              </p:grpSpPr>
              <p:sp>
                <p:nvSpPr>
                  <p:cNvPr id="208"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09" name="1"/>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1</a:t>
                    </a:r>
                  </a:p>
                </p:txBody>
              </p:sp>
            </p:grpSp>
            <p:grpSp>
              <p:nvGrpSpPr>
                <p:cNvPr id="213" name="Group"/>
                <p:cNvGrpSpPr/>
                <p:nvPr/>
              </p:nvGrpSpPr>
              <p:grpSpPr>
                <a:xfrm>
                  <a:off x="398584" y="334347"/>
                  <a:ext cx="730740" cy="360822"/>
                  <a:chOff x="0" y="0"/>
                  <a:chExt cx="730738" cy="360821"/>
                </a:xfrm>
              </p:grpSpPr>
              <p:sp>
                <p:nvSpPr>
                  <p:cNvPr id="211"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12" name="0.70"/>
                  <p:cNvSpPr txBox="1"/>
                  <p:nvPr/>
                </p:nvSpPr>
                <p:spPr>
                  <a:xfrm>
                    <a:off x="65438"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0.70</a:t>
                    </a:r>
                  </a:p>
                </p:txBody>
              </p:sp>
            </p:grpSp>
            <p:grpSp>
              <p:nvGrpSpPr>
                <p:cNvPr id="216" name="Group"/>
                <p:cNvGrpSpPr/>
                <p:nvPr/>
              </p:nvGrpSpPr>
              <p:grpSpPr>
                <a:xfrm>
                  <a:off x="0" y="601824"/>
                  <a:ext cx="398585" cy="360822"/>
                  <a:chOff x="0" y="0"/>
                  <a:chExt cx="398584" cy="360821"/>
                </a:xfrm>
              </p:grpSpPr>
              <p:sp>
                <p:nvSpPr>
                  <p:cNvPr id="214" name="Rectangle"/>
                  <p:cNvSpPr/>
                  <p:nvPr/>
                </p:nvSpPr>
                <p:spPr>
                  <a:xfrm>
                    <a:off x="0" y="46671"/>
                    <a:ext cx="398585"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15" name="0"/>
                  <p:cNvSpPr txBox="1"/>
                  <p:nvPr/>
                </p:nvSpPr>
                <p:spPr>
                  <a:xfrm>
                    <a:off x="58254" y="0"/>
                    <a:ext cx="282078"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a:t>
                    </a:r>
                  </a:p>
                </p:txBody>
              </p:sp>
            </p:grpSp>
            <p:grpSp>
              <p:nvGrpSpPr>
                <p:cNvPr id="219" name="Group"/>
                <p:cNvGrpSpPr/>
                <p:nvPr/>
              </p:nvGrpSpPr>
              <p:grpSpPr>
                <a:xfrm>
                  <a:off x="398584" y="601824"/>
                  <a:ext cx="730740" cy="360822"/>
                  <a:chOff x="0" y="0"/>
                  <a:chExt cx="730738" cy="360821"/>
                </a:xfrm>
              </p:grpSpPr>
              <p:sp>
                <p:nvSpPr>
                  <p:cNvPr id="217"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18" name="0.01"/>
                  <p:cNvSpPr txBox="1"/>
                  <p:nvPr/>
                </p:nvSpPr>
                <p:spPr>
                  <a:xfrm>
                    <a:off x="65438" y="0"/>
                    <a:ext cx="599863"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0.01</a:t>
                    </a:r>
                  </a:p>
                </p:txBody>
              </p:sp>
            </p:grpSp>
          </p:grpSp>
          <p:grpSp>
            <p:nvGrpSpPr>
              <p:cNvPr id="227" name="Group"/>
              <p:cNvGrpSpPr/>
              <p:nvPr/>
            </p:nvGrpSpPr>
            <p:grpSpPr>
              <a:xfrm>
                <a:off x="1793630" y="0"/>
                <a:ext cx="730740" cy="695169"/>
                <a:chOff x="0" y="0"/>
                <a:chExt cx="730738" cy="695168"/>
              </a:xfrm>
            </p:grpSpPr>
            <p:grpSp>
              <p:nvGrpSpPr>
                <p:cNvPr id="223" name="Group"/>
                <p:cNvGrpSpPr/>
                <p:nvPr/>
              </p:nvGrpSpPr>
              <p:grpSpPr>
                <a:xfrm>
                  <a:off x="0" y="0"/>
                  <a:ext cx="730739" cy="360822"/>
                  <a:chOff x="0" y="0"/>
                  <a:chExt cx="730738" cy="360821"/>
                </a:xfrm>
              </p:grpSpPr>
              <p:sp>
                <p:nvSpPr>
                  <p:cNvPr id="221"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22" name="P(E)"/>
                  <p:cNvSpPr txBox="1"/>
                  <p:nvPr/>
                </p:nvSpPr>
                <p:spPr>
                  <a:xfrm>
                    <a:off x="59299"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(E)</a:t>
                    </a:r>
                  </a:p>
                </p:txBody>
              </p:sp>
            </p:grpSp>
            <p:grpSp>
              <p:nvGrpSpPr>
                <p:cNvPr id="226" name="Group"/>
                <p:cNvGrpSpPr/>
                <p:nvPr/>
              </p:nvGrpSpPr>
              <p:grpSpPr>
                <a:xfrm>
                  <a:off x="0" y="334346"/>
                  <a:ext cx="730739" cy="360823"/>
                  <a:chOff x="0" y="0"/>
                  <a:chExt cx="730738" cy="360821"/>
                </a:xfrm>
              </p:grpSpPr>
              <p:sp>
                <p:nvSpPr>
                  <p:cNvPr id="224"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25" name="0.002"/>
                  <p:cNvSpPr txBox="1"/>
                  <p:nvPr/>
                </p:nvSpPr>
                <p:spPr>
                  <a:xfrm>
                    <a:off x="1870"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0.002</a:t>
                    </a:r>
                  </a:p>
                </p:txBody>
              </p:sp>
            </p:grpSp>
          </p:grpSp>
          <p:grpSp>
            <p:nvGrpSpPr>
              <p:cNvPr id="234" name="Group"/>
              <p:cNvGrpSpPr/>
              <p:nvPr/>
            </p:nvGrpSpPr>
            <p:grpSpPr>
              <a:xfrm>
                <a:off x="132861" y="0"/>
                <a:ext cx="730740" cy="695169"/>
                <a:chOff x="0" y="0"/>
                <a:chExt cx="730738" cy="695168"/>
              </a:xfrm>
            </p:grpSpPr>
            <p:grpSp>
              <p:nvGrpSpPr>
                <p:cNvPr id="230" name="Group"/>
                <p:cNvGrpSpPr/>
                <p:nvPr/>
              </p:nvGrpSpPr>
              <p:grpSpPr>
                <a:xfrm>
                  <a:off x="0" y="0"/>
                  <a:ext cx="730739" cy="360822"/>
                  <a:chOff x="0" y="0"/>
                  <a:chExt cx="730738" cy="360821"/>
                </a:xfrm>
              </p:grpSpPr>
              <p:sp>
                <p:nvSpPr>
                  <p:cNvPr id="228"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29" name="P(B)"/>
                  <p:cNvSpPr txBox="1"/>
                  <p:nvPr/>
                </p:nvSpPr>
                <p:spPr>
                  <a:xfrm>
                    <a:off x="59299" y="0"/>
                    <a:ext cx="612141"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marL="40639" marR="40639" defTabSz="914400">
                      <a:buClr>
                        <a:srgbClr val="000000"/>
                      </a:buClr>
                      <a:buFont typeface="Arial"/>
                      <a:defRPr sz="2400">
                        <a:uFill>
                          <a:solidFill>
                            <a:srgbClr val="000000"/>
                          </a:solidFill>
                        </a:uFill>
                        <a:latin typeface="Times New Roman"/>
                        <a:ea typeface="Times New Roman"/>
                        <a:cs typeface="Times New Roman"/>
                        <a:sym typeface="Times New Roman"/>
                      </a:defRPr>
                    </a:pPr>
                    <a:r>
                      <a:rPr b="1" sz="1800">
                        <a:latin typeface="Arial"/>
                        <a:ea typeface="Arial"/>
                        <a:cs typeface="Arial"/>
                        <a:sym typeface="Arial"/>
                      </a:rPr>
                      <a:t>P</a:t>
                    </a:r>
                    <a:r>
                      <a:rPr sz="1800">
                        <a:latin typeface="Arial"/>
                        <a:ea typeface="Arial"/>
                        <a:cs typeface="Arial"/>
                        <a:sym typeface="Arial"/>
                      </a:rPr>
                      <a:t>(B)</a:t>
                    </a:r>
                  </a:p>
                </p:txBody>
              </p:sp>
            </p:grpSp>
            <p:grpSp>
              <p:nvGrpSpPr>
                <p:cNvPr id="233" name="Group"/>
                <p:cNvGrpSpPr/>
                <p:nvPr/>
              </p:nvGrpSpPr>
              <p:grpSpPr>
                <a:xfrm>
                  <a:off x="0" y="334346"/>
                  <a:ext cx="730739" cy="360823"/>
                  <a:chOff x="0" y="0"/>
                  <a:chExt cx="730738" cy="360821"/>
                </a:xfrm>
              </p:grpSpPr>
              <p:sp>
                <p:nvSpPr>
                  <p:cNvPr id="231" name="Rectangle"/>
                  <p:cNvSpPr/>
                  <p:nvPr/>
                </p:nvSpPr>
                <p:spPr>
                  <a:xfrm>
                    <a:off x="0" y="46671"/>
                    <a:ext cx="730739" cy="267479"/>
                  </a:xfrm>
                  <a:prstGeom prst="rect">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32" name="0.001"/>
                  <p:cNvSpPr txBox="1"/>
                  <p:nvPr/>
                </p:nvSpPr>
                <p:spPr>
                  <a:xfrm>
                    <a:off x="1870" y="0"/>
                    <a:ext cx="726999" cy="3608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marL="40639" marR="40639" defTabSz="914400">
                      <a:buClr>
                        <a:srgbClr val="000000"/>
                      </a:buClr>
                      <a:buFont typeface="Arial"/>
                      <a:defRPr sz="1800">
                        <a:uFill>
                          <a:solidFill>
                            <a:srgbClr val="000000"/>
                          </a:solidFill>
                        </a:uFill>
                        <a:latin typeface="Arial"/>
                        <a:ea typeface="Arial"/>
                        <a:cs typeface="Arial"/>
                        <a:sym typeface="Arial"/>
                      </a:defRPr>
                    </a:lvl1pPr>
                  </a:lstStyle>
                  <a:p>
                    <a:pPr/>
                    <a:r>
                      <a:t>0.001</a:t>
                    </a:r>
                  </a:p>
                </p:txBody>
              </p:sp>
            </p:grpSp>
          </p:grpSp>
        </p:grpSp>
      </p:grpSp>
      <p:sp>
        <p:nvSpPr>
          <p:cNvPr id="237" name="conditional distributions"/>
          <p:cNvSpPr txBox="1"/>
          <p:nvPr/>
        </p:nvSpPr>
        <p:spPr>
          <a:xfrm>
            <a:off x="5762285" y="5791200"/>
            <a:ext cx="2458130" cy="3683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lvl1pPr marL="40639" marR="40639" defTabSz="914400">
              <a:buClr>
                <a:srgbClr val="000000"/>
              </a:buClr>
              <a:buFont typeface="Tahoma"/>
              <a:defRPr sz="1800">
                <a:uFill>
                  <a:solidFill>
                    <a:srgbClr val="000000"/>
                  </a:solidFill>
                </a:uFill>
              </a:defRPr>
            </a:lvl1pPr>
          </a:lstStyle>
          <a:p>
            <a:pPr/>
            <a:r>
              <a:t> conditional distributions</a:t>
            </a:r>
          </a:p>
        </p:txBody>
      </p:sp>
      <p:sp>
        <p:nvSpPr>
          <p:cNvPr id="238" name="Probabilistic Networks"/>
          <p:cNvSpPr txBox="1"/>
          <p:nvPr/>
        </p:nvSpPr>
        <p:spPr>
          <a:xfrm>
            <a:off x="304800" y="6472237"/>
            <a:ext cx="28321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Probabilistic Networks</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62" name="Screen Shot 2014-04-17 at 8.57.05 AM.png" descr="Screen Shot 2014-04-17 at 8.57.05 AM.png"/>
          <p:cNvPicPr>
            <a:picLocks noChangeAspect="1"/>
          </p:cNvPicPr>
          <p:nvPr/>
        </p:nvPicPr>
        <p:blipFill>
          <a:blip r:embed="rId3">
            <a:extLst/>
          </a:blip>
          <a:stretch>
            <a:fillRect/>
          </a:stretch>
        </p:blipFill>
        <p:spPr>
          <a:xfrm>
            <a:off x="6313223" y="222553"/>
            <a:ext cx="2756315" cy="2119210"/>
          </a:xfrm>
          <a:prstGeom prst="rect">
            <a:avLst/>
          </a:prstGeom>
          <a:ln w="12700">
            <a:miter lim="400000"/>
          </a:ln>
        </p:spPr>
      </p:pic>
      <p:sp>
        <p:nvSpPr>
          <p:cNvPr id="963" name="Inference by Markov chain simulation"/>
          <p:cNvSpPr txBox="1"/>
          <p:nvPr>
            <p:ph type="title"/>
          </p:nvPr>
        </p:nvSpPr>
        <p:spPr>
          <a:xfrm>
            <a:off x="304800" y="76200"/>
            <a:ext cx="5873222" cy="1447800"/>
          </a:xfrm>
          <a:prstGeom prst="rect">
            <a:avLst/>
          </a:prstGeom>
        </p:spPr>
        <p:txBody>
          <a:bodyPr/>
          <a:lstStyle/>
          <a:p>
            <a:pPr/>
            <a:r>
              <a:t>Inference by Markov chain simulation</a:t>
            </a:r>
          </a:p>
        </p:txBody>
      </p:sp>
      <p:sp>
        <p:nvSpPr>
          <p:cNvPr id="964" name="P(Rain | Sprinkler=true, WetGrass=true)…"/>
          <p:cNvSpPr txBox="1"/>
          <p:nvPr>
            <p:ph type="body" idx="1"/>
          </p:nvPr>
        </p:nvSpPr>
        <p:spPr>
          <a:prstGeom prst="rect">
            <a:avLst/>
          </a:prstGeom>
        </p:spPr>
        <p:txBody>
          <a:bodyPr/>
          <a:lstStyle/>
          <a:p>
            <a:pPr marL="346800" indent="-306160">
              <a:defRPr sz="2500">
                <a:latin typeface="Arial"/>
                <a:ea typeface="Arial"/>
                <a:cs typeface="Arial"/>
                <a:sym typeface="Arial"/>
              </a:defRPr>
            </a:pPr>
            <a:r>
              <a:rPr b="1"/>
              <a:t>P</a:t>
            </a:r>
            <a:r>
              <a:t>(</a:t>
            </a:r>
            <a:r>
              <a:rPr i="1"/>
              <a:t>Rain | Sprinkler=true, WetGrass=true</a:t>
            </a:r>
            <a:r>
              <a:t>)</a:t>
            </a:r>
          </a:p>
          <a:p>
            <a:pPr marL="346800" indent="-306160">
              <a:defRPr sz="2500">
                <a:latin typeface="Arial"/>
                <a:ea typeface="Arial"/>
                <a:cs typeface="Arial"/>
                <a:sym typeface="Arial"/>
              </a:defRPr>
            </a:pPr>
            <a:r>
              <a:t>Initial state is </a:t>
            </a:r>
            <a:r>
              <a:rPr i="1"/>
              <a:t>[true,</a:t>
            </a:r>
            <a:r>
              <a:rPr b="1" i="1"/>
              <a:t>true</a:t>
            </a:r>
            <a:r>
              <a:rPr i="1"/>
              <a:t>,false,</a:t>
            </a:r>
            <a:r>
              <a:rPr b="1" i="1"/>
              <a:t>true</a:t>
            </a:r>
            <a:r>
              <a:rPr i="1"/>
              <a:t>]</a:t>
            </a:r>
          </a:p>
          <a:p>
            <a:pPr marL="346800" indent="-306160">
              <a:defRPr sz="2500">
                <a:latin typeface="Arial"/>
                <a:ea typeface="Arial"/>
                <a:cs typeface="Arial"/>
                <a:sym typeface="Arial"/>
              </a:defRPr>
            </a:pPr>
            <a:r>
              <a:t>Cloudy:</a:t>
            </a:r>
          </a:p>
          <a:p>
            <a:pPr lvl="1" marL="795496" indent="-297656">
              <a:spcBef>
                <a:spcPts val="600"/>
              </a:spcBef>
              <a:defRPr sz="2500">
                <a:latin typeface="Arial"/>
                <a:ea typeface="Arial"/>
                <a:cs typeface="Arial"/>
                <a:sym typeface="Arial"/>
              </a:defRPr>
            </a:pPr>
            <a:r>
              <a:rPr b="1"/>
              <a:t>P</a:t>
            </a:r>
            <a:r>
              <a:t>(</a:t>
            </a:r>
            <a:r>
              <a:rPr i="1"/>
              <a:t>Cloudy|Sprinkler=true,Rain=false</a:t>
            </a:r>
            <a:r>
              <a:t>). Suppose the result is Cloudy = false.</a:t>
            </a:r>
          </a:p>
          <a:p>
            <a:pPr lvl="1" marL="795496" indent="-297656">
              <a:spcBef>
                <a:spcPts val="600"/>
              </a:spcBef>
              <a:defRPr sz="2500">
                <a:latin typeface="Arial"/>
                <a:ea typeface="Arial"/>
                <a:cs typeface="Arial"/>
                <a:sym typeface="Arial"/>
              </a:defRPr>
            </a:pPr>
            <a:r>
              <a:t>Then the new current state is [</a:t>
            </a:r>
            <a:r>
              <a:rPr i="1"/>
              <a:t>false,</a:t>
            </a:r>
            <a:r>
              <a:rPr b="1" i="1"/>
              <a:t>true</a:t>
            </a:r>
            <a:r>
              <a:rPr i="1"/>
              <a:t>,false,</a:t>
            </a:r>
            <a:r>
              <a:rPr b="1" i="1"/>
              <a:t>true</a:t>
            </a:r>
            <a:r>
              <a:t>].</a:t>
            </a:r>
          </a:p>
          <a:p>
            <a:pPr marL="346800" indent="-306160">
              <a:defRPr sz="2500">
                <a:latin typeface="Arial"/>
                <a:ea typeface="Arial"/>
                <a:cs typeface="Arial"/>
                <a:sym typeface="Arial"/>
              </a:defRPr>
            </a:pPr>
            <a:r>
              <a:t>Rain:</a:t>
            </a:r>
          </a:p>
          <a:p>
            <a:pPr lvl="1" marL="795496" indent="-297656">
              <a:spcBef>
                <a:spcPts val="600"/>
              </a:spcBef>
              <a:defRPr sz="2500">
                <a:latin typeface="Arial"/>
                <a:ea typeface="Arial"/>
                <a:cs typeface="Arial"/>
                <a:sym typeface="Arial"/>
              </a:defRPr>
            </a:pPr>
            <a:r>
              <a:t>Given the current values of its Markov blanket variables: </a:t>
            </a:r>
            <a:r>
              <a:rPr b="1"/>
              <a:t>P</a:t>
            </a:r>
            <a:r>
              <a:t>(</a:t>
            </a:r>
            <a:r>
              <a:rPr i="1"/>
              <a:t>Rain | Cloudy = false , Sprinkler = true , WetGrass = true</a:t>
            </a:r>
            <a:r>
              <a:t> ). Suppose this yields </a:t>
            </a:r>
            <a:r>
              <a:rPr i="1"/>
              <a:t>Rain = true</a:t>
            </a:r>
            <a:r>
              <a:t> .</a:t>
            </a:r>
          </a:p>
          <a:p>
            <a:pPr lvl="1" marL="795496" indent="-297656">
              <a:spcBef>
                <a:spcPts val="600"/>
              </a:spcBef>
              <a:defRPr sz="2500">
                <a:latin typeface="Arial"/>
                <a:ea typeface="Arial"/>
                <a:cs typeface="Arial"/>
                <a:sym typeface="Arial"/>
              </a:defRPr>
            </a:pPr>
            <a:r>
              <a:t>The new current state is [</a:t>
            </a:r>
            <a:r>
              <a:rPr i="1"/>
              <a:t>false,</a:t>
            </a:r>
            <a:r>
              <a:rPr b="1" i="1"/>
              <a:t>true</a:t>
            </a:r>
            <a:r>
              <a:rPr i="1"/>
              <a:t>,true,</a:t>
            </a:r>
            <a:r>
              <a:rPr b="1" i="1"/>
              <a:t>true</a:t>
            </a:r>
            <a:r>
              <a:t>].</a:t>
            </a:r>
          </a:p>
        </p:txBody>
      </p:sp>
      <p:sp>
        <p:nvSpPr>
          <p:cNvPr id="96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66"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64">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96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96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96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964">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964">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964">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Class="entr" nodeType="clickEffect" presetSubtype="0" presetID="1" grpId="1" fill="hold">
                                  <p:stCondLst>
                                    <p:cond delay="0"/>
                                  </p:stCondLst>
                                  <p:iterate type="el" backwards="0">
                                    <p:tmAbs val="0"/>
                                  </p:iterate>
                                  <p:childTnLst>
                                    <p:set>
                                      <p:cBhvr>
                                        <p:cTn id="32" fill="hold"/>
                                        <p:tgtEl>
                                          <p:spTgt spid="964">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Class="entr" nodeType="clickEffect" presetSubtype="0" presetID="1" grpId="1" fill="hold">
                                  <p:stCondLst>
                                    <p:cond delay="0"/>
                                  </p:stCondLst>
                                  <p:iterate type="el" backwards="0">
                                    <p:tmAbs val="0"/>
                                  </p:iterate>
                                  <p:childTnLst>
                                    <p:set>
                                      <p:cBhvr>
                                        <p:cTn id="36" fill="hold"/>
                                        <p:tgtEl>
                                          <p:spTgt spid="964">
                                            <p:txEl>
                                              <p:pRg st="7" end="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64" grpId="1"/>
    </p:bldLst>
  </p:timing>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0" name="Inference by Markov chain simulation"/>
          <p:cNvSpPr txBox="1"/>
          <p:nvPr>
            <p:ph type="title"/>
          </p:nvPr>
        </p:nvSpPr>
        <p:spPr>
          <a:xfrm>
            <a:off x="304800" y="76200"/>
            <a:ext cx="8534400" cy="1447800"/>
          </a:xfrm>
          <a:prstGeom prst="rect">
            <a:avLst/>
          </a:prstGeom>
        </p:spPr>
        <p:txBody>
          <a:bodyPr/>
          <a:lstStyle/>
          <a:p>
            <a:pPr/>
            <a:r>
              <a:t>Inference by Markov chain simulation</a:t>
            </a:r>
          </a:p>
        </p:txBody>
      </p:sp>
      <p:sp>
        <p:nvSpPr>
          <p:cNvPr id="97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972" name="Approximate inference in BN"/>
          <p:cNvSpPr txBox="1"/>
          <p:nvPr/>
        </p:nvSpPr>
        <p:spPr>
          <a:xfrm>
            <a:off x="304800" y="6472237"/>
            <a:ext cx="41910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0639" marR="40639" algn="l" defTabSz="914400">
              <a:defRPr sz="1400">
                <a:uFill>
                  <a:solidFill>
                    <a:srgbClr val="000000"/>
                  </a:solidFill>
                </a:uFill>
              </a:defRPr>
            </a:lvl1pPr>
          </a:lstStyle>
          <a:p>
            <a:pPr/>
            <a:r>
              <a:t>Approximate inference in BN</a:t>
            </a:r>
          </a:p>
        </p:txBody>
      </p:sp>
      <p:pic>
        <p:nvPicPr>
          <p:cNvPr id="973" name="Screen Shot 2014-04-22 at 9.27.34 AM.png" descr="Screen Shot 2014-04-22 at 9.27.34 AM.png"/>
          <p:cNvPicPr>
            <a:picLocks noChangeAspect="1"/>
          </p:cNvPicPr>
          <p:nvPr/>
        </p:nvPicPr>
        <p:blipFill>
          <a:blip r:embed="rId3">
            <a:extLst/>
          </a:blip>
          <a:stretch>
            <a:fillRect/>
          </a:stretch>
        </p:blipFill>
        <p:spPr>
          <a:xfrm>
            <a:off x="118350" y="1773243"/>
            <a:ext cx="8907300" cy="4070999"/>
          </a:xfrm>
          <a:prstGeom prst="rect">
            <a:avLst/>
          </a:prstGeom>
          <a:ln w="12700">
            <a:miter lim="400000"/>
          </a:ln>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7" name="Summary"/>
          <p:cNvSpPr txBox="1"/>
          <p:nvPr>
            <p:ph type="title"/>
          </p:nvPr>
        </p:nvSpPr>
        <p:spPr>
          <a:xfrm>
            <a:off x="304800" y="76200"/>
            <a:ext cx="8534400" cy="863600"/>
          </a:xfrm>
          <a:prstGeom prst="rect">
            <a:avLst/>
          </a:prstGeom>
        </p:spPr>
        <p:txBody>
          <a:bodyPr/>
          <a:lstStyle>
            <a:lvl1pPr>
              <a:defRPr>
                <a:latin typeface="+mj-lt"/>
                <a:ea typeface="+mj-ea"/>
                <a:cs typeface="+mj-cs"/>
                <a:sym typeface="Gill Sans"/>
              </a:defRPr>
            </a:lvl1pPr>
          </a:lstStyle>
          <a:p>
            <a:pPr/>
            <a:r>
              <a:t>Summary</a:t>
            </a:r>
          </a:p>
        </p:txBody>
      </p:sp>
      <p:sp>
        <p:nvSpPr>
          <p:cNvPr id="978" name="This chapter has described Bayesian networks, a well-developed representation for uncertain knowledge. Bayesian networks play a role roughly analogous to that of propositional logic for definite knowledge.…"/>
          <p:cNvSpPr txBox="1"/>
          <p:nvPr>
            <p:ph type="body" idx="1"/>
          </p:nvPr>
        </p:nvSpPr>
        <p:spPr>
          <a:xfrm>
            <a:off x="304800" y="965200"/>
            <a:ext cx="8534400" cy="5664200"/>
          </a:xfrm>
          <a:prstGeom prst="rect">
            <a:avLst/>
          </a:prstGeom>
        </p:spPr>
        <p:txBody>
          <a:bodyPr/>
          <a:lstStyle/>
          <a:p>
            <a:pPr marL="0" indent="0">
              <a:buSzTx/>
              <a:buNone/>
              <a:defRPr sz="2400">
                <a:latin typeface="+mj-lt"/>
                <a:ea typeface="+mj-ea"/>
                <a:cs typeface="+mj-cs"/>
                <a:sym typeface="Gill Sans"/>
              </a:defRPr>
            </a:pPr>
            <a:r>
              <a:t>This chapter has described </a:t>
            </a:r>
            <a:r>
              <a:rPr b="1"/>
              <a:t>Bayesian networks</a:t>
            </a:r>
            <a:r>
              <a:t>, a well-developed representation for uncertain knowledge. Bayesian networks play a role roughly analogous to that of propositional logic for definite knowledge.</a:t>
            </a:r>
          </a:p>
          <a:p>
            <a:pPr marL="342900">
              <a:defRPr sz="2400">
                <a:latin typeface="+mj-lt"/>
                <a:ea typeface="+mj-ea"/>
                <a:cs typeface="+mj-cs"/>
                <a:sym typeface="Gill Sans"/>
              </a:defRPr>
            </a:pPr>
            <a:r>
              <a:t> A Bayesian network is a directed acyclic graph whose nodes correspond to random variables; each node has a conditional distribution for the node given its parents.</a:t>
            </a:r>
          </a:p>
          <a:p>
            <a:pPr marL="342900">
              <a:defRPr sz="2400">
                <a:latin typeface="+mj-lt"/>
                <a:ea typeface="+mj-ea"/>
                <a:cs typeface="+mj-cs"/>
                <a:sym typeface="Gill Sans"/>
              </a:defRPr>
            </a:pPr>
            <a:r>
              <a:t>Bayesian networks provide a concise way to represent </a:t>
            </a:r>
            <a:r>
              <a:rPr b="1"/>
              <a:t>conditional independence</a:t>
            </a:r>
            <a:r>
              <a:t> relationships in the domain.</a:t>
            </a:r>
          </a:p>
          <a:p>
            <a:pPr marL="342900">
              <a:defRPr sz="2400">
                <a:latin typeface="+mj-lt"/>
                <a:ea typeface="+mj-ea"/>
                <a:cs typeface="+mj-cs"/>
                <a:sym typeface="Gill Sans"/>
              </a:defRPr>
            </a:pPr>
            <a:r>
              <a:t>A Bayesian network specifies a full joint distribution; each joint entry is defined as the product of the corresponding entries in the local conditional distributions. A Bayesian network is often exponentially smaller than the full joint distribution.</a:t>
            </a:r>
          </a:p>
        </p:txBody>
      </p:sp>
      <p:sp>
        <p:nvSpPr>
          <p:cNvPr id="97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81" name="Summary (2)"/>
          <p:cNvSpPr txBox="1"/>
          <p:nvPr>
            <p:ph type="title"/>
          </p:nvPr>
        </p:nvSpPr>
        <p:spPr>
          <a:xfrm>
            <a:off x="304800" y="76200"/>
            <a:ext cx="8534400" cy="863600"/>
          </a:xfrm>
          <a:prstGeom prst="rect">
            <a:avLst/>
          </a:prstGeom>
        </p:spPr>
        <p:txBody>
          <a:bodyPr/>
          <a:lstStyle>
            <a:lvl1pPr>
              <a:defRPr>
                <a:latin typeface="+mj-lt"/>
                <a:ea typeface="+mj-ea"/>
                <a:cs typeface="+mj-cs"/>
                <a:sym typeface="Gill Sans"/>
              </a:defRPr>
            </a:lvl1pPr>
          </a:lstStyle>
          <a:p>
            <a:pPr/>
            <a:r>
              <a:t>Summary (2)</a:t>
            </a:r>
          </a:p>
        </p:txBody>
      </p:sp>
      <p:sp>
        <p:nvSpPr>
          <p:cNvPr id="982" name="Inference in Bayesian networks means computing the probability distribution of a set of query variables, given a set of evidence variables. Exact inference algorithms, such as variable elimination, evaluate sums of products of conditional probabilities a"/>
          <p:cNvSpPr txBox="1"/>
          <p:nvPr>
            <p:ph type="body" idx="1"/>
          </p:nvPr>
        </p:nvSpPr>
        <p:spPr>
          <a:xfrm>
            <a:off x="304800" y="965200"/>
            <a:ext cx="8534400" cy="5664200"/>
          </a:xfrm>
          <a:prstGeom prst="rect">
            <a:avLst/>
          </a:prstGeom>
        </p:spPr>
        <p:txBody>
          <a:bodyPr/>
          <a:lstStyle/>
          <a:p>
            <a:pPr marL="342900">
              <a:defRPr sz="2400">
                <a:latin typeface="+mj-lt"/>
                <a:ea typeface="+mj-ea"/>
                <a:cs typeface="+mj-cs"/>
                <a:sym typeface="Gill Sans"/>
              </a:defRPr>
            </a:pPr>
            <a:r>
              <a:t>Inference in Bayesian networks means computing the probability distribution of a set of query variables, given a set of evidence variables. Exact inference algorithms, such as </a:t>
            </a:r>
            <a:r>
              <a:rPr b="1"/>
              <a:t>variable elimination</a:t>
            </a:r>
            <a:r>
              <a:t>, evaluate sums of products of conditional probabilities as efficiently as possible.</a:t>
            </a:r>
          </a:p>
          <a:p>
            <a:pPr marL="342900">
              <a:defRPr sz="2400">
                <a:latin typeface="+mj-lt"/>
                <a:ea typeface="+mj-ea"/>
                <a:cs typeface="+mj-cs"/>
                <a:sym typeface="Gill Sans"/>
              </a:defRPr>
            </a:pPr>
            <a:r>
              <a:t>In polytrees (singly connected networks), exact inference takes time linear in the size of the network. In the general case, the problem is intractable.</a:t>
            </a:r>
          </a:p>
          <a:p>
            <a:pPr marL="342900">
              <a:defRPr sz="2400">
                <a:latin typeface="+mj-lt"/>
                <a:ea typeface="+mj-ea"/>
                <a:cs typeface="+mj-cs"/>
                <a:sym typeface="Gill Sans"/>
              </a:defRPr>
            </a:pPr>
            <a:r>
              <a:t>Stochastic approximation techniques such as </a:t>
            </a:r>
            <a:r>
              <a:rPr b="1"/>
              <a:t>likelihood weighting</a:t>
            </a:r>
            <a:r>
              <a:t> and </a:t>
            </a:r>
            <a:r>
              <a:rPr b="1"/>
              <a:t>Markov chain Monte Carlo</a:t>
            </a:r>
            <a:r>
              <a:t> can give reasonable estimates of the true posterior probabilities in a network and can cope with much larger networks than can exact algorithms.</a:t>
            </a:r>
          </a:p>
        </p:txBody>
      </p:sp>
      <p:sp>
        <p:nvSpPr>
          <p:cNvPr id="98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Slide Number"/>
          <p:cNvSpPr txBox="1"/>
          <p:nvPr>
            <p:ph type="sldNum" sz="quarter" idx="2"/>
          </p:nvPr>
        </p:nvSpPr>
        <p:spPr>
          <a:xfrm>
            <a:off x="8839200" y="64770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243" name="Semantics of Bayesian Networks"/>
          <p:cNvSpPr txBox="1"/>
          <p:nvPr>
            <p:ph type="title"/>
          </p:nvPr>
        </p:nvSpPr>
        <p:spPr>
          <a:prstGeom prst="rect">
            <a:avLst/>
          </a:prstGeom>
        </p:spPr>
        <p:txBody>
          <a:bodyPr/>
          <a:lstStyle>
            <a:lvl1pPr>
              <a:defRPr sz="3500">
                <a:latin typeface="+mj-lt"/>
                <a:ea typeface="+mj-ea"/>
                <a:cs typeface="+mj-cs"/>
                <a:sym typeface="Gill Sans"/>
              </a:defRPr>
            </a:lvl1pPr>
          </a:lstStyle>
          <a:p>
            <a:pPr/>
            <a:r>
              <a:t>Semantics of Bayesian Networks</a:t>
            </a:r>
          </a:p>
        </p:txBody>
      </p:sp>
      <p:sp>
        <p:nvSpPr>
          <p:cNvPr id="244" name="Two views on semantics…"/>
          <p:cNvSpPr txBox="1"/>
          <p:nvPr>
            <p:ph type="body" sz="half" idx="1"/>
          </p:nvPr>
        </p:nvSpPr>
        <p:spPr>
          <a:xfrm>
            <a:off x="304800" y="1676400"/>
            <a:ext cx="4191000" cy="5334000"/>
          </a:xfrm>
          <a:prstGeom prst="rect">
            <a:avLst/>
          </a:prstGeom>
        </p:spPr>
        <p:txBody>
          <a:bodyPr/>
          <a:lstStyle/>
          <a:p>
            <a:pPr marL="323215" indent="-282575">
              <a:buClr>
                <a:srgbClr val="000000"/>
              </a:buClr>
              <a:buFont typeface="Tahoma"/>
              <a:defRPr sz="2700">
                <a:latin typeface="+mj-lt"/>
                <a:ea typeface="+mj-ea"/>
                <a:cs typeface="+mj-cs"/>
                <a:sym typeface="Gill Sans"/>
              </a:defRPr>
            </a:pPr>
            <a:r>
              <a:t>Two views on semantics</a:t>
            </a:r>
          </a:p>
          <a:p>
            <a:pPr lvl="1" marL="804227" indent="-290512">
              <a:buClr>
                <a:srgbClr val="000000"/>
              </a:buClr>
              <a:buFont typeface="Tahoma"/>
              <a:buAutoNum type="arabicPeriod" startAt="1"/>
              <a:defRPr sz="2300">
                <a:latin typeface="+mj-lt"/>
                <a:ea typeface="+mj-ea"/>
                <a:cs typeface="+mj-cs"/>
                <a:sym typeface="Gill Sans"/>
              </a:defRPr>
            </a:pPr>
            <a:r>
              <a:t>Global Semantics: The first is to see the network as a representation of the joint probability distribution</a:t>
            </a:r>
          </a:p>
          <a:p>
            <a:pPr lvl="1" marL="804227" indent="-290512">
              <a:buClr>
                <a:srgbClr val="000000"/>
              </a:buClr>
              <a:buFont typeface="Tahoma"/>
              <a:buAutoNum type="arabicPeriod" startAt="1"/>
              <a:defRPr sz="2300">
                <a:latin typeface="+mj-lt"/>
                <a:ea typeface="+mj-ea"/>
                <a:cs typeface="+mj-cs"/>
                <a:sym typeface="Gill Sans"/>
              </a:defRPr>
            </a:pPr>
            <a:r>
              <a:t>Local Semantics: The second is to view it as an encoding of a collection of conditional independence statements</a:t>
            </a:r>
          </a:p>
        </p:txBody>
      </p:sp>
      <p:sp>
        <p:nvSpPr>
          <p:cNvPr id="245" name="Views are equivalent…"/>
          <p:cNvSpPr txBox="1"/>
          <p:nvPr/>
        </p:nvSpPr>
        <p:spPr>
          <a:xfrm>
            <a:off x="4635500" y="1676400"/>
            <a:ext cx="4203700" cy="2298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lvl="1" marL="323215" marR="40639" indent="-282575" algn="l" defTabSz="914400">
              <a:spcBef>
                <a:spcPts val="600"/>
              </a:spcBef>
              <a:buClr>
                <a:srgbClr val="000000"/>
              </a:buClr>
              <a:buSzPct val="100000"/>
              <a:buFont typeface="Tahoma"/>
              <a:buChar char="•"/>
              <a:defRPr sz="2700">
                <a:uFill>
                  <a:solidFill>
                    <a:srgbClr val="000000"/>
                  </a:solidFill>
                </a:uFill>
              </a:defRPr>
            </a:pPr>
            <a:r>
              <a:t>Views are equivalent</a:t>
            </a:r>
          </a:p>
          <a:p>
            <a:pPr lvl="2" marL="783590" marR="40639" indent="-285750" algn="l" defTabSz="914400">
              <a:spcBef>
                <a:spcPts val="500"/>
              </a:spcBef>
              <a:buSzPct val="100000"/>
              <a:buChar char="–"/>
              <a:defRPr sz="2300">
                <a:uFill>
                  <a:solidFill>
                    <a:srgbClr val="000000"/>
                  </a:solidFill>
                </a:uFill>
              </a:defRPr>
            </a:pPr>
            <a:r>
              <a:t>first helpful in understanding how to </a:t>
            </a:r>
            <a:r>
              <a:rPr i="1"/>
              <a:t>construct</a:t>
            </a:r>
            <a:r>
              <a:t> networks</a:t>
            </a:r>
          </a:p>
          <a:p>
            <a:pPr lvl="2" marL="783590" marR="40639" indent="-285750" algn="l" defTabSz="914400">
              <a:spcBef>
                <a:spcPts val="500"/>
              </a:spcBef>
              <a:buSzPct val="100000"/>
              <a:buChar char="–"/>
              <a:defRPr sz="2300">
                <a:uFill>
                  <a:solidFill>
                    <a:srgbClr val="000000"/>
                  </a:solidFill>
                </a:uFill>
              </a:defRPr>
            </a:pPr>
            <a:r>
              <a:t>second helpful in designing inference procedures</a:t>
            </a:r>
          </a:p>
        </p:txBody>
      </p:sp>
      <p:sp>
        <p:nvSpPr>
          <p:cNvPr id="246" name="Semantics of Bayesian Network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Semantics of Bayesian Networks</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lide Number"/>
          <p:cNvSpPr txBox="1"/>
          <p:nvPr>
            <p:ph type="sldNum" sz="quarter" idx="2"/>
          </p:nvPr>
        </p:nvSpPr>
        <p:spPr>
          <a:xfrm>
            <a:off x="8737600" y="6477000"/>
            <a:ext cx="203200" cy="304800"/>
          </a:xfrm>
          <a:prstGeom prst="rect">
            <a:avLst/>
          </a:prstGeom>
          <a:extLst>
            <a:ext uri="{C572A759-6A51-4108-AA02-DFA0A04FC94B}">
              <ma14:wrappingTextBoxFlag xmlns:ma14="http://schemas.microsoft.com/office/mac/drawingml/2011/main" val="1"/>
            </a:ext>
          </a:extLst>
        </p:spPr>
        <p:txBody>
          <a:bodyPr/>
          <a:lstStyle>
            <a:lvl1pPr>
              <a:defRPr>
                <a:latin typeface="+mj-lt"/>
                <a:ea typeface="+mj-ea"/>
                <a:cs typeface="+mj-cs"/>
                <a:sym typeface="Gill Sans"/>
              </a:defRPr>
            </a:lvl1pPr>
          </a:lstStyle>
          <a:p>
            <a:pPr/>
            <a:fld id="{86CB4B4D-7CA3-9044-876B-883B54F8677D}" type="slidenum"/>
          </a:p>
        </p:txBody>
      </p:sp>
      <p:sp>
        <p:nvSpPr>
          <p:cNvPr id="251" name="Representing the full joint distribution"/>
          <p:cNvSpPr txBox="1"/>
          <p:nvPr>
            <p:ph type="title"/>
          </p:nvPr>
        </p:nvSpPr>
        <p:spPr>
          <a:prstGeom prst="rect">
            <a:avLst/>
          </a:prstGeom>
        </p:spPr>
        <p:txBody>
          <a:bodyPr/>
          <a:lstStyle>
            <a:lvl1pPr>
              <a:defRPr>
                <a:latin typeface="+mj-lt"/>
                <a:ea typeface="+mj-ea"/>
                <a:cs typeface="+mj-cs"/>
                <a:sym typeface="Gill Sans"/>
              </a:defRPr>
            </a:lvl1pPr>
          </a:lstStyle>
          <a:p>
            <a:pPr/>
            <a:r>
              <a:t>Representing the full joint distribution</a:t>
            </a:r>
          </a:p>
        </p:txBody>
      </p:sp>
      <p:sp>
        <p:nvSpPr>
          <p:cNvPr id="252" name="General idea…"/>
          <p:cNvSpPr txBox="1"/>
          <p:nvPr>
            <p:ph type="body" sz="half" idx="1"/>
          </p:nvPr>
        </p:nvSpPr>
        <p:spPr>
          <a:xfrm>
            <a:off x="304800" y="1524000"/>
            <a:ext cx="4699000" cy="5334000"/>
          </a:xfrm>
          <a:prstGeom prst="rect">
            <a:avLst/>
          </a:prstGeom>
        </p:spPr>
        <p:txBody>
          <a:bodyPr/>
          <a:lstStyle/>
          <a:p>
            <a:pPr marL="334554" indent="-293914">
              <a:defRPr sz="2400">
                <a:latin typeface="+mj-lt"/>
                <a:ea typeface="+mj-ea"/>
                <a:cs typeface="+mj-cs"/>
                <a:sym typeface="Gill Sans"/>
              </a:defRPr>
            </a:pPr>
            <a:r>
              <a:t>General idea</a:t>
            </a:r>
          </a:p>
          <a:p>
            <a:pPr lvl="1" marL="735965" indent="-238125">
              <a:defRPr sz="2000">
                <a:latin typeface="+mj-lt"/>
                <a:ea typeface="+mj-ea"/>
                <a:cs typeface="+mj-cs"/>
                <a:sym typeface="Gill Sans"/>
              </a:defRPr>
            </a:pPr>
            <a:r>
              <a:t>Joint distribution can be expressed as product of local conditional probabilities</a:t>
            </a:r>
          </a:p>
          <a:p>
            <a:pPr lvl="1" marL="735965" indent="-238125">
              <a:defRPr sz="2000">
                <a:latin typeface="+mj-lt"/>
                <a:ea typeface="+mj-ea"/>
                <a:cs typeface="+mj-cs"/>
                <a:sym typeface="Gill Sans"/>
              </a:defRPr>
            </a:pPr>
            <a:r>
              <a:t>Every entry in the joint probability distribution can be calculated from the information in the network.</a:t>
            </a:r>
          </a:p>
          <a:p>
            <a:pPr lvl="1" marL="735965" indent="-238125">
              <a:defRPr sz="2000">
                <a:latin typeface="+mj-lt"/>
                <a:ea typeface="+mj-ea"/>
                <a:cs typeface="+mj-cs"/>
                <a:sym typeface="Gill Sans"/>
              </a:defRPr>
            </a:pPr>
            <a:r>
              <a:t>Generic entry</a:t>
            </a:r>
          </a:p>
        </p:txBody>
      </p:sp>
      <p:grpSp>
        <p:nvGrpSpPr>
          <p:cNvPr id="274" name="Group"/>
          <p:cNvGrpSpPr/>
          <p:nvPr/>
        </p:nvGrpSpPr>
        <p:grpSpPr>
          <a:xfrm>
            <a:off x="4876800" y="1600200"/>
            <a:ext cx="3962400" cy="3505200"/>
            <a:chOff x="0" y="0"/>
            <a:chExt cx="3962400" cy="3505200"/>
          </a:xfrm>
        </p:grpSpPr>
        <p:sp>
          <p:nvSpPr>
            <p:cNvPr id="253" name="Rectangle"/>
            <p:cNvSpPr/>
            <p:nvPr/>
          </p:nvSpPr>
          <p:spPr>
            <a:xfrm>
              <a:off x="0" y="0"/>
              <a:ext cx="3962400" cy="3505200"/>
            </a:xfrm>
            <a:prstGeom prst="rect">
              <a:avLst/>
            </a:prstGeom>
            <a:solidFill>
              <a:srgbClr val="FFFDA9"/>
            </a:solidFill>
            <a:ln w="9525" cap="flat">
              <a:solidFill>
                <a:srgbClr val="000000"/>
              </a:solidFill>
              <a:prstDash val="solid"/>
              <a:round/>
            </a:ln>
            <a:effectLst>
              <a:outerShdw sx="100000" sy="100000" kx="0" ky="0" algn="b" rotWithShape="0" blurRad="63500" dist="101600" dir="2700000">
                <a:srgbClr val="929292">
                  <a:alpha val="75000"/>
                </a:srgbClr>
              </a:outerShdw>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nvGrpSpPr>
            <p:cNvPr id="273" name="Group"/>
            <p:cNvGrpSpPr/>
            <p:nvPr/>
          </p:nvGrpSpPr>
          <p:grpSpPr>
            <a:xfrm>
              <a:off x="304800" y="195262"/>
              <a:ext cx="3352800" cy="3113088"/>
              <a:chOff x="0" y="0"/>
              <a:chExt cx="3352799" cy="3113087"/>
            </a:xfrm>
          </p:grpSpPr>
          <p:grpSp>
            <p:nvGrpSpPr>
              <p:cNvPr id="256" name="Group"/>
              <p:cNvGrpSpPr/>
              <p:nvPr/>
            </p:nvGrpSpPr>
            <p:grpSpPr>
              <a:xfrm>
                <a:off x="0" y="21260"/>
                <a:ext cx="1311966" cy="561875"/>
                <a:chOff x="0" y="0"/>
                <a:chExt cx="1311965" cy="561874"/>
              </a:xfrm>
            </p:grpSpPr>
            <p:sp>
              <p:nvSpPr>
                <p:cNvPr id="254"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55" name="Burglary"/>
                <p:cNvSpPr txBox="1"/>
                <p:nvPr/>
              </p:nvSpPr>
              <p:spPr>
                <a:xfrm>
                  <a:off x="165946" y="113226"/>
                  <a:ext cx="980073"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Burglary</a:t>
                  </a:r>
                </a:p>
              </p:txBody>
            </p:sp>
          </p:grpSp>
          <p:grpSp>
            <p:nvGrpSpPr>
              <p:cNvPr id="259" name="Group"/>
              <p:cNvGrpSpPr/>
              <p:nvPr/>
            </p:nvGrpSpPr>
            <p:grpSpPr>
              <a:xfrm>
                <a:off x="2040834" y="0"/>
                <a:ext cx="1311966" cy="561875"/>
                <a:chOff x="0" y="0"/>
                <a:chExt cx="1311965" cy="561874"/>
              </a:xfrm>
            </p:grpSpPr>
            <p:sp>
              <p:nvSpPr>
                <p:cNvPr id="257"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58" name="Earthquake"/>
                <p:cNvSpPr txBox="1"/>
                <p:nvPr/>
              </p:nvSpPr>
              <p:spPr>
                <a:xfrm>
                  <a:off x="6942" y="113226"/>
                  <a:ext cx="1298081" cy="3354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Earthquake</a:t>
                  </a:r>
                </a:p>
              </p:txBody>
            </p:sp>
          </p:grpSp>
          <p:grpSp>
            <p:nvGrpSpPr>
              <p:cNvPr id="262" name="Group"/>
              <p:cNvGrpSpPr/>
              <p:nvPr/>
            </p:nvGrpSpPr>
            <p:grpSpPr>
              <a:xfrm>
                <a:off x="0" y="2551213"/>
                <a:ext cx="1311966" cy="561875"/>
                <a:chOff x="0" y="0"/>
                <a:chExt cx="1311965" cy="561874"/>
              </a:xfrm>
            </p:grpSpPr>
            <p:sp>
              <p:nvSpPr>
                <p:cNvPr id="260"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61" name="JohnCalls"/>
                <p:cNvSpPr txBox="1"/>
                <p:nvPr/>
              </p:nvSpPr>
              <p:spPr>
                <a:xfrm>
                  <a:off x="89653" y="113226"/>
                  <a:ext cx="1132659"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JohnCalls</a:t>
                  </a:r>
                </a:p>
              </p:txBody>
            </p:sp>
          </p:grpSp>
          <p:grpSp>
            <p:nvGrpSpPr>
              <p:cNvPr id="265" name="Group"/>
              <p:cNvGrpSpPr/>
              <p:nvPr/>
            </p:nvGrpSpPr>
            <p:grpSpPr>
              <a:xfrm>
                <a:off x="2040834" y="2551213"/>
                <a:ext cx="1311966" cy="561875"/>
                <a:chOff x="0" y="0"/>
                <a:chExt cx="1311965" cy="561874"/>
              </a:xfrm>
            </p:grpSpPr>
            <p:sp>
              <p:nvSpPr>
                <p:cNvPr id="263"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64" name="MaryCalls"/>
                <p:cNvSpPr txBox="1"/>
                <p:nvPr/>
              </p:nvSpPr>
              <p:spPr>
                <a:xfrm>
                  <a:off x="83514" y="113226"/>
                  <a:ext cx="1144937"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MaryCalls</a:t>
                  </a:r>
                </a:p>
              </p:txBody>
            </p:sp>
          </p:grpSp>
          <p:grpSp>
            <p:nvGrpSpPr>
              <p:cNvPr id="268" name="Group"/>
              <p:cNvGrpSpPr/>
              <p:nvPr/>
            </p:nvGrpSpPr>
            <p:grpSpPr>
              <a:xfrm>
                <a:off x="1020417" y="1312052"/>
                <a:ext cx="1311966" cy="561875"/>
                <a:chOff x="0" y="0"/>
                <a:chExt cx="1311965" cy="561874"/>
              </a:xfrm>
            </p:grpSpPr>
            <p:sp>
              <p:nvSpPr>
                <p:cNvPr id="266" name="Oval"/>
                <p:cNvSpPr/>
                <p:nvPr/>
              </p:nvSpPr>
              <p:spPr>
                <a:xfrm>
                  <a:off x="0" y="0"/>
                  <a:ext cx="1311966" cy="561875"/>
                </a:xfrm>
                <a:prstGeom prst="ellipse">
                  <a:avLst/>
                </a:prstGeom>
                <a:solidFill>
                  <a:srgbClr val="FFFFFF"/>
                </a:solidFill>
                <a:ln w="9525" cap="flat">
                  <a:solidFill>
                    <a:srgbClr val="000000"/>
                  </a:solidFill>
                  <a:prstDash val="solid"/>
                  <a:roun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67" name="Alarm"/>
                <p:cNvSpPr txBox="1"/>
                <p:nvPr/>
              </p:nvSpPr>
              <p:spPr>
                <a:xfrm>
                  <a:off x="293082" y="113226"/>
                  <a:ext cx="725800" cy="3354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8100" tIns="38100" rIns="38100" bIns="38100" numCol="1" anchor="ctr">
                  <a:spAutoFit/>
                </a:bodyPr>
                <a:lstStyle>
                  <a:lvl1pPr marL="39949" marR="39949" defTabSz="914400">
                    <a:buClr>
                      <a:srgbClr val="000000"/>
                    </a:buClr>
                    <a:buFont typeface="Arial"/>
                    <a:defRPr sz="1800">
                      <a:uFill>
                        <a:solidFill>
                          <a:srgbClr val="000000"/>
                        </a:solidFill>
                      </a:uFill>
                      <a:latin typeface="Arial"/>
                      <a:ea typeface="Arial"/>
                      <a:cs typeface="Arial"/>
                      <a:sym typeface="Arial"/>
                    </a:defRPr>
                  </a:lvl1pPr>
                </a:lstStyle>
                <a:p>
                  <a:pPr/>
                  <a:r>
                    <a:t>Alarm</a:t>
                  </a:r>
                </a:p>
              </p:txBody>
            </p:sp>
          </p:grpSp>
          <p:sp>
            <p:nvSpPr>
              <p:cNvPr id="269" name="Line"/>
              <p:cNvSpPr/>
              <p:nvPr/>
            </p:nvSpPr>
            <p:spPr>
              <a:xfrm>
                <a:off x="655982" y="583134"/>
                <a:ext cx="1020418" cy="72891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70" name="Line"/>
              <p:cNvSpPr/>
              <p:nvPr/>
            </p:nvSpPr>
            <p:spPr>
              <a:xfrm flipH="1">
                <a:off x="1676400" y="561874"/>
                <a:ext cx="1020419" cy="750179"/>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71" name="Line"/>
              <p:cNvSpPr/>
              <p:nvPr/>
            </p:nvSpPr>
            <p:spPr>
              <a:xfrm flipH="1">
                <a:off x="655982"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sp>
            <p:nvSpPr>
              <p:cNvPr id="272" name="Line"/>
              <p:cNvSpPr/>
              <p:nvPr/>
            </p:nvSpPr>
            <p:spPr>
              <a:xfrm>
                <a:off x="1676400" y="1873926"/>
                <a:ext cx="1020418" cy="677288"/>
              </a:xfrm>
              <a:prstGeom prst="line">
                <a:avLst/>
              </a:prstGeom>
              <a:noFill/>
              <a:ln w="9525" cap="flat">
                <a:solidFill>
                  <a:srgbClr val="000000"/>
                </a:solidFill>
                <a:prstDash val="solid"/>
                <a:round/>
                <a:tailEnd type="triangle" w="med" len="med"/>
              </a:ln>
              <a:effectLst/>
            </p:spPr>
            <p:txBody>
              <a:bodyPr wrap="square" lIns="50800" tIns="50800" rIns="50800" bIns="50800" numCol="1" anchor="ctr">
                <a:noAutofit/>
              </a:bodyPr>
              <a:lstStyle/>
              <a:p>
                <a:pPr marL="40639" marR="40639" algn="l" defTabSz="914400">
                  <a:defRPr sz="2400">
                    <a:uFill>
                      <a:solidFill>
                        <a:srgbClr val="000000"/>
                      </a:solidFill>
                    </a:uFill>
                    <a:latin typeface="Times New Roman"/>
                    <a:ea typeface="Times New Roman"/>
                    <a:cs typeface="Times New Roman"/>
                    <a:sym typeface="Times New Roman"/>
                  </a:defRPr>
                </a:pPr>
              </a:p>
            </p:txBody>
          </p:sp>
        </p:grpSp>
      </p:grpSp>
      <p:sp>
        <p:nvSpPr>
          <p:cNvPr id="275" name="Global Semantics"/>
          <p:cNvSpPr txBox="1"/>
          <p:nvPr/>
        </p:nvSpPr>
        <p:spPr>
          <a:xfrm>
            <a:off x="304800" y="6472237"/>
            <a:ext cx="3441700" cy="30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gn="l" defTabSz="914400">
              <a:buClr>
                <a:srgbClr val="000000"/>
              </a:buClr>
              <a:buFont typeface="Tahoma"/>
              <a:defRPr sz="1400">
                <a:uFill>
                  <a:solidFill>
                    <a:srgbClr val="000000"/>
                  </a:solidFill>
                </a:uFill>
              </a:defRPr>
            </a:lvl1pPr>
          </a:lstStyle>
          <a:p>
            <a:pPr/>
            <a:r>
              <a:t>Global Semantics</a:t>
            </a:r>
          </a:p>
        </p:txBody>
      </p:sp>
      <p:pic>
        <p:nvPicPr>
          <p:cNvPr id="276" name="image.pdf" descr="image.pdf"/>
          <p:cNvPicPr>
            <a:picLocks noChangeAspect="0"/>
          </p:cNvPicPr>
          <p:nvPr/>
        </p:nvPicPr>
        <p:blipFill>
          <a:blip r:embed="rId3">
            <a:extLst/>
          </a:blip>
          <a:stretch>
            <a:fillRect/>
          </a:stretch>
        </p:blipFill>
        <p:spPr>
          <a:xfrm>
            <a:off x="609600" y="4340225"/>
            <a:ext cx="4114800" cy="765175"/>
          </a:xfrm>
          <a:prstGeom prst="rect">
            <a:avLst/>
          </a:prstGeom>
          <a:ln w="12700">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Tahoma"/>
        <a:ea typeface="Tahoma"/>
        <a:cs typeface="Tahom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406400" rtl="0" fontAlgn="auto" latinLnBrk="0" hangingPunct="0">
          <a:lnSpc>
            <a:spcPct val="100000"/>
          </a:lnSpc>
          <a:spcBef>
            <a:spcPts val="0"/>
          </a:spcBef>
          <a:spcAft>
            <a:spcPts val="0"/>
          </a:spcAft>
          <a:buClrTx/>
          <a:buSzTx/>
          <a:buFontTx/>
          <a:buNone/>
          <a:tabLst/>
          <a:defRPr b="0" baseline="0" cap="none" i="0" spc="0" strike="noStrike" sz="2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Tahoma"/>
        <a:ea typeface="Tahoma"/>
        <a:cs typeface="Tahom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406400" rtl="0" fontAlgn="auto" latinLnBrk="0" hangingPunct="0">
          <a:lnSpc>
            <a:spcPct val="100000"/>
          </a:lnSpc>
          <a:spcBef>
            <a:spcPts val="0"/>
          </a:spcBef>
          <a:spcAft>
            <a:spcPts val="0"/>
          </a:spcAft>
          <a:buClrTx/>
          <a:buSzTx/>
          <a:buFontTx/>
          <a:buNone/>
          <a:tabLst/>
          <a:defRPr b="0" baseline="0" cap="none" i="0" spc="0" strike="noStrike" sz="2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406400" rtl="0" fontAlgn="auto" latinLnBrk="0" hangingPunct="0">
          <a:lnSpc>
            <a:spcPct val="100000"/>
          </a:lnSpc>
          <a:spcBef>
            <a:spcPts val="0"/>
          </a:spcBef>
          <a:spcAft>
            <a:spcPts val="0"/>
          </a:spcAft>
          <a:buClrTx/>
          <a:buSzTx/>
          <a:buFontTx/>
          <a:buNone/>
          <a:tabLst/>
          <a:defRPr b="0" baseline="0" cap="none" i="0" spc="0" strike="noStrike" sz="2800" u="none" kumimoji="0" normalizeH="0">
            <a:ln>
              <a:noFill/>
            </a:ln>
            <a:solidFill>
              <a:srgbClr val="000000"/>
            </a:solidFill>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