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52" d="100"/>
          <a:sy n="52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/>
          <p:cNvSpPr/>
          <p:nvPr/>
        </p:nvSpPr>
        <p:spPr>
          <a:xfrm>
            <a:off x="2708671" y="285750"/>
            <a:ext cx="19252408" cy="1232297"/>
          </a:xfrm>
          <a:prstGeom prst="rect">
            <a:avLst/>
          </a:prstGeom>
          <a:solidFill>
            <a:srgbClr val="E08400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3405187" y="428625"/>
            <a:ext cx="17055704" cy="9644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15890" y="2053828"/>
            <a:ext cx="9786939" cy="11233547"/>
          </a:xfrm>
          <a:prstGeom prst="rect">
            <a:avLst/>
          </a:prstGeom>
        </p:spPr>
        <p:txBody>
          <a:bodyPr/>
          <a:lstStyle>
            <a:lvl1pPr marL="1093107" indent="-775607">
              <a:buClr>
                <a:srgbClr val="258BC0"/>
              </a:buClr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>
              <a:buClr>
                <a:srgbClr val="258BC0"/>
              </a:buClr>
              <a:defRPr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>
              <a:buClr>
                <a:srgbClr val="258BC0"/>
              </a:buClr>
              <a:defRPr i="0"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426607" indent="-775607">
              <a:buClr>
                <a:srgbClr val="258BC0"/>
              </a:buClr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871107" indent="-775607">
              <a:defRPr sz="3800" i="0"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A0C29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104303" y="-78725"/>
            <a:ext cx="24592606" cy="1356206"/>
          </a:xfrm>
          <a:prstGeom prst="rect">
            <a:avLst/>
          </a:prstGeom>
          <a:solidFill>
            <a:srgbClr val="F58531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94254" y="162886"/>
            <a:ext cx="17055704" cy="96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94254" y="1664361"/>
            <a:ext cx="9786938" cy="11233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>
            <a:lvl2pPr marL="1537607" indent="-775607">
              <a:buClrTx/>
              <a:defRPr sz="3800">
                <a:solidFill>
                  <a:srgbClr val="050100"/>
                </a:solidFill>
              </a:defRPr>
            </a:lvl2pPr>
            <a:lvl3pPr marL="1982107" indent="-775607">
              <a:defRPr sz="3800" i="1"/>
            </a:lvl3pPr>
            <a:lvl4pPr marL="2413000" indent="-762000">
              <a:defRPr sz="3200"/>
            </a:lvl4pPr>
            <a:lvl5pPr marL="2857500" indent="-762000">
              <a:buClr>
                <a:srgbClr val="258BC0"/>
              </a:buClr>
              <a:defRPr sz="32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norm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1103312" marR="0" indent="-785812" algn="l" defTabSz="821531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050100"/>
        </a:buClr>
        <a:buSzPct val="100000"/>
        <a:buFont typeface="Lucida Grande"/>
        <a:buChar char="‣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660071" marR="0" indent="-898071" algn="l" defTabSz="821531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050100"/>
        </a:buClr>
        <a:buSzPct val="100000"/>
        <a:buFont typeface="Lucida Grande"/>
        <a:buChar char="‣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2104571" marR="0" indent="-898071" algn="l" defTabSz="821531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050100"/>
        </a:buClr>
        <a:buSzPct val="100000"/>
        <a:buFont typeface="Lucida Grande"/>
        <a:buChar char="‣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698750" marR="0" indent="-1047750" algn="l" defTabSz="821531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050100"/>
        </a:buClr>
        <a:buSzPct val="100000"/>
        <a:buFont typeface="Lucida Grande"/>
        <a:buChar char="‣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3143250" marR="0" indent="-1047750" algn="l" defTabSz="821531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050100"/>
        </a:buClr>
        <a:buSzPct val="100000"/>
        <a:buFont typeface="Lucida Grande"/>
        <a:buChar char="‣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498850" marR="0" indent="-1047750" algn="l" defTabSz="821531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050100"/>
        </a:buClr>
        <a:buSzPct val="100000"/>
        <a:buFont typeface="Lucida Grande"/>
        <a:buChar char="‣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854450" marR="0" indent="-1047750" algn="l" defTabSz="821531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050100"/>
        </a:buClr>
        <a:buSzPct val="100000"/>
        <a:buFont typeface="Lucida Grande"/>
        <a:buChar char="‣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4210050" marR="0" indent="-1047750" algn="l" defTabSz="821531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050100"/>
        </a:buClr>
        <a:buSzPct val="100000"/>
        <a:buFont typeface="Lucida Grande"/>
        <a:buChar char="‣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565650" marR="0" indent="-1047750" algn="l" defTabSz="821531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050100"/>
        </a:buClr>
        <a:buSzPct val="100000"/>
        <a:buFont typeface="Lucida Grande"/>
        <a:buChar char="‣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hyperlink" Target="mailto:visser@cs.miami.edu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hyperlink" Target="http://www.cs.miami.edu/~visser" TargetMode="Externa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A6C8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Ubbo Visser…"/>
          <p:cNvSpPr txBox="1"/>
          <p:nvPr/>
        </p:nvSpPr>
        <p:spPr>
          <a:xfrm>
            <a:off x="4271367" y="6511282"/>
            <a:ext cx="15841266" cy="674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200" i="1">
                <a:solidFill>
                  <a:srgbClr val="23232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Ubbo Visser</a:t>
            </a:r>
          </a:p>
          <a:p>
            <a:pPr>
              <a:defRPr sz="5200">
                <a:solidFill>
                  <a:srgbClr val="232323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>
              <a:defRPr sz="4000">
                <a:solidFill>
                  <a:srgbClr val="23232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Associate Professor</a:t>
            </a:r>
          </a:p>
          <a:p>
            <a:pPr>
              <a:defRPr sz="4000">
                <a:solidFill>
                  <a:srgbClr val="23232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Distinguished Faculty for Cognitive Science and Aging</a:t>
            </a:r>
          </a:p>
          <a:p>
            <a:pPr>
              <a:defRPr sz="4000">
                <a:solidFill>
                  <a:srgbClr val="23232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Trustee of the RoboCup Federation</a:t>
            </a:r>
          </a:p>
          <a:p>
            <a:pPr>
              <a:defRPr sz="4000">
                <a:solidFill>
                  <a:srgbClr val="23232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Director of Graduate Studies</a:t>
            </a:r>
          </a:p>
          <a:p>
            <a:pPr>
              <a:defRPr sz="4000">
                <a:solidFill>
                  <a:srgbClr val="23232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Department of Computer Science</a:t>
            </a:r>
          </a:p>
          <a:p>
            <a:pPr>
              <a:defRPr sz="4000">
                <a:solidFill>
                  <a:srgbClr val="23232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College of Arts and Sciences</a:t>
            </a:r>
          </a:p>
          <a:p>
            <a:pPr>
              <a:defRPr sz="4000">
                <a:solidFill>
                  <a:srgbClr val="232323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>
              <a:defRPr sz="4000">
                <a:solidFill>
                  <a:srgbClr val="23232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May 2022</a:t>
            </a:r>
          </a:p>
        </p:txBody>
      </p:sp>
      <p:pic>
        <p:nvPicPr>
          <p:cNvPr id="41" name="robocanes-logo.png" descr="robocanes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63" y="11325555"/>
            <a:ext cx="5686731" cy="2053829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2" name="AI for Semantic Web…"/>
          <p:cNvSpPr/>
          <p:nvPr/>
        </p:nvSpPr>
        <p:spPr>
          <a:xfrm>
            <a:off x="951700" y="407850"/>
            <a:ext cx="22480600" cy="5434958"/>
          </a:xfrm>
          <a:prstGeom prst="roundRect">
            <a:avLst>
              <a:gd name="adj" fmla="val 4929"/>
            </a:avLst>
          </a:prstGeom>
          <a:solidFill>
            <a:srgbClr val="D67026"/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>
              <a:defRPr sz="67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AI for Semantic Web</a:t>
            </a:r>
          </a:p>
          <a:p>
            <a:pPr>
              <a:defRPr sz="67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AI &amp; Robotics for Intelligent Agents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A0C29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dto.png" descr="dto.png"/>
          <p:cNvPicPr>
            <a:picLocks noChangeAspect="1"/>
          </p:cNvPicPr>
          <p:nvPr/>
        </p:nvPicPr>
        <p:blipFill rotWithShape="1">
          <a:blip r:embed="rId2"/>
          <a:srcRect t="4809" r="9360" b="34311"/>
          <a:stretch/>
        </p:blipFill>
        <p:spPr>
          <a:xfrm>
            <a:off x="-170891" y="23729"/>
            <a:ext cx="9462281" cy="4824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Screen Shot 2022-05-18 at 2.50.04 PM.png" descr="Screen Shot 2022-05-18 at 2.50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35" y="0"/>
            <a:ext cx="8458201" cy="5778501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Ontologies, Knowledge Engineering, Semantic Web, Spatio-temporal Reasoning…"/>
          <p:cNvSpPr/>
          <p:nvPr/>
        </p:nvSpPr>
        <p:spPr>
          <a:xfrm>
            <a:off x="-170891" y="4767328"/>
            <a:ext cx="24554892" cy="132767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>
              <a:defRPr sz="1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dirty="0"/>
              <a:t>Ontologies, Knowledge Engineering, Semantic Web, </a:t>
            </a:r>
            <a:r>
              <a:rPr dirty="0" err="1"/>
              <a:t>Spatio</a:t>
            </a:r>
            <a:r>
              <a:rPr dirty="0"/>
              <a:t>-temporal Reasoning</a:t>
            </a:r>
          </a:p>
        </p:txBody>
      </p:sp>
      <p:pic>
        <p:nvPicPr>
          <p:cNvPr id="49" name="Screen Shot 2022-05-18 at 2.51.27 PM.png" descr="Screen Shot 2022-05-18 at 2.51.27 PM.png"/>
          <p:cNvPicPr>
            <a:picLocks noChangeAspect="1"/>
          </p:cNvPicPr>
          <p:nvPr/>
        </p:nvPicPr>
        <p:blipFill rotWithShape="1">
          <a:blip r:embed="rId5"/>
          <a:srcRect l="5760" r="9365"/>
          <a:stretch/>
        </p:blipFill>
        <p:spPr>
          <a:xfrm>
            <a:off x="16352874" y="-21630"/>
            <a:ext cx="8031126" cy="4824643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ext"/>
          <p:cNvSpPr txBox="1"/>
          <p:nvPr/>
        </p:nvSpPr>
        <p:spPr>
          <a:xfrm>
            <a:off x="-170891" y="7254426"/>
            <a:ext cx="193676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628125-0EF7-6A60-FA43-F26F8952B579}"/>
              </a:ext>
            </a:extLst>
          </p:cNvPr>
          <p:cNvGrpSpPr/>
          <p:nvPr/>
        </p:nvGrpSpPr>
        <p:grpSpPr>
          <a:xfrm>
            <a:off x="-170891" y="6304150"/>
            <a:ext cx="24554892" cy="7454380"/>
            <a:chOff x="-170891" y="6304150"/>
            <a:chExt cx="24554892" cy="7454380"/>
          </a:xfrm>
        </p:grpSpPr>
        <p:sp>
          <p:nvSpPr>
            <p:cNvPr id="46" name="Rectangle"/>
            <p:cNvSpPr/>
            <p:nvPr/>
          </p:nvSpPr>
          <p:spPr>
            <a:xfrm>
              <a:off x="-170891" y="7403509"/>
              <a:ext cx="9462281" cy="635502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57FB7DE-78D8-3888-909E-4BA2DB6A69E8}"/>
                </a:ext>
              </a:extLst>
            </p:cNvPr>
            <p:cNvGrpSpPr/>
            <p:nvPr/>
          </p:nvGrpSpPr>
          <p:grpSpPr>
            <a:xfrm>
              <a:off x="-170891" y="6304150"/>
              <a:ext cx="24554892" cy="7454380"/>
              <a:chOff x="-170891" y="6304150"/>
              <a:chExt cx="24554892" cy="7454380"/>
            </a:xfrm>
          </p:grpSpPr>
          <p:pic>
            <p:nvPicPr>
              <p:cNvPr id="45" name="Screen Shot 2022-05-18 at 3.05.19 PM.png" descr="Screen Shot 2022-05-18 at 3.05.19 PM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28591" y="7254426"/>
                <a:ext cx="7986132" cy="650410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50" name="page9image53149104.png" descr="page9image53149104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72" y="7484602"/>
                <a:ext cx="9189920" cy="6120336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54" name="Group"/>
              <p:cNvGrpSpPr/>
              <p:nvPr/>
            </p:nvGrpSpPr>
            <p:grpSpPr>
              <a:xfrm>
                <a:off x="15488228" y="7411850"/>
                <a:ext cx="8895773" cy="6346680"/>
                <a:chOff x="0" y="0"/>
                <a:chExt cx="8895772" cy="6346679"/>
              </a:xfrm>
            </p:grpSpPr>
            <p:pic>
              <p:nvPicPr>
                <p:cNvPr id="52" name="Screen Shot 2022-05-18 at 3.02.19 PM.png" descr="Screen Shot 2022-05-18 at 3.02.19 PM.png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8895772" cy="328936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3" name="Screen Shot 2022-05-18 at 3.02.35 PM.png" descr="Screen Shot 2022-05-18 at 3.02.35 PM.png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3107723"/>
                  <a:ext cx="8895772" cy="32389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3" name="Ontologies, Knowledge Engineering, Semantic Web, Spatio-temporal Reasoning…">
                <a:extLst>
                  <a:ext uri="{FF2B5EF4-FFF2-40B4-BE49-F238E27FC236}">
                    <a16:creationId xmlns:a16="http://schemas.microsoft.com/office/drawing/2014/main" id="{1EBBA447-AB4C-BE69-F37F-BE250ACF632D}"/>
                  </a:ext>
                </a:extLst>
              </p:cNvPr>
              <p:cNvSpPr/>
              <p:nvPr/>
            </p:nvSpPr>
            <p:spPr>
              <a:xfrm>
                <a:off x="-170891" y="6304150"/>
                <a:ext cx="24554892" cy="1168596"/>
              </a:xfrm>
              <a:prstGeom prst="rect">
                <a:avLst/>
              </a:prstGeom>
              <a:blipFill>
                <a:blip r:embed="rId4"/>
              </a:blipFill>
              <a:ln w="12700"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71437" tIns="71437" rIns="71437" bIns="71437" anchor="ctr"/>
              <a:lstStyle/>
              <a:p>
                <a:pPr>
                  <a:defRPr sz="11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/>
              </a:p>
              <a:p>
                <a:pPr>
                  <a:defRPr sz="4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r>
                  <a:rPr lang="en-US" dirty="0"/>
                  <a:t>Machine Learning, Digital Health, Therapy, FRT</a:t>
                </a:r>
                <a:endParaRPr dirty="0"/>
              </a:p>
            </p:txBody>
          </p:sp>
        </p:grpSp>
      </p:grpSp>
      <p:sp>
        <p:nvSpPr>
          <p:cNvPr id="14" name="Ontologies, Knowledge Engineering, Semantic Web, Spatio-temporal Reasoning…">
            <a:extLst>
              <a:ext uri="{FF2B5EF4-FFF2-40B4-BE49-F238E27FC236}">
                <a16:creationId xmlns:a16="http://schemas.microsoft.com/office/drawing/2014/main" id="{D1A56A36-13EB-7A16-94EA-5E1B9C9B2494}"/>
              </a:ext>
            </a:extLst>
          </p:cNvPr>
          <p:cNvSpPr/>
          <p:nvPr/>
        </p:nvSpPr>
        <p:spPr>
          <a:xfrm>
            <a:off x="-170891" y="4767329"/>
            <a:ext cx="24554892" cy="132767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>
              <a:defRPr sz="1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dirty="0"/>
              <a:t>Ontologies, Knowledge Engineering, Semantic Web, </a:t>
            </a:r>
            <a:r>
              <a:rPr dirty="0" err="1"/>
              <a:t>Spatio</a:t>
            </a:r>
            <a:r>
              <a:rPr dirty="0"/>
              <a:t>-temporal Reasoning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A0C29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Drive interdisciplinary AI &amp; Robotics research to enable the next generation  of robots that work and interact safely alongside humans."/>
          <p:cNvSpPr/>
          <p:nvPr/>
        </p:nvSpPr>
        <p:spPr>
          <a:xfrm>
            <a:off x="-1" y="4767329"/>
            <a:ext cx="24384002" cy="264452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>
              <a:defRPr sz="1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Drive interdisciplinary AI &amp; Robotics research to enable the next generation </a:t>
            </a:r>
            <a:br/>
            <a:r>
              <a:t>of robots that work and interact safely alongside humans.</a:t>
            </a:r>
          </a:p>
        </p:txBody>
      </p:sp>
      <p:pic>
        <p:nvPicPr>
          <p:cNvPr id="57" name="hsr-amy.JPG" descr="hsr-amy.JPG"/>
          <p:cNvPicPr>
            <a:picLocks noChangeAspect="1"/>
          </p:cNvPicPr>
          <p:nvPr/>
        </p:nvPicPr>
        <p:blipFill>
          <a:blip r:embed="rId3"/>
          <a:srcRect b="52698"/>
          <a:stretch>
            <a:fillRect/>
          </a:stretch>
        </p:blipFill>
        <p:spPr>
          <a:xfrm>
            <a:off x="6898840" y="7411850"/>
            <a:ext cx="9995718" cy="6304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robot.png" descr="robot.png"/>
          <p:cNvPicPr>
            <a:picLocks noChangeAspect="1"/>
          </p:cNvPicPr>
          <p:nvPr/>
        </p:nvPicPr>
        <p:blipFill>
          <a:blip r:embed="rId4"/>
          <a:srcRect t="14724"/>
          <a:stretch>
            <a:fillRect/>
          </a:stretch>
        </p:blipFill>
        <p:spPr>
          <a:xfrm>
            <a:off x="14445319" y="-1"/>
            <a:ext cx="9938681" cy="4767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G_7220.JPG" descr="IMG_7220.JPG"/>
          <p:cNvPicPr>
            <a:picLocks noChangeAspect="1"/>
          </p:cNvPicPr>
          <p:nvPr/>
        </p:nvPicPr>
        <p:blipFill>
          <a:blip r:embed="rId5"/>
          <a:srcRect l="31621" t="18304" b="17634"/>
          <a:stretch>
            <a:fillRect/>
          </a:stretch>
        </p:blipFill>
        <p:spPr>
          <a:xfrm>
            <a:off x="0" y="7420779"/>
            <a:ext cx="8946359" cy="6286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Unknown.jpeg" descr="Unknown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7885" y="7411850"/>
            <a:ext cx="8416115" cy="6303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Screen Shot 2021-09-09 at 11.05.07 AM.png" descr="Screen Shot 2021-09-09 at 11.05.07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2163" y="-12700"/>
            <a:ext cx="7763603" cy="477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VisFACS-CombinedEmotions.png" descr="VisFACS-CombinedEmotion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3465" y="7433480"/>
            <a:ext cx="2304422" cy="172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Screen Shot 2021-09-09 at 11.17.36 AM.png" descr="Screen Shot 2021-09-09 at 11.17.36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99594" y="-68"/>
            <a:ext cx="10566794" cy="4767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hank You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You!</a:t>
            </a:r>
          </a:p>
        </p:txBody>
      </p:sp>
      <p:sp>
        <p:nvSpPr>
          <p:cNvPr id="66" name="Contact…"/>
          <p:cNvSpPr txBox="1"/>
          <p:nvPr/>
        </p:nvSpPr>
        <p:spPr>
          <a:xfrm>
            <a:off x="594254" y="9523969"/>
            <a:ext cx="8751094" cy="3875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pPr algn="l" defTabSz="739378">
              <a:spcBef>
                <a:spcPts val="200"/>
              </a:spcBef>
              <a:defRPr sz="3689" i="1">
                <a:latin typeface="+mn-lt"/>
                <a:ea typeface="+mn-ea"/>
                <a:cs typeface="+mn-cs"/>
                <a:sym typeface="Calibri"/>
              </a:defRPr>
            </a:pPr>
            <a:br/>
            <a:endParaRPr/>
          </a:p>
          <a:p>
            <a:pPr marL="698046" indent="-698046" algn="l" defTabSz="739378">
              <a:spcBef>
                <a:spcPts val="1200"/>
              </a:spcBef>
              <a:buClr>
                <a:srgbClr val="050100"/>
              </a:buClr>
              <a:buSzPct val="100000"/>
              <a:buFont typeface="Lucida Grande"/>
              <a:buChar char="‣"/>
              <a:defRPr sz="3689">
                <a:latin typeface="+mn-lt"/>
                <a:ea typeface="+mn-ea"/>
                <a:cs typeface="+mn-cs"/>
                <a:sym typeface="Calibri"/>
              </a:defRPr>
            </a:pPr>
            <a:r>
              <a:t>Contact</a:t>
            </a:r>
          </a:p>
          <a:p>
            <a:pPr marL="1001367" lvl="1" indent="-715617" algn="l" defTabSz="739378">
              <a:spcBef>
                <a:spcPts val="1000"/>
              </a:spcBef>
              <a:buClr>
                <a:srgbClr val="050100"/>
              </a:buClr>
              <a:buSzPct val="100000"/>
              <a:buFont typeface="Lucida Grande"/>
              <a:buChar char="‣"/>
              <a:defRPr sz="3150">
                <a:latin typeface="+mn-lt"/>
                <a:ea typeface="+mn-ea"/>
                <a:cs typeface="+mn-cs"/>
                <a:sym typeface="Calibri"/>
              </a:defRPr>
            </a:pPr>
            <a:r>
              <a:t>Web: </a:t>
            </a:r>
            <a:r>
              <a:rPr u="sng">
                <a:hlinkClick r:id="rId2"/>
              </a:rPr>
              <a:t>https://www.cs.miami.edu/~visser</a:t>
            </a:r>
          </a:p>
          <a:p>
            <a:pPr marL="1001367" lvl="1" indent="-715617" algn="l" defTabSz="739378">
              <a:spcBef>
                <a:spcPts val="1000"/>
              </a:spcBef>
              <a:buClr>
                <a:srgbClr val="050100"/>
              </a:buClr>
              <a:buSzPct val="100000"/>
              <a:buFont typeface="Lucida Grande"/>
              <a:buChar char="‣"/>
              <a:defRPr sz="3150">
                <a:latin typeface="+mn-lt"/>
                <a:ea typeface="+mn-ea"/>
                <a:cs typeface="+mn-cs"/>
                <a:sym typeface="Calibri"/>
              </a:defRPr>
            </a:pPr>
            <a:r>
              <a:t>Email: </a:t>
            </a:r>
            <a:r>
              <a:rPr u="sng">
                <a:hlinkClick r:id="rId3"/>
              </a:rPr>
              <a:t>visser@cs.miami.edu</a:t>
            </a:r>
          </a:p>
        </p:txBody>
      </p:sp>
      <p:grpSp>
        <p:nvGrpSpPr>
          <p:cNvPr id="69" name="Group"/>
          <p:cNvGrpSpPr/>
          <p:nvPr/>
        </p:nvGrpSpPr>
        <p:grpSpPr>
          <a:xfrm>
            <a:off x="15094094" y="5381970"/>
            <a:ext cx="2971726" cy="2657476"/>
            <a:chOff x="0" y="0"/>
            <a:chExt cx="2971725" cy="2657474"/>
          </a:xfrm>
        </p:grpSpPr>
        <p:pic>
          <p:nvPicPr>
            <p:cNvPr id="67" name="Screen Shot 2021-09-21 at 12.10.33 PM.png" descr="Screen Shot 2021-09-21 at 12.10.33 PM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63512" y="0"/>
              <a:ext cx="2044701" cy="2108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Andreas Seekircher"/>
            <p:cNvSpPr txBox="1"/>
            <p:nvPr/>
          </p:nvSpPr>
          <p:spPr>
            <a:xfrm>
              <a:off x="0" y="2108199"/>
              <a:ext cx="2971726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Andreas Seekircher</a:t>
              </a:r>
            </a:p>
          </p:txBody>
        </p:sp>
      </p:grpSp>
      <p:grpSp>
        <p:nvGrpSpPr>
          <p:cNvPr id="72" name="Group"/>
          <p:cNvGrpSpPr/>
          <p:nvPr/>
        </p:nvGrpSpPr>
        <p:grpSpPr>
          <a:xfrm>
            <a:off x="1563671" y="2128785"/>
            <a:ext cx="3035971" cy="2657476"/>
            <a:chOff x="0" y="0"/>
            <a:chExt cx="3035969" cy="2657474"/>
          </a:xfrm>
        </p:grpSpPr>
        <p:pic>
          <p:nvPicPr>
            <p:cNvPr id="70" name="Screen Shot 2021-09-21 at 12.12.26 PM.png" descr="Screen Shot 2021-09-21 at 12.12.26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534" y="0"/>
              <a:ext cx="2120901" cy="2108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" name="Saminda Abeyruwan"/>
            <p:cNvSpPr txBox="1"/>
            <p:nvPr/>
          </p:nvSpPr>
          <p:spPr>
            <a:xfrm>
              <a:off x="-1" y="2108199"/>
              <a:ext cx="3035971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Saminda Abeyruwan</a:t>
              </a:r>
            </a:p>
          </p:txBody>
        </p:sp>
      </p:grpSp>
      <p:grpSp>
        <p:nvGrpSpPr>
          <p:cNvPr id="75" name="Group"/>
          <p:cNvGrpSpPr/>
          <p:nvPr/>
        </p:nvGrpSpPr>
        <p:grpSpPr>
          <a:xfrm>
            <a:off x="12999330" y="5381970"/>
            <a:ext cx="1803401" cy="2582270"/>
            <a:chOff x="0" y="0"/>
            <a:chExt cx="1803400" cy="2582269"/>
          </a:xfrm>
        </p:grpSpPr>
        <p:pic>
          <p:nvPicPr>
            <p:cNvPr id="73" name="Screen Shot 2021-09-21 at 12.14.23 PM.png" descr="Screen Shot 2021-09-21 at 12.14.23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803400" cy="2019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" name="Kyle Poore"/>
            <p:cNvSpPr txBox="1"/>
            <p:nvPr/>
          </p:nvSpPr>
          <p:spPr>
            <a:xfrm>
              <a:off x="34838" y="2032994"/>
              <a:ext cx="1733724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Kyle Poore</a:t>
              </a:r>
            </a:p>
          </p:txBody>
        </p:sp>
      </p:grpSp>
      <p:grpSp>
        <p:nvGrpSpPr>
          <p:cNvPr id="78" name="Group"/>
          <p:cNvGrpSpPr/>
          <p:nvPr/>
        </p:nvGrpSpPr>
        <p:grpSpPr>
          <a:xfrm>
            <a:off x="2021206" y="5381970"/>
            <a:ext cx="2328243" cy="2378076"/>
            <a:chOff x="0" y="0"/>
            <a:chExt cx="2328242" cy="2378074"/>
          </a:xfrm>
        </p:grpSpPr>
        <p:pic>
          <p:nvPicPr>
            <p:cNvPr id="76" name="Screen Shot 2021-09-21 at 12.15.06 PM.png" descr="Screen Shot 2021-09-21 at 12.15.06 P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71" y="0"/>
              <a:ext cx="2171701" cy="1828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" name="Joe Masterjohn"/>
            <p:cNvSpPr txBox="1"/>
            <p:nvPr/>
          </p:nvSpPr>
          <p:spPr>
            <a:xfrm>
              <a:off x="-1" y="1828799"/>
              <a:ext cx="2328244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Joe Masterjohn</a:t>
              </a:r>
            </a:p>
          </p:txBody>
        </p:sp>
      </p:grpSp>
      <p:grpSp>
        <p:nvGrpSpPr>
          <p:cNvPr id="81" name="Group"/>
          <p:cNvGrpSpPr/>
          <p:nvPr/>
        </p:nvGrpSpPr>
        <p:grpSpPr>
          <a:xfrm>
            <a:off x="18261483" y="2128785"/>
            <a:ext cx="1965177" cy="2414580"/>
            <a:chOff x="0" y="0"/>
            <a:chExt cx="1965176" cy="2414578"/>
          </a:xfrm>
        </p:grpSpPr>
        <p:sp>
          <p:nvSpPr>
            <p:cNvPr id="79" name="Nasir Laskar"/>
            <p:cNvSpPr txBox="1"/>
            <p:nvPr/>
          </p:nvSpPr>
          <p:spPr>
            <a:xfrm>
              <a:off x="-1" y="1865303"/>
              <a:ext cx="1965178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Nasir Laskar</a:t>
              </a:r>
            </a:p>
          </p:txBody>
        </p:sp>
        <p:pic>
          <p:nvPicPr>
            <p:cNvPr id="80" name="Screen Shot 2021-09-21 at 12.16.24 PM.png" descr="Screen Shot 2021-09-21 at 12.16.24 PM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788" y="0"/>
              <a:ext cx="1879601" cy="1866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4" name="Group"/>
          <p:cNvGrpSpPr/>
          <p:nvPr/>
        </p:nvGrpSpPr>
        <p:grpSpPr>
          <a:xfrm>
            <a:off x="7383278" y="2128785"/>
            <a:ext cx="2171701" cy="2682876"/>
            <a:chOff x="0" y="0"/>
            <a:chExt cx="2171700" cy="2682875"/>
          </a:xfrm>
        </p:grpSpPr>
        <p:pic>
          <p:nvPicPr>
            <p:cNvPr id="82" name="Screen Shot 2021-09-21 at 12.17.05 PM.png" descr="Screen Shot 2021-09-21 at 12.17.05 PM.png"/>
            <p:cNvPicPr>
              <a:picLocks noChangeAspect="1"/>
            </p:cNvPicPr>
            <p:nvPr/>
          </p:nvPicPr>
          <p:blipFill>
            <a:blip r:embed="rId9"/>
            <a:srcRect b="9430"/>
            <a:stretch>
              <a:fillRect/>
            </a:stretch>
          </p:blipFill>
          <p:spPr>
            <a:xfrm>
              <a:off x="0" y="0"/>
              <a:ext cx="2171700" cy="2139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" name="Lloyd Beaufils"/>
            <p:cNvSpPr txBox="1"/>
            <p:nvPr/>
          </p:nvSpPr>
          <p:spPr>
            <a:xfrm>
              <a:off x="0" y="2133600"/>
              <a:ext cx="2125440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Lloyd Beaufils</a:t>
              </a:r>
            </a:p>
          </p:txBody>
        </p:sp>
      </p:grpSp>
      <p:grpSp>
        <p:nvGrpSpPr>
          <p:cNvPr id="87" name="Group"/>
          <p:cNvGrpSpPr/>
          <p:nvPr/>
        </p:nvGrpSpPr>
        <p:grpSpPr>
          <a:xfrm>
            <a:off x="9994464" y="2128785"/>
            <a:ext cx="2336801" cy="2682876"/>
            <a:chOff x="0" y="0"/>
            <a:chExt cx="2336800" cy="2682875"/>
          </a:xfrm>
        </p:grpSpPr>
        <p:pic>
          <p:nvPicPr>
            <p:cNvPr id="85" name="Screen Shot 2021-09-21 at 12.18.37 PM.png" descr="Screen Shot 2021-09-21 at 12.18.37 PM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336800" cy="213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" name="Michael Davis"/>
            <p:cNvSpPr txBox="1"/>
            <p:nvPr/>
          </p:nvSpPr>
          <p:spPr>
            <a:xfrm>
              <a:off x="64103" y="2133600"/>
              <a:ext cx="2218854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Michael Davis </a:t>
              </a:r>
            </a:p>
          </p:txBody>
        </p:sp>
      </p:grpSp>
      <p:grpSp>
        <p:nvGrpSpPr>
          <p:cNvPr id="90" name="Group"/>
          <p:cNvGrpSpPr/>
          <p:nvPr/>
        </p:nvGrpSpPr>
        <p:grpSpPr>
          <a:xfrm>
            <a:off x="10301354" y="5381970"/>
            <a:ext cx="1841501" cy="2682876"/>
            <a:chOff x="0" y="0"/>
            <a:chExt cx="1841500" cy="2682874"/>
          </a:xfrm>
        </p:grpSpPr>
        <p:pic>
          <p:nvPicPr>
            <p:cNvPr id="88" name="Screen Shot 2021-09-21 at 12.20.21 PM.png" descr="Screen Shot 2021-09-21 at 12.20.21 PM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841501" cy="213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" name="Pedro Peña"/>
            <p:cNvSpPr txBox="1"/>
            <p:nvPr/>
          </p:nvSpPr>
          <p:spPr>
            <a:xfrm>
              <a:off x="-1" y="2133599"/>
              <a:ext cx="1778870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Pedro Peña</a:t>
              </a:r>
            </a:p>
          </p:txBody>
        </p:sp>
      </p:grpSp>
      <p:grpSp>
        <p:nvGrpSpPr>
          <p:cNvPr id="93" name="Group"/>
          <p:cNvGrpSpPr/>
          <p:nvPr/>
        </p:nvGrpSpPr>
        <p:grpSpPr>
          <a:xfrm>
            <a:off x="4702242" y="2128785"/>
            <a:ext cx="2146301" cy="2682876"/>
            <a:chOff x="0" y="0"/>
            <a:chExt cx="2146300" cy="2682875"/>
          </a:xfrm>
        </p:grpSpPr>
        <p:pic>
          <p:nvPicPr>
            <p:cNvPr id="91" name="Screen Shot 2021-09-21 at 12.25.36 PM.png" descr="Screen Shot 2021-09-21 at 12.25.36 PM.png"/>
            <p:cNvPicPr>
              <a:picLocks noChangeAspect="1"/>
            </p:cNvPicPr>
            <p:nvPr/>
          </p:nvPicPr>
          <p:blipFill>
            <a:blip r:embed="rId12"/>
            <a:srcRect b="16913"/>
            <a:stretch>
              <a:fillRect/>
            </a:stretch>
          </p:blipFill>
          <p:spPr>
            <a:xfrm>
              <a:off x="0" y="0"/>
              <a:ext cx="2146300" cy="2120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" name="Chloe Arluck"/>
            <p:cNvSpPr txBox="1"/>
            <p:nvPr/>
          </p:nvSpPr>
          <p:spPr>
            <a:xfrm>
              <a:off x="0" y="2133600"/>
              <a:ext cx="2052688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Chloe Arluck</a:t>
              </a:r>
            </a:p>
          </p:txBody>
        </p:sp>
      </p:grpSp>
      <p:grpSp>
        <p:nvGrpSpPr>
          <p:cNvPr id="96" name="Group"/>
          <p:cNvGrpSpPr/>
          <p:nvPr/>
        </p:nvGrpSpPr>
        <p:grpSpPr>
          <a:xfrm>
            <a:off x="20934508" y="5381970"/>
            <a:ext cx="2006601" cy="2582270"/>
            <a:chOff x="0" y="0"/>
            <a:chExt cx="2006600" cy="2582268"/>
          </a:xfrm>
        </p:grpSpPr>
        <p:pic>
          <p:nvPicPr>
            <p:cNvPr id="94" name="Screen Shot 2021-09-21 at 12.33.43 PM.png" descr="Screen Shot 2021-09-21 at 12.33.43 PM.png"/>
            <p:cNvPicPr>
              <a:picLocks noChangeAspect="1"/>
            </p:cNvPicPr>
            <p:nvPr/>
          </p:nvPicPr>
          <p:blipFill>
            <a:blip r:embed="rId13"/>
            <a:srcRect b="6239"/>
            <a:stretch>
              <a:fillRect/>
            </a:stretch>
          </p:blipFill>
          <p:spPr>
            <a:xfrm>
              <a:off x="0" y="0"/>
              <a:ext cx="2006600" cy="2095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" name="Zishi Wu"/>
            <p:cNvSpPr txBox="1"/>
            <p:nvPr/>
          </p:nvSpPr>
          <p:spPr>
            <a:xfrm>
              <a:off x="287411" y="2032993"/>
              <a:ext cx="1431778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Zishi Wu</a:t>
              </a:r>
            </a:p>
          </p:txBody>
        </p:sp>
      </p:grpSp>
      <p:grpSp>
        <p:nvGrpSpPr>
          <p:cNvPr id="99" name="Group"/>
          <p:cNvGrpSpPr/>
          <p:nvPr/>
        </p:nvGrpSpPr>
        <p:grpSpPr>
          <a:xfrm>
            <a:off x="20716561" y="2128785"/>
            <a:ext cx="2442494" cy="3029446"/>
            <a:chOff x="0" y="0"/>
            <a:chExt cx="2442492" cy="3029444"/>
          </a:xfrm>
        </p:grpSpPr>
        <p:pic>
          <p:nvPicPr>
            <p:cNvPr id="97" name="Screen Shot 2021-09-21 at 12.34.59 PM.png" descr="Screen Shot 2021-09-21 at 12.34.59 PM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0796" y="0"/>
              <a:ext cx="2120901" cy="2095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" name="Shengxin (Tony)…"/>
            <p:cNvSpPr txBox="1"/>
            <p:nvPr/>
          </p:nvSpPr>
          <p:spPr>
            <a:xfrm>
              <a:off x="-1" y="2073769"/>
              <a:ext cx="2442494" cy="955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sz="2800"/>
              </a:pPr>
              <a:r>
                <a:t>Shengxin (Tony)</a:t>
              </a:r>
            </a:p>
            <a:p>
              <a:pPr>
                <a:defRPr sz="2800"/>
              </a:pPr>
              <a:r>
                <a:t>Luo</a:t>
              </a:r>
            </a:p>
          </p:txBody>
        </p:sp>
      </p:grpSp>
      <p:grpSp>
        <p:nvGrpSpPr>
          <p:cNvPr id="102" name="Group"/>
          <p:cNvGrpSpPr/>
          <p:nvPr/>
        </p:nvGrpSpPr>
        <p:grpSpPr>
          <a:xfrm>
            <a:off x="7210547" y="5381970"/>
            <a:ext cx="2665265" cy="2992041"/>
            <a:chOff x="0" y="0"/>
            <a:chExt cx="2665263" cy="2992040"/>
          </a:xfrm>
        </p:grpSpPr>
        <p:pic>
          <p:nvPicPr>
            <p:cNvPr id="100" name="Screen Shot 2021-09-21 at 12.36.07 PM.png" descr="Screen Shot 2021-09-21 at 12.36.07 PM.png"/>
            <p:cNvPicPr>
              <a:picLocks noChangeAspect="1"/>
            </p:cNvPicPr>
            <p:nvPr/>
          </p:nvPicPr>
          <p:blipFill>
            <a:blip r:embed="rId15"/>
            <a:srcRect l="9791" r="9791" b="6782"/>
            <a:stretch>
              <a:fillRect/>
            </a:stretch>
          </p:blipFill>
          <p:spPr>
            <a:xfrm>
              <a:off x="311273" y="-1"/>
              <a:ext cx="2042574" cy="2036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1" name="Katarzyna (Kasia) Pasternak"/>
            <p:cNvSpPr txBox="1"/>
            <p:nvPr/>
          </p:nvSpPr>
          <p:spPr>
            <a:xfrm>
              <a:off x="0" y="2036365"/>
              <a:ext cx="2665264" cy="955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sz="2800"/>
              </a:pPr>
              <a:r>
                <a:t>Katarzyna (Kasia)</a:t>
              </a:r>
              <a:br/>
              <a:r>
                <a:t>Pasternak</a:t>
              </a:r>
            </a:p>
          </p:txBody>
        </p:sp>
      </p:grpSp>
      <p:grpSp>
        <p:nvGrpSpPr>
          <p:cNvPr id="105" name="Group"/>
          <p:cNvGrpSpPr/>
          <p:nvPr/>
        </p:nvGrpSpPr>
        <p:grpSpPr>
          <a:xfrm>
            <a:off x="4818115" y="5381970"/>
            <a:ext cx="2092276" cy="2682876"/>
            <a:chOff x="0" y="0"/>
            <a:chExt cx="2092275" cy="2682874"/>
          </a:xfrm>
        </p:grpSpPr>
        <p:pic>
          <p:nvPicPr>
            <p:cNvPr id="103" name="Screen Shot 2021-09-21 at 12.38.17 PM.png" descr="Screen Shot 2021-09-21 at 12.38.17 PM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1737" y="0"/>
              <a:ext cx="1828801" cy="213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" name="Phil McKenna"/>
            <p:cNvSpPr txBox="1"/>
            <p:nvPr/>
          </p:nvSpPr>
          <p:spPr>
            <a:xfrm>
              <a:off x="0" y="2133599"/>
              <a:ext cx="2092276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Phil McKenna</a:t>
              </a:r>
            </a:p>
          </p:txBody>
        </p:sp>
      </p:grpSp>
      <p:grpSp>
        <p:nvGrpSpPr>
          <p:cNvPr id="108" name="Group"/>
          <p:cNvGrpSpPr/>
          <p:nvPr/>
        </p:nvGrpSpPr>
        <p:grpSpPr>
          <a:xfrm>
            <a:off x="12796149" y="2128785"/>
            <a:ext cx="2120901" cy="2601517"/>
            <a:chOff x="0" y="0"/>
            <a:chExt cx="2120900" cy="2601516"/>
          </a:xfrm>
        </p:grpSpPr>
        <p:pic>
          <p:nvPicPr>
            <p:cNvPr id="106" name="Screen Shot 2021-09-21 at 12.39.08 PM.png" descr="Screen Shot 2021-09-21 at 12.39.08 PM.png"/>
            <p:cNvPicPr>
              <a:picLocks noChangeAspect="1"/>
            </p:cNvPicPr>
            <p:nvPr/>
          </p:nvPicPr>
          <p:blipFill>
            <a:blip r:embed="rId17"/>
            <a:srcRect t="7611" b="2615"/>
            <a:stretch>
              <a:fillRect/>
            </a:stretch>
          </p:blipFill>
          <p:spPr>
            <a:xfrm>
              <a:off x="0" y="0"/>
              <a:ext cx="2120900" cy="2052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" name="Rahul Dass"/>
            <p:cNvSpPr txBox="1"/>
            <p:nvPr/>
          </p:nvSpPr>
          <p:spPr>
            <a:xfrm>
              <a:off x="187163" y="2052241"/>
              <a:ext cx="1746574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Rahul Dass</a:t>
              </a:r>
            </a:p>
          </p:txBody>
        </p:sp>
      </p:grpSp>
      <p:grpSp>
        <p:nvGrpSpPr>
          <p:cNvPr id="111" name="Group"/>
          <p:cNvGrpSpPr/>
          <p:nvPr/>
        </p:nvGrpSpPr>
        <p:grpSpPr>
          <a:xfrm>
            <a:off x="18109172" y="5381970"/>
            <a:ext cx="2299420" cy="2605882"/>
            <a:chOff x="0" y="0"/>
            <a:chExt cx="2299419" cy="2605881"/>
          </a:xfrm>
        </p:grpSpPr>
        <p:pic>
          <p:nvPicPr>
            <p:cNvPr id="109" name="Screen Shot 2021-09-21 at 8.02.02 PM.png" descr="Screen Shot 2021-09-21 at 8.02.02 PM.png"/>
            <p:cNvPicPr>
              <a:picLocks noChangeAspect="1"/>
            </p:cNvPicPr>
            <p:nvPr/>
          </p:nvPicPr>
          <p:blipFill>
            <a:blip r:embed="rId18"/>
            <a:srcRect l="4157" r="4157" b="16087"/>
            <a:stretch>
              <a:fillRect/>
            </a:stretch>
          </p:blipFill>
          <p:spPr>
            <a:xfrm>
              <a:off x="148394" y="0"/>
              <a:ext cx="2002763" cy="2056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" name="Justin Stoecker"/>
            <p:cNvSpPr txBox="1"/>
            <p:nvPr/>
          </p:nvSpPr>
          <p:spPr>
            <a:xfrm>
              <a:off x="-1" y="2056606"/>
              <a:ext cx="2299421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Justin Stoecker</a:t>
              </a:r>
            </a:p>
          </p:txBody>
        </p:sp>
      </p:grpSp>
      <p:grpSp>
        <p:nvGrpSpPr>
          <p:cNvPr id="114" name="Group"/>
          <p:cNvGrpSpPr/>
          <p:nvPr/>
        </p:nvGrpSpPr>
        <p:grpSpPr>
          <a:xfrm>
            <a:off x="15302870" y="2128785"/>
            <a:ext cx="2494931" cy="2581276"/>
            <a:chOff x="0" y="0"/>
            <a:chExt cx="2494929" cy="2581274"/>
          </a:xfrm>
        </p:grpSpPr>
        <p:pic>
          <p:nvPicPr>
            <p:cNvPr id="112" name="Screen Shot 2021-09-21 at 8.02.11 PM.png" descr="Screen Shot 2021-09-21 at 8.02.11 PM.png"/>
            <p:cNvPicPr>
              <a:picLocks noChangeAspect="1"/>
            </p:cNvPicPr>
            <p:nvPr/>
          </p:nvPicPr>
          <p:blipFill>
            <a:blip r:embed="rId19"/>
            <a:srcRect l="8409" r="8409"/>
            <a:stretch>
              <a:fillRect/>
            </a:stretch>
          </p:blipFill>
          <p:spPr>
            <a:xfrm>
              <a:off x="259643" y="0"/>
              <a:ext cx="1975464" cy="203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" name="Alexander Härtl"/>
            <p:cNvSpPr txBox="1"/>
            <p:nvPr/>
          </p:nvSpPr>
          <p:spPr>
            <a:xfrm>
              <a:off x="-1" y="2031999"/>
              <a:ext cx="2494931" cy="54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Alexander Härtl</a:t>
              </a:r>
            </a:p>
          </p:txBody>
        </p:sp>
      </p:grp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159</Words>
  <Application>Microsoft Macintosh PowerPoint</Application>
  <PresentationFormat>Custom</PresentationFormat>
  <Paragraphs>43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Calibri</vt:lpstr>
      <vt:lpstr>Gill Sans</vt:lpstr>
      <vt:lpstr>Gill Sans Light</vt:lpstr>
      <vt:lpstr>Helvetica Light</vt:lpstr>
      <vt:lpstr>Lucida Grande</vt:lpstr>
      <vt:lpstr>Times Roman</vt:lpstr>
      <vt:lpstr>White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Ubbo Visse</cp:lastModifiedBy>
  <cp:revision>2</cp:revision>
  <dcterms:modified xsi:type="dcterms:W3CDTF">2022-05-18T19:18:53Z</dcterms:modified>
</cp:coreProperties>
</file>