
<file path=[Content_Types].xml><?xml version="1.0" encoding="utf-8"?>
<Types xmlns="http://schemas.openxmlformats.org/package/2006/content-types">
  <Default Extension="png" ContentType="image/png"/>
  <Default Extension="MOV" ContentType="video/quicktime"/>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59" r:id="rId1"/>
  </p:sldMasterIdLst>
  <p:notesMasterIdLst>
    <p:notesMasterId r:id="rId1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Lst>
  <p:sldSz cx="9144000" cy="5143500" type="screen16x9"/>
  <p:notesSz cx="6858000" cy="9144000"/>
  <p:embeddedFontLst>
    <p:embeddedFont>
      <p:font typeface="Raleway" panose="020B0604020202020204" charset="0"/>
      <p:regular r:id="rId19"/>
      <p:bold r:id="rId20"/>
      <p:italic r:id="rId21"/>
      <p:boldItalic r:id="rId22"/>
    </p:embeddedFont>
    <p:embeddedFont>
      <p:font typeface="Verdana" panose="020B0604030504040204" pitchFamily="34"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5" d="100"/>
          <a:sy n="85" d="100"/>
        </p:scale>
        <p:origin x="740" y="48"/>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26" Type="http://schemas.openxmlformats.org/officeDocument/2006/relationships/font" Target="fonts/font8.fntdata"/><Relationship Id="rId3" Type="http://schemas.openxmlformats.org/officeDocument/2006/relationships/slide" Target="slides/slide2.xml"/><Relationship Id="rId21" Type="http://schemas.openxmlformats.org/officeDocument/2006/relationships/font" Target="fonts/font3.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7.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font" Target="fonts/font2.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6.fntdata"/><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font" Target="fonts/font5.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4.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nba.uth.tmc.edu/neuroanatomy/L9/Lab09p33_index.html"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3a850add90_0_9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2" name="Google Shape;52;g3a850add90_0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a4fc5b9af_0_14: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14" name="Google Shape;114;g3a4fc5b9af_0_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g3c35cd0b80_0_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6" name="Google Shape;126;g3c35cd0b80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400">
                <a:solidFill>
                  <a:schemeClr val="dk2"/>
                </a:solidFill>
              </a:rPr>
              <a:t>General Procedure (Figure 2):</a:t>
            </a:r>
            <a:endParaRPr sz="1400">
              <a:solidFill>
                <a:schemeClr val="dk2"/>
              </a:solidFill>
            </a:endParaRPr>
          </a:p>
          <a:p>
            <a:pPr marL="457200" lvl="0" indent="-317500" rtl="0">
              <a:lnSpc>
                <a:spcPct val="115000"/>
              </a:lnSpc>
              <a:spcBef>
                <a:spcPts val="1600"/>
              </a:spcBef>
              <a:spcAft>
                <a:spcPts val="0"/>
              </a:spcAft>
              <a:buClr>
                <a:schemeClr val="dk2"/>
              </a:buClr>
              <a:buSzPts val="1400"/>
              <a:buChar char="●"/>
            </a:pPr>
            <a:r>
              <a:rPr lang="en" sz="1400">
                <a:solidFill>
                  <a:schemeClr val="dk2"/>
                </a:solidFill>
              </a:rPr>
              <a:t>Pre/Post-Test involved surface EMGs looking at the FDI, APB and ADM muscle, with specific emphasis on the FDI</a:t>
            </a:r>
            <a:endParaRPr sz="1400">
              <a:solidFill>
                <a:schemeClr val="dk2"/>
              </a:solidFill>
            </a:endParaRPr>
          </a:p>
          <a:p>
            <a:pPr marL="914400" lvl="1" indent="-317500" rtl="0">
              <a:lnSpc>
                <a:spcPct val="115000"/>
              </a:lnSpc>
              <a:spcBef>
                <a:spcPts val="0"/>
              </a:spcBef>
              <a:spcAft>
                <a:spcPts val="0"/>
              </a:spcAft>
              <a:buClr>
                <a:schemeClr val="dk2"/>
              </a:buClr>
              <a:buSzPts val="1400"/>
              <a:buChar char="○"/>
            </a:pPr>
            <a:r>
              <a:rPr lang="en" sz="1400">
                <a:solidFill>
                  <a:schemeClr val="dk2"/>
                </a:solidFill>
              </a:rPr>
              <a:t>3 conditions were built into the Pre/Post-Test</a:t>
            </a:r>
            <a:endParaRPr sz="1400">
              <a:solidFill>
                <a:schemeClr val="dk2"/>
              </a:solidFill>
            </a:endParaRPr>
          </a:p>
          <a:p>
            <a:pPr marL="1371600" lvl="2" indent="-317500" rtl="0">
              <a:lnSpc>
                <a:spcPct val="115000"/>
              </a:lnSpc>
              <a:spcBef>
                <a:spcPts val="0"/>
              </a:spcBef>
              <a:spcAft>
                <a:spcPts val="0"/>
              </a:spcAft>
              <a:buClr>
                <a:schemeClr val="dk2"/>
              </a:buClr>
              <a:buSzPts val="1400"/>
              <a:buChar char="■"/>
            </a:pPr>
            <a:r>
              <a:rPr lang="en" sz="1400">
                <a:solidFill>
                  <a:schemeClr val="dk2"/>
                </a:solidFill>
              </a:rPr>
              <a:t>light only</a:t>
            </a:r>
            <a:endParaRPr sz="1400">
              <a:solidFill>
                <a:schemeClr val="dk2"/>
              </a:solidFill>
            </a:endParaRPr>
          </a:p>
          <a:p>
            <a:pPr marL="1371600" lvl="2" indent="-317500" rtl="0">
              <a:lnSpc>
                <a:spcPct val="115000"/>
              </a:lnSpc>
              <a:spcBef>
                <a:spcPts val="0"/>
              </a:spcBef>
              <a:spcAft>
                <a:spcPts val="0"/>
              </a:spcAft>
              <a:buClr>
                <a:schemeClr val="dk2"/>
              </a:buClr>
              <a:buSzPts val="1400"/>
              <a:buChar char="■"/>
            </a:pPr>
            <a:r>
              <a:rPr lang="en" sz="1400">
                <a:solidFill>
                  <a:schemeClr val="dk2"/>
                </a:solidFill>
              </a:rPr>
              <a:t>light + a control sound</a:t>
            </a:r>
            <a:endParaRPr sz="1400">
              <a:solidFill>
                <a:schemeClr val="dk2"/>
              </a:solidFill>
            </a:endParaRPr>
          </a:p>
          <a:p>
            <a:pPr marL="1371600" lvl="2" indent="-317500" rtl="0">
              <a:lnSpc>
                <a:spcPct val="115000"/>
              </a:lnSpc>
              <a:spcBef>
                <a:spcPts val="0"/>
              </a:spcBef>
              <a:spcAft>
                <a:spcPts val="0"/>
              </a:spcAft>
              <a:buClr>
                <a:schemeClr val="dk2"/>
              </a:buClr>
              <a:buSzPts val="1400"/>
              <a:buChar char="■"/>
            </a:pPr>
            <a:r>
              <a:rPr lang="en" sz="1400">
                <a:solidFill>
                  <a:schemeClr val="dk2"/>
                </a:solidFill>
              </a:rPr>
              <a:t>light + startle sound</a:t>
            </a:r>
            <a:endParaRPr sz="1400">
              <a:solidFill>
                <a:schemeClr val="dk2"/>
              </a:solidFill>
            </a:endParaRPr>
          </a:p>
          <a:p>
            <a:pPr marL="457200" lvl="0" indent="-317500" rtl="0">
              <a:lnSpc>
                <a:spcPct val="115000"/>
              </a:lnSpc>
              <a:spcBef>
                <a:spcPts val="0"/>
              </a:spcBef>
              <a:spcAft>
                <a:spcPts val="0"/>
              </a:spcAft>
              <a:buClr>
                <a:schemeClr val="dk2"/>
              </a:buClr>
              <a:buSzPts val="1400"/>
              <a:buChar char="●"/>
            </a:pPr>
            <a:r>
              <a:rPr lang="en" sz="1400">
                <a:solidFill>
                  <a:schemeClr val="dk2"/>
                </a:solidFill>
              </a:rPr>
              <a:t>Training sequence that involved object movement with a power grip (Figure 3) with 300 repetitions separated tests. </a:t>
            </a:r>
            <a:endParaRPr sz="1400">
              <a:solidFill>
                <a:schemeClr val="dk2"/>
              </a:solidFill>
            </a:endParaRPr>
          </a:p>
          <a:p>
            <a:pPr marL="914400" lvl="1" indent="-317500" rtl="0">
              <a:lnSpc>
                <a:spcPct val="115000"/>
              </a:lnSpc>
              <a:spcBef>
                <a:spcPts val="0"/>
              </a:spcBef>
              <a:spcAft>
                <a:spcPts val="0"/>
              </a:spcAft>
              <a:buClr>
                <a:schemeClr val="dk2"/>
              </a:buClr>
              <a:buSzPts val="1400"/>
              <a:buChar char="○"/>
            </a:pPr>
            <a:r>
              <a:rPr lang="en" sz="1400">
                <a:solidFill>
                  <a:schemeClr val="dk2"/>
                </a:solidFill>
              </a:rPr>
              <a:t>There were 2 separate sessions of training, one with a sham noise and one with a startle noise. </a:t>
            </a:r>
            <a:endParaRPr sz="1400">
              <a:solidFill>
                <a:schemeClr val="dk2"/>
              </a:solidFill>
            </a:endParaRPr>
          </a:p>
          <a:p>
            <a:pPr marL="0" lvl="0" indent="0">
              <a:spcBef>
                <a:spcPts val="160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g3a58101530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Google Shape;141;g3a5810153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g3a58101530_0_12: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7" name="Google Shape;147;g3a58101530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3a850add90_0_1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6" name="Google Shape;156;g3a850add90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a130ce95d_0_2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5" name="Google Shape;165;g3a130ce95d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
        <p:cNvGrpSpPr/>
        <p:nvPr/>
      </p:nvGrpSpPr>
      <p:grpSpPr>
        <a:xfrm>
          <a:off x="0" y="0"/>
          <a:ext cx="0" cy="0"/>
          <a:chOff x="0" y="0"/>
          <a:chExt cx="0" cy="0"/>
        </a:xfrm>
      </p:grpSpPr>
      <p:sp>
        <p:nvSpPr>
          <p:cNvPr id="170" name="Google Shape;170;g3a850add90_0_2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1" name="Google Shape;171;g3a850add90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g3c079eac03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2" name="Google Shape;62;g3c079eac03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050" u="sng">
                <a:solidFill>
                  <a:schemeClr val="hlink"/>
                </a:solidFill>
                <a:highlight>
                  <a:srgbClr val="FFFFFF"/>
                </a:highlight>
                <a:latin typeface="Verdana"/>
                <a:ea typeface="Verdana"/>
                <a:cs typeface="Verdana"/>
                <a:sym typeface="Verdana"/>
                <a:hlinkClick r:id="rId3"/>
              </a:rPr>
              <a:t>https://nba.uth.tmc.edu/neuroanatomy/L9/Lab09p33_index.html</a:t>
            </a:r>
            <a:endParaRPr sz="1050">
              <a:solidFill>
                <a:schemeClr val="dk1"/>
              </a:solidFill>
              <a:highlight>
                <a:srgbClr val="FFFFFF"/>
              </a:highlight>
              <a:latin typeface="Verdana"/>
              <a:ea typeface="Verdana"/>
              <a:cs typeface="Verdana"/>
              <a:sym typeface="Verdana"/>
            </a:endParaRPr>
          </a:p>
          <a:p>
            <a:pPr marL="0" lvl="0" indent="0">
              <a:spcBef>
                <a:spcPts val="0"/>
              </a:spcBef>
              <a:spcAft>
                <a:spcPts val="0"/>
              </a:spcAft>
              <a:buNone/>
            </a:pPr>
            <a:r>
              <a:rPr lang="en" sz="1050">
                <a:solidFill>
                  <a:schemeClr val="dk1"/>
                </a:solidFill>
                <a:highlight>
                  <a:srgbClr val="FFFFFF"/>
                </a:highlight>
                <a:latin typeface="Verdana"/>
                <a:ea typeface="Verdana"/>
                <a:cs typeface="Verdana"/>
                <a:sym typeface="Verdana"/>
              </a:rPr>
              <a:t>The fibers of the pontine reticulospinal tract arise from the pontine reticular formation, remain uncrossed and descend the brainstem in the medial longitudinal fasciculus, of which it forms the major descending component. In the spinal cord, the fibers terminate on neurons affecting axial and limb muscles. Their activity facilitates voluntary and reflex responses and influences muscle tone.</a:t>
            </a:r>
            <a:endParaRPr sz="1050">
              <a:solidFill>
                <a:schemeClr val="dk1"/>
              </a:solidFill>
              <a:highlight>
                <a:srgbClr val="FFFFFF"/>
              </a:highlight>
              <a:latin typeface="Verdana"/>
              <a:ea typeface="Verdana"/>
              <a:cs typeface="Verdana"/>
              <a:sym typeface="Verdana"/>
            </a:endParaRPr>
          </a:p>
          <a:p>
            <a:pPr marL="0" lvl="0" indent="0">
              <a:spcBef>
                <a:spcPts val="0"/>
              </a:spcBef>
              <a:spcAft>
                <a:spcPts val="0"/>
              </a:spcAft>
              <a:buNone/>
            </a:pPr>
            <a:r>
              <a:rPr lang="en" sz="1050">
                <a:solidFill>
                  <a:schemeClr val="dk1"/>
                </a:solidFill>
                <a:highlight>
                  <a:srgbClr val="FFFFFF"/>
                </a:highlight>
                <a:latin typeface="Verdana"/>
                <a:ea typeface="Verdana"/>
                <a:cs typeface="Verdana"/>
                <a:sym typeface="Verdana"/>
              </a:rPr>
              <a:t>The medullary reticulospinal fibers originate in the medullary reticular formation. The fibers, bilateral, but mainly uncrossed, form an indistinguishable fiber bundle posterior to the inferior olives at the level of the medulla. In the spinal cord, they become located in the anterior funiculus and terminate at all levels of the cord. They have an inhibitory effect on voluntary and reflex responses of axial and limb muscles.</a:t>
            </a:r>
            <a:endParaRPr sz="1050">
              <a:solidFill>
                <a:schemeClr val="dk1"/>
              </a:solidFill>
              <a:highlight>
                <a:srgbClr val="FFFFFF"/>
              </a:highlight>
              <a:latin typeface="Verdana"/>
              <a:ea typeface="Verdana"/>
              <a:cs typeface="Verdana"/>
              <a:sym typeface="Verdana"/>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g3a4fc5b9af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8" name="Google Shape;68;g3a4fc5b9a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
        <p:cNvGrpSpPr/>
        <p:nvPr/>
      </p:nvGrpSpPr>
      <p:grpSpPr>
        <a:xfrm>
          <a:off x="0" y="0"/>
          <a:ext cx="0" cy="0"/>
          <a:chOff x="0" y="0"/>
          <a:chExt cx="0" cy="0"/>
        </a:xfrm>
      </p:grpSpPr>
      <p:sp>
        <p:nvSpPr>
          <p:cNvPr id="74" name="Google Shape;74;g3c35cd0b80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75" name="Google Shape;75;g3c35cd0b80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1800">
                <a:solidFill>
                  <a:schemeClr val="dk2"/>
                </a:solidFill>
              </a:rPr>
              <a:t>Reticulospinal tract is thought to play a role in recovery of hand function following spinal cord injury </a:t>
            </a:r>
            <a:r>
              <a:rPr lang="en" sz="1300">
                <a:solidFill>
                  <a:schemeClr val="dk2"/>
                </a:solidFill>
              </a:rPr>
              <a:t>(Baker &amp; Perez, 2017)</a:t>
            </a:r>
            <a:r>
              <a:rPr lang="en" sz="1800">
                <a:solidFill>
                  <a:schemeClr val="dk2"/>
                </a:solidFill>
              </a:rPr>
              <a:t>. </a:t>
            </a:r>
            <a:endParaRPr sz="1800">
              <a:solidFill>
                <a:schemeClr val="dk2"/>
              </a:solidFill>
            </a:endParaRPr>
          </a:p>
          <a:p>
            <a:pPr marL="0" lvl="0" indent="0" rtl="0">
              <a:lnSpc>
                <a:spcPct val="115000"/>
              </a:lnSpc>
              <a:spcBef>
                <a:spcPts val="1600"/>
              </a:spcBef>
              <a:spcAft>
                <a:spcPts val="0"/>
              </a:spcAft>
              <a:buClr>
                <a:schemeClr val="dk1"/>
              </a:buClr>
              <a:buSzPts val="1100"/>
              <a:buFont typeface="Arial"/>
              <a:buNone/>
            </a:pPr>
            <a:r>
              <a:rPr lang="en" sz="1800">
                <a:solidFill>
                  <a:schemeClr val="dk2"/>
                </a:solidFill>
              </a:rPr>
              <a:t>It is suggested that there is  link between reticulospinal outputs and gross finger manipulations after SCI </a:t>
            </a:r>
            <a:r>
              <a:rPr lang="en" sz="1300">
                <a:solidFill>
                  <a:schemeClr val="dk2"/>
                </a:solidFill>
              </a:rPr>
              <a:t>(Baker &amp; Perez, 2017)</a:t>
            </a:r>
            <a:endParaRPr/>
          </a:p>
          <a:p>
            <a:pPr marL="0" lvl="0" indent="0">
              <a:spcBef>
                <a:spcPts val="1600"/>
              </a:spcBef>
              <a:spcAft>
                <a:spcPts val="0"/>
              </a:spcAft>
              <a:buNone/>
            </a:pPr>
            <a:r>
              <a:rPr lang="en"/>
              <a:t>Source of information:  </a:t>
            </a:r>
            <a:endParaRPr/>
          </a:p>
          <a:p>
            <a:pPr marL="0" lvl="0" indent="0">
              <a:spcBef>
                <a:spcPts val="0"/>
              </a:spcBef>
              <a:spcAft>
                <a:spcPts val="0"/>
              </a:spcAft>
              <a:buNone/>
            </a:pPr>
            <a:r>
              <a:rPr lang="en"/>
              <a:t>The presentation of a startling auditory stimulus together with the imperative signal in a reaction time task paradigm induces a significant acceleration of the reaction time</a:t>
            </a:r>
            <a:endParaRPr/>
          </a:p>
          <a:p>
            <a:pPr marL="0" lvl="0" indent="0">
              <a:spcBef>
                <a:spcPts val="0"/>
              </a:spcBef>
              <a:spcAft>
                <a:spcPts val="0"/>
              </a:spcAft>
              <a:buNone/>
            </a:pPr>
            <a:r>
              <a:rPr lang="en"/>
              <a:t>The most important conclusion from our study is that prepulse stimuli maintain their inhibitory effects over the startle response even during motor preparation for execution of a motor task, while it does not act on the startle-induced reaction time acceleration, or StartReact phenomenon. This suggests that a startling stimulus is capable of inducing two different effects, the startle response and the acceleration of the reaction time, and both seem to be mediated by different neuronal circuits</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
        <p:cNvGrpSpPr/>
        <p:nvPr/>
      </p:nvGrpSpPr>
      <p:grpSpPr>
        <a:xfrm>
          <a:off x="0" y="0"/>
          <a:ext cx="0" cy="0"/>
          <a:chOff x="0" y="0"/>
          <a:chExt cx="0" cy="0"/>
        </a:xfrm>
      </p:grpSpPr>
      <p:sp>
        <p:nvSpPr>
          <p:cNvPr id="80" name="Google Shape;80;g3c079eac03_0_16: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1" name="Google Shape;81;g3c079eac03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g3c079eac03_0_21: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7" name="Google Shape;87;g3c079eac03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457200" lvl="0" indent="-311150" rtl="0">
              <a:lnSpc>
                <a:spcPct val="115000"/>
              </a:lnSpc>
              <a:spcBef>
                <a:spcPts val="0"/>
              </a:spcBef>
              <a:spcAft>
                <a:spcPts val="0"/>
              </a:spcAft>
              <a:buClr>
                <a:schemeClr val="dk2"/>
              </a:buClr>
              <a:buSzPts val="1300"/>
              <a:buChar char="●"/>
            </a:pPr>
            <a:r>
              <a:rPr lang="en" sz="1300">
                <a:solidFill>
                  <a:schemeClr val="dk2"/>
                </a:solidFill>
              </a:rPr>
              <a:t>EMG recorded of the FDI,  on the subject’s dominant hand, using surface electrodes placed on the belly of the muscle and the Spike computer program</a:t>
            </a:r>
            <a:endParaRPr sz="1300">
              <a:solidFill>
                <a:schemeClr val="dk2"/>
              </a:solidFill>
            </a:endParaRPr>
          </a:p>
          <a:p>
            <a:pPr marL="457200" lvl="0" indent="-311150" rtl="0">
              <a:lnSpc>
                <a:spcPct val="115000"/>
              </a:lnSpc>
              <a:spcBef>
                <a:spcPts val="0"/>
              </a:spcBef>
              <a:spcAft>
                <a:spcPts val="0"/>
              </a:spcAft>
              <a:buClr>
                <a:schemeClr val="dk2"/>
              </a:buClr>
              <a:buSzPts val="1300"/>
              <a:buChar char="●"/>
            </a:pPr>
            <a:r>
              <a:rPr lang="en" sz="1300">
                <a:solidFill>
                  <a:schemeClr val="dk2"/>
                </a:solidFill>
              </a:rPr>
              <a:t>StartReact response was examined for Pre and Post-Testing when subjects performed power grip, which was instructed as making a fist </a:t>
            </a:r>
            <a:endParaRPr sz="1300">
              <a:solidFill>
                <a:schemeClr val="dk2"/>
              </a:solidFill>
            </a:endParaRPr>
          </a:p>
          <a:p>
            <a:pPr marL="914400" lvl="1" indent="-311150" rtl="0">
              <a:lnSpc>
                <a:spcPct val="115000"/>
              </a:lnSpc>
              <a:spcBef>
                <a:spcPts val="0"/>
              </a:spcBef>
              <a:spcAft>
                <a:spcPts val="0"/>
              </a:spcAft>
              <a:buClr>
                <a:schemeClr val="dk2"/>
              </a:buClr>
              <a:buSzPts val="1300"/>
              <a:buChar char="○"/>
            </a:pPr>
            <a:r>
              <a:rPr lang="en" sz="1300">
                <a:solidFill>
                  <a:schemeClr val="dk2"/>
                </a:solidFill>
              </a:rPr>
              <a:t>Subjects performed task when red LED illuminated, the LED flashed either by itself, with a quiet acoustic stimulus, or a startling acoustic stimulus</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3a4fc5b9af_0_7: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93" name="Google Shape;93;g3a4fc5b9af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g3e89f5ad6a_0_0: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2" name="Google Shape;102;g3e89f5ad6a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g3c35cd0b80_0_15:notes"/>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8" name="Google Shape;108;g3c35cd0b80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lstStyle>
            <a:lvl1pPr marL="457200" lvl="0" indent="-342900" algn="ctr">
              <a:spcBef>
                <a:spcPts val="0"/>
              </a:spcBef>
              <a:spcAft>
                <a:spcPts val="0"/>
              </a:spcAft>
              <a:buSzPts val="1800"/>
              <a:buChar char="●"/>
              <a:defRPr/>
            </a:lvl1pPr>
            <a:lvl2pPr marL="914400" lvl="1" indent="-317500" algn="ctr">
              <a:spcBef>
                <a:spcPts val="1600"/>
              </a:spcBef>
              <a:spcAft>
                <a:spcPts val="0"/>
              </a:spcAft>
              <a:buSzPts val="1400"/>
              <a:buChar char="○"/>
              <a:defRPr/>
            </a:lvl2pPr>
            <a:lvl3pPr marL="1371600" lvl="2" indent="-317500" algn="ctr">
              <a:spcBef>
                <a:spcPts val="1600"/>
              </a:spcBef>
              <a:spcAft>
                <a:spcPts val="0"/>
              </a:spcAft>
              <a:buSzPts val="1400"/>
              <a:buChar char="■"/>
              <a:defRPr/>
            </a:lvl3pPr>
            <a:lvl4pPr marL="1828800" lvl="3" indent="-317500" algn="ctr">
              <a:spcBef>
                <a:spcPts val="1600"/>
              </a:spcBef>
              <a:spcAft>
                <a:spcPts val="0"/>
              </a:spcAft>
              <a:buSzPts val="1400"/>
              <a:buChar char="●"/>
              <a:defRPr/>
            </a:lvl4pPr>
            <a:lvl5pPr marL="2286000" lvl="4" indent="-317500" algn="ctr">
              <a:spcBef>
                <a:spcPts val="1600"/>
              </a:spcBef>
              <a:spcAft>
                <a:spcPts val="0"/>
              </a:spcAft>
              <a:buSzPts val="1400"/>
              <a:buChar char="○"/>
              <a:defRPr/>
            </a:lvl5pPr>
            <a:lvl6pPr marL="2743200" lvl="5" indent="-317500" algn="ctr">
              <a:spcBef>
                <a:spcPts val="1600"/>
              </a:spcBef>
              <a:spcAft>
                <a:spcPts val="0"/>
              </a:spcAft>
              <a:buSzPts val="1400"/>
              <a:buChar char="■"/>
              <a:defRPr/>
            </a:lvl6pPr>
            <a:lvl7pPr marL="3200400" lvl="6" indent="-317500" algn="ctr">
              <a:spcBef>
                <a:spcPts val="1600"/>
              </a:spcBef>
              <a:spcAft>
                <a:spcPts val="0"/>
              </a:spcAft>
              <a:buSzPts val="1400"/>
              <a:buChar char="●"/>
              <a:defRPr/>
            </a:lvl7pPr>
            <a:lvl8pPr marL="3657600" lvl="7" indent="-317500" algn="ctr">
              <a:spcBef>
                <a:spcPts val="1600"/>
              </a:spcBef>
              <a:spcAft>
                <a:spcPts val="0"/>
              </a:spcAft>
              <a:buSzPts val="1400"/>
              <a:buChar char="○"/>
              <a:defRPr/>
            </a:lvl8pPr>
            <a:lvl9pPr marL="4114800" lvl="8" indent="-317500" algn="ctr">
              <a:spcBef>
                <a:spcPts val="1600"/>
              </a:spcBef>
              <a:spcAft>
                <a:spcPts val="160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lstStyle>
            <a:lvl1pPr marL="457200" lvl="0" indent="-317500">
              <a:spcBef>
                <a:spcPts val="0"/>
              </a:spcBef>
              <a:spcAft>
                <a:spcPts val="0"/>
              </a:spcAft>
              <a:buSzPts val="1400"/>
              <a:buChar char="●"/>
              <a:defRPr sz="14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lstStyle>
            <a:lvl1pPr marL="457200" lvl="0" indent="-304800">
              <a:spcBef>
                <a:spcPts val="0"/>
              </a:spcBef>
              <a:spcAft>
                <a:spcPts val="0"/>
              </a:spcAft>
              <a:buSzPts val="1200"/>
              <a:buChar char="●"/>
              <a:defRPr sz="1200"/>
            </a:lvl1pPr>
            <a:lvl2pPr marL="914400" lvl="1" indent="-304800">
              <a:spcBef>
                <a:spcPts val="1600"/>
              </a:spcBef>
              <a:spcAft>
                <a:spcPts val="0"/>
              </a:spcAft>
              <a:buSzPts val="1200"/>
              <a:buChar char="○"/>
              <a:defRPr sz="1200"/>
            </a:lvl2pPr>
            <a:lvl3pPr marL="1371600" lvl="2" indent="-304800">
              <a:spcBef>
                <a:spcPts val="1600"/>
              </a:spcBef>
              <a:spcAft>
                <a:spcPts val="0"/>
              </a:spcAft>
              <a:buSzPts val="1200"/>
              <a:buChar char="■"/>
              <a:defRPr sz="1200"/>
            </a:lvl3pPr>
            <a:lvl4pPr marL="1828800" lvl="3" indent="-304800">
              <a:spcBef>
                <a:spcPts val="1600"/>
              </a:spcBef>
              <a:spcAft>
                <a:spcPts val="0"/>
              </a:spcAft>
              <a:buSzPts val="1200"/>
              <a:buChar char="●"/>
              <a:defRPr sz="1200"/>
            </a:lvl4pPr>
            <a:lvl5pPr marL="2286000" lvl="4" indent="-304800">
              <a:spcBef>
                <a:spcPts val="1600"/>
              </a:spcBef>
              <a:spcAft>
                <a:spcPts val="0"/>
              </a:spcAft>
              <a:buSzPts val="1200"/>
              <a:buChar char="○"/>
              <a:defRPr sz="1200"/>
            </a:lvl5pPr>
            <a:lvl6pPr marL="2743200" lvl="5" indent="-304800">
              <a:spcBef>
                <a:spcPts val="1600"/>
              </a:spcBef>
              <a:spcAft>
                <a:spcPts val="0"/>
              </a:spcAft>
              <a:buSzPts val="1200"/>
              <a:buChar char="■"/>
              <a:defRPr sz="1200"/>
            </a:lvl6pPr>
            <a:lvl7pPr marL="3200400" lvl="6" indent="-304800">
              <a:spcBef>
                <a:spcPts val="1600"/>
              </a:spcBef>
              <a:spcAft>
                <a:spcPts val="0"/>
              </a:spcAft>
              <a:buSzPts val="1200"/>
              <a:buChar char="●"/>
              <a:defRPr sz="1200"/>
            </a:lvl7pPr>
            <a:lvl8pPr marL="3657600" lvl="7" indent="-304800">
              <a:spcBef>
                <a:spcPts val="1600"/>
              </a:spcBef>
              <a:spcAft>
                <a:spcPts val="0"/>
              </a:spcAft>
              <a:buSzPts val="1200"/>
              <a:buChar char="○"/>
              <a:defRPr sz="1200"/>
            </a:lvl8pPr>
            <a:lvl9pPr marL="4114800" lvl="8" indent="-304800">
              <a:spcBef>
                <a:spcPts val="1600"/>
              </a:spcBef>
              <a:spcAft>
                <a:spcPts val="160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openxmlformats.org/officeDocument/2006/relationships/image" Target="../media/image12.png"/><Relationship Id="rId2" Type="http://schemas.openxmlformats.org/officeDocument/2006/relationships/video" Target="../media/media1.MOV"/><Relationship Id="rId1" Type="http://schemas.microsoft.com/office/2007/relationships/media" Target="../media/media1.MOV"/><Relationship Id="rId6" Type="http://schemas.openxmlformats.org/officeDocument/2006/relationships/image" Target="../media/image11.jpg"/><Relationship Id="rId5" Type="http://schemas.openxmlformats.org/officeDocument/2006/relationships/image" Target="../media/image10.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3.xml"/><Relationship Id="rId5" Type="http://schemas.openxmlformats.org/officeDocument/2006/relationships/image" Target="../media/image8.jpg"/><Relationship Id="rId4" Type="http://schemas.openxmlformats.org/officeDocument/2006/relationships/image" Target="../media/image7.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311700" y="565425"/>
            <a:ext cx="8520600" cy="1162200"/>
          </a:xfrm>
          <a:prstGeom prst="rect">
            <a:avLst/>
          </a:prstGeom>
        </p:spPr>
        <p:txBody>
          <a:bodyPr spcFirstLastPara="1" wrap="square" lIns="91425" tIns="91425" rIns="91425" bIns="91425" anchor="b" anchorCtr="0">
            <a:noAutofit/>
          </a:bodyPr>
          <a:lstStyle/>
          <a:p>
            <a:pPr marL="0" lvl="0" indent="0" rtl="0">
              <a:spcBef>
                <a:spcPts val="0"/>
              </a:spcBef>
              <a:spcAft>
                <a:spcPts val="0"/>
              </a:spcAft>
              <a:buClr>
                <a:schemeClr val="dk1"/>
              </a:buClr>
              <a:buSzPts val="1100"/>
              <a:buFont typeface="Arial"/>
              <a:buNone/>
            </a:pPr>
            <a:r>
              <a:rPr lang="en" sz="3000" b="1" dirty="0">
                <a:solidFill>
                  <a:srgbClr val="002060"/>
                </a:solidFill>
                <a:latin typeface="+mj-lt"/>
                <a:ea typeface="Raleway"/>
                <a:cs typeface="Raleway"/>
                <a:sym typeface="Raleway"/>
              </a:rPr>
              <a:t>The Effect of the StartReact Response on Gross Hand Function after Spinal Cord Injury</a:t>
            </a:r>
            <a:endParaRPr dirty="0">
              <a:solidFill>
                <a:srgbClr val="002060"/>
              </a:solidFill>
              <a:latin typeface="+mj-lt"/>
            </a:endParaRPr>
          </a:p>
        </p:txBody>
      </p:sp>
      <p:sp>
        <p:nvSpPr>
          <p:cNvPr id="55" name="Google Shape;55;p13"/>
          <p:cNvSpPr txBox="1">
            <a:spLocks noGrp="1"/>
          </p:cNvSpPr>
          <p:nvPr>
            <p:ph type="subTitle" idx="1"/>
          </p:nvPr>
        </p:nvSpPr>
        <p:spPr>
          <a:xfrm>
            <a:off x="179500" y="1779150"/>
            <a:ext cx="8520600" cy="792600"/>
          </a:xfrm>
          <a:prstGeom prst="rect">
            <a:avLst/>
          </a:prstGeom>
        </p:spPr>
        <p:txBody>
          <a:bodyPr spcFirstLastPara="1" wrap="square" lIns="91425" tIns="91425" rIns="91425" bIns="91425" anchor="t" anchorCtr="0">
            <a:noAutofit/>
          </a:bodyPr>
          <a:lstStyle/>
          <a:p>
            <a:pPr marL="0" lvl="0" indent="0" rtl="0">
              <a:lnSpc>
                <a:spcPct val="115000"/>
              </a:lnSpc>
              <a:spcBef>
                <a:spcPts val="0"/>
              </a:spcBef>
              <a:spcAft>
                <a:spcPts val="0"/>
              </a:spcAft>
              <a:buClr>
                <a:schemeClr val="dk1"/>
              </a:buClr>
              <a:buSzPts val="1100"/>
              <a:buFont typeface="Arial"/>
              <a:buNone/>
            </a:pPr>
            <a:r>
              <a:rPr lang="en" sz="2400" dirty="0">
                <a:solidFill>
                  <a:srgbClr val="2E75B6"/>
                </a:solidFill>
              </a:rPr>
              <a:t>Morgan Rosser</a:t>
            </a:r>
            <a:r>
              <a:rPr lang="en" sz="2400" baseline="30000" dirty="0">
                <a:solidFill>
                  <a:srgbClr val="2E75B6"/>
                </a:solidFill>
              </a:rPr>
              <a:t>1,5</a:t>
            </a:r>
            <a:r>
              <a:rPr lang="en" sz="2400" dirty="0">
                <a:solidFill>
                  <a:srgbClr val="2E75B6"/>
                </a:solidFill>
              </a:rPr>
              <a:t>, Vance Lemmon</a:t>
            </a:r>
            <a:r>
              <a:rPr lang="en" sz="2400" baseline="30000" dirty="0">
                <a:solidFill>
                  <a:srgbClr val="2E75B6"/>
                </a:solidFill>
              </a:rPr>
              <a:t>2,4</a:t>
            </a:r>
            <a:r>
              <a:rPr lang="en" sz="2400" dirty="0">
                <a:solidFill>
                  <a:srgbClr val="2E75B6"/>
                </a:solidFill>
              </a:rPr>
              <a:t>, Monica A. Perez</a:t>
            </a:r>
            <a:r>
              <a:rPr lang="en" sz="2400" baseline="30000" dirty="0">
                <a:solidFill>
                  <a:srgbClr val="2E75B6"/>
                </a:solidFill>
              </a:rPr>
              <a:t>2,3</a:t>
            </a:r>
            <a:endParaRPr sz="2400" baseline="30000" dirty="0">
              <a:solidFill>
                <a:srgbClr val="2E75B6"/>
              </a:solidFill>
            </a:endParaRPr>
          </a:p>
          <a:p>
            <a:pPr marL="0" lvl="0" indent="0" rtl="0">
              <a:lnSpc>
                <a:spcPct val="115000"/>
              </a:lnSpc>
              <a:spcBef>
                <a:spcPts val="0"/>
              </a:spcBef>
              <a:spcAft>
                <a:spcPts val="0"/>
              </a:spcAft>
              <a:buClr>
                <a:schemeClr val="dk1"/>
              </a:buClr>
              <a:buSzPts val="1100"/>
              <a:buFont typeface="Arial"/>
              <a:buNone/>
            </a:pPr>
            <a:r>
              <a:rPr lang="en" sz="1800" baseline="30000" dirty="0">
                <a:solidFill>
                  <a:srgbClr val="2E75B6"/>
                </a:solidFill>
              </a:rPr>
              <a:t>1</a:t>
            </a:r>
            <a:r>
              <a:rPr lang="en" sz="1800" dirty="0">
                <a:solidFill>
                  <a:srgbClr val="2E75B6"/>
                </a:solidFill>
              </a:rPr>
              <a:t>Department of Computer Science, Computing for a Structure REU, </a:t>
            </a:r>
            <a:r>
              <a:rPr lang="en" sz="1800" baseline="30000" dirty="0">
                <a:solidFill>
                  <a:srgbClr val="2E75B6"/>
                </a:solidFill>
              </a:rPr>
              <a:t>2</a:t>
            </a:r>
            <a:r>
              <a:rPr lang="en" sz="1800" dirty="0">
                <a:solidFill>
                  <a:srgbClr val="2E75B6"/>
                </a:solidFill>
              </a:rPr>
              <a:t>Miami Project to Cure Paralysis, </a:t>
            </a:r>
            <a:r>
              <a:rPr lang="en" sz="1800" baseline="30000" dirty="0">
                <a:solidFill>
                  <a:srgbClr val="2E75B6"/>
                </a:solidFill>
              </a:rPr>
              <a:t>3</a:t>
            </a:r>
            <a:r>
              <a:rPr lang="en" sz="1800" dirty="0">
                <a:solidFill>
                  <a:srgbClr val="2E75B6"/>
                </a:solidFill>
              </a:rPr>
              <a:t>Department of Neurosurgery, </a:t>
            </a:r>
            <a:r>
              <a:rPr lang="en" sz="1800" baseline="30000" dirty="0">
                <a:solidFill>
                  <a:srgbClr val="2E75B6"/>
                </a:solidFill>
              </a:rPr>
              <a:t>4</a:t>
            </a:r>
            <a:r>
              <a:rPr lang="en" sz="1800" dirty="0">
                <a:solidFill>
                  <a:srgbClr val="2E75B6"/>
                </a:solidFill>
              </a:rPr>
              <a:t>Center for Computational Science, </a:t>
            </a:r>
            <a:r>
              <a:rPr lang="en" sz="1800" baseline="30000" dirty="0">
                <a:solidFill>
                  <a:srgbClr val="2E75B6"/>
                </a:solidFill>
              </a:rPr>
              <a:t>5</a:t>
            </a:r>
            <a:r>
              <a:rPr lang="en" sz="1800" dirty="0">
                <a:solidFill>
                  <a:srgbClr val="2E75B6"/>
                </a:solidFill>
              </a:rPr>
              <a:t>St. Lawrence University</a:t>
            </a:r>
            <a:endParaRPr sz="1800" dirty="0">
              <a:solidFill>
                <a:srgbClr val="2E75B6"/>
              </a:solidFill>
            </a:endParaRPr>
          </a:p>
          <a:p>
            <a:pPr marL="0" lvl="0" indent="0">
              <a:spcBef>
                <a:spcPts val="0"/>
              </a:spcBef>
              <a:spcAft>
                <a:spcPts val="0"/>
              </a:spcAft>
              <a:buNone/>
            </a:pPr>
            <a:endParaRPr sz="2400" dirty="0"/>
          </a:p>
        </p:txBody>
      </p:sp>
      <p:pic>
        <p:nvPicPr>
          <p:cNvPr id="56" name="Google Shape;56;p13"/>
          <p:cNvPicPr preferRelativeResize="0"/>
          <p:nvPr/>
        </p:nvPicPr>
        <p:blipFill>
          <a:blip r:embed="rId3">
            <a:alphaModFix/>
          </a:blip>
          <a:stretch>
            <a:fillRect/>
          </a:stretch>
        </p:blipFill>
        <p:spPr>
          <a:xfrm>
            <a:off x="624145" y="3502563"/>
            <a:ext cx="1454550" cy="1212125"/>
          </a:xfrm>
          <a:prstGeom prst="rect">
            <a:avLst/>
          </a:prstGeom>
          <a:noFill/>
          <a:ln>
            <a:noFill/>
          </a:ln>
        </p:spPr>
      </p:pic>
      <p:pic>
        <p:nvPicPr>
          <p:cNvPr id="57" name="Google Shape;57;p13"/>
          <p:cNvPicPr preferRelativeResize="0"/>
          <p:nvPr/>
        </p:nvPicPr>
        <p:blipFill>
          <a:blip r:embed="rId4">
            <a:alphaModFix/>
          </a:blip>
          <a:stretch>
            <a:fillRect/>
          </a:stretch>
        </p:blipFill>
        <p:spPr>
          <a:xfrm>
            <a:off x="2555182" y="3454487"/>
            <a:ext cx="2508645" cy="1308275"/>
          </a:xfrm>
          <a:prstGeom prst="rect">
            <a:avLst/>
          </a:prstGeom>
          <a:noFill/>
          <a:ln>
            <a:noFill/>
          </a:ln>
        </p:spPr>
      </p:pic>
      <p:pic>
        <p:nvPicPr>
          <p:cNvPr id="58" name="Google Shape;58;p13"/>
          <p:cNvPicPr preferRelativeResize="0"/>
          <p:nvPr/>
        </p:nvPicPr>
        <p:blipFill>
          <a:blip r:embed="rId5">
            <a:alphaModFix/>
          </a:blip>
          <a:stretch>
            <a:fillRect/>
          </a:stretch>
        </p:blipFill>
        <p:spPr>
          <a:xfrm>
            <a:off x="5462484" y="3430462"/>
            <a:ext cx="1345924" cy="1356350"/>
          </a:xfrm>
          <a:prstGeom prst="rect">
            <a:avLst/>
          </a:prstGeom>
          <a:noFill/>
          <a:ln>
            <a:noFill/>
          </a:ln>
        </p:spPr>
      </p:pic>
      <p:pic>
        <p:nvPicPr>
          <p:cNvPr id="59" name="Google Shape;59;p13"/>
          <p:cNvPicPr preferRelativeResize="0"/>
          <p:nvPr/>
        </p:nvPicPr>
        <p:blipFill>
          <a:blip r:embed="rId6">
            <a:alphaModFix/>
          </a:blip>
          <a:stretch>
            <a:fillRect/>
          </a:stretch>
        </p:blipFill>
        <p:spPr>
          <a:xfrm>
            <a:off x="7207068" y="3364350"/>
            <a:ext cx="1493031" cy="148855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pic>
        <p:nvPicPr>
          <p:cNvPr id="116" name="Google Shape;116;p22"/>
          <p:cNvPicPr preferRelativeResize="0"/>
          <p:nvPr/>
        </p:nvPicPr>
        <p:blipFill>
          <a:blip r:embed="rId5">
            <a:alphaModFix/>
          </a:blip>
          <a:stretch>
            <a:fillRect/>
          </a:stretch>
        </p:blipFill>
        <p:spPr>
          <a:xfrm>
            <a:off x="1148563" y="434975"/>
            <a:ext cx="2036616" cy="1630050"/>
          </a:xfrm>
          <a:prstGeom prst="rect">
            <a:avLst/>
          </a:prstGeom>
          <a:noFill/>
          <a:ln>
            <a:noFill/>
          </a:ln>
        </p:spPr>
      </p:pic>
      <p:pic>
        <p:nvPicPr>
          <p:cNvPr id="117" name="Google Shape;117;p22"/>
          <p:cNvPicPr preferRelativeResize="0"/>
          <p:nvPr/>
        </p:nvPicPr>
        <p:blipFill>
          <a:blip r:embed="rId6">
            <a:alphaModFix/>
          </a:blip>
          <a:stretch>
            <a:fillRect/>
          </a:stretch>
        </p:blipFill>
        <p:spPr>
          <a:xfrm>
            <a:off x="1148563" y="2065025"/>
            <a:ext cx="2036616" cy="1630050"/>
          </a:xfrm>
          <a:prstGeom prst="rect">
            <a:avLst/>
          </a:prstGeom>
          <a:noFill/>
          <a:ln>
            <a:noFill/>
          </a:ln>
        </p:spPr>
      </p:pic>
      <p:sp>
        <p:nvSpPr>
          <p:cNvPr id="118" name="Google Shape;118;p22"/>
          <p:cNvSpPr txBox="1"/>
          <p:nvPr/>
        </p:nvSpPr>
        <p:spPr>
          <a:xfrm>
            <a:off x="536950" y="619475"/>
            <a:ext cx="296700" cy="438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t>A</a:t>
            </a:r>
            <a:endParaRPr sz="1800" b="1"/>
          </a:p>
        </p:txBody>
      </p:sp>
      <p:sp>
        <p:nvSpPr>
          <p:cNvPr id="119" name="Google Shape;119;p22"/>
          <p:cNvSpPr txBox="1"/>
          <p:nvPr/>
        </p:nvSpPr>
        <p:spPr>
          <a:xfrm>
            <a:off x="536950" y="2133750"/>
            <a:ext cx="296700" cy="4380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800" b="1"/>
              <a:t>B</a:t>
            </a:r>
            <a:endParaRPr sz="1800" b="1"/>
          </a:p>
        </p:txBody>
      </p:sp>
      <p:sp>
        <p:nvSpPr>
          <p:cNvPr id="120" name="Google Shape;120;p22"/>
          <p:cNvSpPr txBox="1"/>
          <p:nvPr/>
        </p:nvSpPr>
        <p:spPr>
          <a:xfrm>
            <a:off x="1148521" y="3994525"/>
            <a:ext cx="2036700" cy="7026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200" b="1"/>
              <a:t>Figure 5.</a:t>
            </a:r>
            <a:r>
              <a:rPr lang="en" sz="1200"/>
              <a:t> Set up for training. A) Left-handed set up and B) Right-handed set up</a:t>
            </a:r>
            <a:endParaRPr sz="1200"/>
          </a:p>
        </p:txBody>
      </p:sp>
      <p:pic>
        <p:nvPicPr>
          <p:cNvPr id="122" name="Google Shape;122;p22"/>
          <p:cNvPicPr preferRelativeResize="0"/>
          <p:nvPr/>
        </p:nvPicPr>
        <p:blipFill rotWithShape="1">
          <a:blip r:embed="rId7">
            <a:alphaModFix/>
          </a:blip>
          <a:srcRect t="20584"/>
          <a:stretch/>
        </p:blipFill>
        <p:spPr>
          <a:xfrm>
            <a:off x="4318079" y="685087"/>
            <a:ext cx="2091067" cy="2897323"/>
          </a:xfrm>
          <a:prstGeom prst="rect">
            <a:avLst/>
          </a:prstGeom>
          <a:noFill/>
          <a:ln>
            <a:noFill/>
          </a:ln>
        </p:spPr>
      </p:pic>
      <p:sp>
        <p:nvSpPr>
          <p:cNvPr id="123" name="Google Shape;123;p22"/>
          <p:cNvSpPr txBox="1"/>
          <p:nvPr/>
        </p:nvSpPr>
        <p:spPr>
          <a:xfrm>
            <a:off x="4357296" y="3860776"/>
            <a:ext cx="4103700" cy="4380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b="1" dirty="0"/>
              <a:t>Figure 6.</a:t>
            </a:r>
            <a:r>
              <a:rPr lang="en" sz="1200" dirty="0"/>
              <a:t> Subject performing startle training in between testing, and video demonstration.</a:t>
            </a:r>
            <a:endParaRPr sz="1200" dirty="0"/>
          </a:p>
        </p:txBody>
      </p:sp>
      <p:pic>
        <p:nvPicPr>
          <p:cNvPr id="2" name="IMG_2435 (1)">
            <a:hlinkClick r:id="" action="ppaction://media"/>
            <a:extLst>
              <a:ext uri="{FF2B5EF4-FFF2-40B4-BE49-F238E27FC236}">
                <a16:creationId xmlns:a16="http://schemas.microsoft.com/office/drawing/2014/main" id="{C102E56A-627D-4B1F-AED0-580E99F8D12B}"/>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6409146" y="685086"/>
            <a:ext cx="2036616" cy="289732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4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23"/>
          <p:cNvSpPr txBox="1">
            <a:spLocks noGrp="1"/>
          </p:cNvSpPr>
          <p:nvPr>
            <p:ph type="title"/>
          </p:nvPr>
        </p:nvSpPr>
        <p:spPr>
          <a:xfrm>
            <a:off x="255475" y="420250"/>
            <a:ext cx="52377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Methods</a:t>
            </a:r>
            <a:endParaRPr b="1"/>
          </a:p>
        </p:txBody>
      </p:sp>
      <p:sp>
        <p:nvSpPr>
          <p:cNvPr id="129" name="Google Shape;129;p23"/>
          <p:cNvSpPr txBox="1"/>
          <p:nvPr/>
        </p:nvSpPr>
        <p:spPr>
          <a:xfrm>
            <a:off x="2546525" y="4656075"/>
            <a:ext cx="5334300" cy="379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sz="1200" b="1"/>
              <a:t>Figure 7.</a:t>
            </a:r>
            <a:r>
              <a:rPr lang="en" sz="1200"/>
              <a:t> Schematic of paradigm used in the experimental procedure. </a:t>
            </a:r>
            <a:endParaRPr sz="1200"/>
          </a:p>
        </p:txBody>
      </p:sp>
      <p:pic>
        <p:nvPicPr>
          <p:cNvPr id="130" name="Google Shape;130;p23"/>
          <p:cNvPicPr preferRelativeResize="0"/>
          <p:nvPr/>
        </p:nvPicPr>
        <p:blipFill>
          <a:blip r:embed="rId3">
            <a:alphaModFix/>
          </a:blip>
          <a:stretch>
            <a:fillRect/>
          </a:stretch>
        </p:blipFill>
        <p:spPr>
          <a:xfrm>
            <a:off x="2740150" y="917600"/>
            <a:ext cx="4329501" cy="3738475"/>
          </a:xfrm>
          <a:prstGeom prst="rect">
            <a:avLst/>
          </a:prstGeom>
          <a:noFill/>
          <a:ln>
            <a:noFill/>
          </a:ln>
        </p:spPr>
      </p:pic>
      <p:cxnSp>
        <p:nvCxnSpPr>
          <p:cNvPr id="133" name="Google Shape;133;p23"/>
          <p:cNvCxnSpPr/>
          <p:nvPr/>
        </p:nvCxnSpPr>
        <p:spPr>
          <a:xfrm>
            <a:off x="4110125" y="917600"/>
            <a:ext cx="1382100" cy="0"/>
          </a:xfrm>
          <a:prstGeom prst="straightConnector1">
            <a:avLst/>
          </a:prstGeom>
          <a:noFill/>
          <a:ln w="28575" cap="flat" cmpd="sng">
            <a:solidFill>
              <a:srgbClr val="6FA8DC"/>
            </a:solidFill>
            <a:prstDash val="solid"/>
            <a:round/>
            <a:headEnd type="none" w="med" len="med"/>
            <a:tailEnd type="none" w="med" len="med"/>
          </a:ln>
        </p:spPr>
      </p:cxnSp>
      <p:sp>
        <p:nvSpPr>
          <p:cNvPr id="134" name="Google Shape;134;p23"/>
          <p:cNvSpPr txBox="1"/>
          <p:nvPr/>
        </p:nvSpPr>
        <p:spPr>
          <a:xfrm>
            <a:off x="2588025" y="516850"/>
            <a:ext cx="1105500" cy="379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solidFill>
                  <a:srgbClr val="1C4587"/>
                </a:solidFill>
                <a:highlight>
                  <a:srgbClr val="C9DAF8"/>
                </a:highlight>
              </a:rPr>
              <a:t>BASELINE</a:t>
            </a:r>
            <a:endParaRPr b="1">
              <a:solidFill>
                <a:srgbClr val="1C4587"/>
              </a:solidFill>
              <a:highlight>
                <a:srgbClr val="C9DAF8"/>
              </a:highlight>
            </a:endParaRPr>
          </a:p>
        </p:txBody>
      </p:sp>
      <p:sp>
        <p:nvSpPr>
          <p:cNvPr id="135" name="Google Shape;135;p23"/>
          <p:cNvSpPr txBox="1"/>
          <p:nvPr/>
        </p:nvSpPr>
        <p:spPr>
          <a:xfrm>
            <a:off x="5808575" y="516838"/>
            <a:ext cx="1243800" cy="37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1C4587"/>
                </a:solidFill>
                <a:highlight>
                  <a:srgbClr val="C9DAF8"/>
                </a:highlight>
              </a:rPr>
              <a:t>POST TEST</a:t>
            </a:r>
            <a:endParaRPr b="1">
              <a:solidFill>
                <a:srgbClr val="1C4587"/>
              </a:solidFill>
              <a:highlight>
                <a:srgbClr val="C9DAF8"/>
              </a:highlight>
            </a:endParaRPr>
          </a:p>
        </p:txBody>
      </p:sp>
      <p:sp>
        <p:nvSpPr>
          <p:cNvPr id="136" name="Google Shape;136;p23"/>
          <p:cNvSpPr txBox="1"/>
          <p:nvPr/>
        </p:nvSpPr>
        <p:spPr>
          <a:xfrm>
            <a:off x="4248425" y="516850"/>
            <a:ext cx="1105500" cy="3795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solidFill>
                  <a:srgbClr val="3D85C6"/>
                </a:solidFill>
              </a:rPr>
              <a:t>TRAINING</a:t>
            </a:r>
            <a:endParaRPr b="1">
              <a:solidFill>
                <a:srgbClr val="3D85C6"/>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Google Shape;143;p24"/>
          <p:cNvSpPr txBox="1">
            <a:spLocks noGrp="1"/>
          </p:cNvSpPr>
          <p:nvPr>
            <p:ph type="title"/>
          </p:nvPr>
        </p:nvSpPr>
        <p:spPr>
          <a:xfrm>
            <a:off x="311700" y="28880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000000"/>
                </a:solidFill>
              </a:rPr>
              <a:t>Reaction times are shorter in the VSRT Condition at baseline</a:t>
            </a:r>
            <a:endParaRPr sz="2400" b="1">
              <a:solidFill>
                <a:srgbClr val="000000"/>
              </a:solidFill>
            </a:endParaRPr>
          </a:p>
          <a:p>
            <a:pPr marL="0" lvl="0" indent="0">
              <a:spcBef>
                <a:spcPts val="0"/>
              </a:spcBef>
              <a:spcAft>
                <a:spcPts val="0"/>
              </a:spcAft>
              <a:buNone/>
            </a:pPr>
            <a:endParaRPr sz="2400"/>
          </a:p>
        </p:txBody>
      </p:sp>
      <p:pic>
        <p:nvPicPr>
          <p:cNvPr id="144" name="Google Shape;144;p24"/>
          <p:cNvPicPr preferRelativeResize="0"/>
          <p:nvPr/>
        </p:nvPicPr>
        <p:blipFill>
          <a:blip r:embed="rId3">
            <a:alphaModFix/>
          </a:blip>
          <a:stretch>
            <a:fillRect/>
          </a:stretch>
        </p:blipFill>
        <p:spPr>
          <a:xfrm>
            <a:off x="2458663" y="1218200"/>
            <a:ext cx="4226677" cy="3820975"/>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25"/>
          <p:cNvSpPr txBox="1">
            <a:spLocks noGrp="1"/>
          </p:cNvSpPr>
          <p:nvPr>
            <p:ph type="title"/>
          </p:nvPr>
        </p:nvSpPr>
        <p:spPr>
          <a:xfrm>
            <a:off x="311700" y="16860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400" b="1">
                <a:solidFill>
                  <a:srgbClr val="000000"/>
                </a:solidFill>
              </a:rPr>
              <a:t>ΔT</a:t>
            </a:r>
            <a:r>
              <a:rPr lang="en" sz="2400" b="1" baseline="-25000">
                <a:solidFill>
                  <a:srgbClr val="000000"/>
                </a:solidFill>
              </a:rPr>
              <a:t>SR</a:t>
            </a:r>
            <a:r>
              <a:rPr lang="en" sz="2400" b="1">
                <a:solidFill>
                  <a:srgbClr val="000000"/>
                </a:solidFill>
              </a:rPr>
              <a:t>/ΔT</a:t>
            </a:r>
            <a:r>
              <a:rPr lang="en" sz="2400" b="1" baseline="-25000">
                <a:solidFill>
                  <a:srgbClr val="000000"/>
                </a:solidFill>
              </a:rPr>
              <a:t>AR</a:t>
            </a:r>
            <a:r>
              <a:rPr lang="en" sz="2400" b="1">
                <a:solidFill>
                  <a:srgbClr val="000000"/>
                </a:solidFill>
              </a:rPr>
              <a:t> is lower in control subjects after Startle Training</a:t>
            </a:r>
            <a:endParaRPr sz="2400" b="1">
              <a:solidFill>
                <a:srgbClr val="000000"/>
              </a:solidFill>
            </a:endParaRPr>
          </a:p>
          <a:p>
            <a:pPr marL="0" lvl="0" indent="0">
              <a:spcBef>
                <a:spcPts val="0"/>
              </a:spcBef>
              <a:spcAft>
                <a:spcPts val="0"/>
              </a:spcAft>
              <a:buNone/>
            </a:pPr>
            <a:endParaRPr/>
          </a:p>
        </p:txBody>
      </p:sp>
      <p:pic>
        <p:nvPicPr>
          <p:cNvPr id="150" name="Google Shape;150;p25"/>
          <p:cNvPicPr preferRelativeResize="0"/>
          <p:nvPr/>
        </p:nvPicPr>
        <p:blipFill>
          <a:blip r:embed="rId3">
            <a:alphaModFix/>
          </a:blip>
          <a:stretch>
            <a:fillRect/>
          </a:stretch>
        </p:blipFill>
        <p:spPr>
          <a:xfrm>
            <a:off x="311700" y="1170125"/>
            <a:ext cx="3971802" cy="3820974"/>
          </a:xfrm>
          <a:prstGeom prst="rect">
            <a:avLst/>
          </a:prstGeom>
          <a:noFill/>
          <a:ln>
            <a:noFill/>
          </a:ln>
        </p:spPr>
      </p:pic>
      <p:pic>
        <p:nvPicPr>
          <p:cNvPr id="151" name="Google Shape;151;p25"/>
          <p:cNvPicPr preferRelativeResize="0"/>
          <p:nvPr/>
        </p:nvPicPr>
        <p:blipFill>
          <a:blip r:embed="rId4">
            <a:alphaModFix/>
          </a:blip>
          <a:stretch>
            <a:fillRect/>
          </a:stretch>
        </p:blipFill>
        <p:spPr>
          <a:xfrm>
            <a:off x="4841427" y="1170125"/>
            <a:ext cx="3905774" cy="3820975"/>
          </a:xfrm>
          <a:prstGeom prst="rect">
            <a:avLst/>
          </a:prstGeom>
          <a:noFill/>
          <a:ln>
            <a:noFill/>
          </a:ln>
        </p:spPr>
      </p:pic>
      <p:sp>
        <p:nvSpPr>
          <p:cNvPr id="152" name="Google Shape;152;p25"/>
          <p:cNvSpPr txBox="1"/>
          <p:nvPr/>
        </p:nvSpPr>
        <p:spPr>
          <a:xfrm>
            <a:off x="1886875" y="889925"/>
            <a:ext cx="925500" cy="2802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t>Controls</a:t>
            </a:r>
            <a:endParaRPr b="1"/>
          </a:p>
        </p:txBody>
      </p:sp>
      <p:sp>
        <p:nvSpPr>
          <p:cNvPr id="153" name="Google Shape;153;p25"/>
          <p:cNvSpPr txBox="1"/>
          <p:nvPr/>
        </p:nvSpPr>
        <p:spPr>
          <a:xfrm>
            <a:off x="6786225" y="889925"/>
            <a:ext cx="592800" cy="280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SCI</a:t>
            </a:r>
            <a:endParaRPr b="1"/>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26"/>
          <p:cNvSpPr txBox="1">
            <a:spLocks noGrp="1"/>
          </p:cNvSpPr>
          <p:nvPr>
            <p:ph type="title"/>
          </p:nvPr>
        </p:nvSpPr>
        <p:spPr>
          <a:xfrm>
            <a:off x="311700" y="216700"/>
            <a:ext cx="8520600" cy="572700"/>
          </a:xfrm>
          <a:prstGeom prst="rect">
            <a:avLst/>
          </a:prstGeom>
        </p:spPr>
        <p:txBody>
          <a:bodyPr spcFirstLastPara="1" wrap="square" lIns="91425" tIns="91425" rIns="91425" bIns="91425" anchor="t" anchorCtr="0">
            <a:noAutofit/>
          </a:bodyPr>
          <a:lstStyle/>
          <a:p>
            <a:pPr marL="0" lvl="0" indent="0" algn="ctr" rtl="0">
              <a:lnSpc>
                <a:spcPct val="115000"/>
              </a:lnSpc>
              <a:spcBef>
                <a:spcPts val="0"/>
              </a:spcBef>
              <a:spcAft>
                <a:spcPts val="0"/>
              </a:spcAft>
              <a:buClr>
                <a:schemeClr val="dk1"/>
              </a:buClr>
              <a:buSzPts val="1100"/>
              <a:buFont typeface="Arial"/>
              <a:buNone/>
            </a:pPr>
            <a:r>
              <a:rPr lang="en" sz="2200" b="1">
                <a:solidFill>
                  <a:srgbClr val="000000"/>
                </a:solidFill>
              </a:rPr>
              <a:t>Reaction times are shorter in the VRT compared with VART and VSRT</a:t>
            </a:r>
            <a:endParaRPr sz="2200" b="1">
              <a:solidFill>
                <a:srgbClr val="000000"/>
              </a:solidFill>
            </a:endParaRPr>
          </a:p>
          <a:p>
            <a:pPr marL="0" lvl="0" indent="0">
              <a:spcBef>
                <a:spcPts val="0"/>
              </a:spcBef>
              <a:spcAft>
                <a:spcPts val="0"/>
              </a:spcAft>
              <a:buNone/>
            </a:pPr>
            <a:endParaRPr/>
          </a:p>
        </p:txBody>
      </p:sp>
      <p:pic>
        <p:nvPicPr>
          <p:cNvPr id="159" name="Google Shape;159;p26"/>
          <p:cNvPicPr preferRelativeResize="0"/>
          <p:nvPr/>
        </p:nvPicPr>
        <p:blipFill>
          <a:blip r:embed="rId3">
            <a:alphaModFix/>
          </a:blip>
          <a:stretch>
            <a:fillRect/>
          </a:stretch>
        </p:blipFill>
        <p:spPr>
          <a:xfrm>
            <a:off x="671200" y="1245950"/>
            <a:ext cx="3695024" cy="3719475"/>
          </a:xfrm>
          <a:prstGeom prst="rect">
            <a:avLst/>
          </a:prstGeom>
          <a:noFill/>
          <a:ln>
            <a:noFill/>
          </a:ln>
        </p:spPr>
      </p:pic>
      <p:pic>
        <p:nvPicPr>
          <p:cNvPr id="160" name="Google Shape;160;p26"/>
          <p:cNvPicPr preferRelativeResize="0"/>
          <p:nvPr/>
        </p:nvPicPr>
        <p:blipFill>
          <a:blip r:embed="rId4">
            <a:alphaModFix/>
          </a:blip>
          <a:stretch>
            <a:fillRect/>
          </a:stretch>
        </p:blipFill>
        <p:spPr>
          <a:xfrm>
            <a:off x="4767875" y="1197075"/>
            <a:ext cx="3752701" cy="3817226"/>
          </a:xfrm>
          <a:prstGeom prst="rect">
            <a:avLst/>
          </a:prstGeom>
          <a:noFill/>
          <a:ln>
            <a:noFill/>
          </a:ln>
        </p:spPr>
      </p:pic>
      <p:sp>
        <p:nvSpPr>
          <p:cNvPr id="161" name="Google Shape;161;p26"/>
          <p:cNvSpPr txBox="1"/>
          <p:nvPr/>
        </p:nvSpPr>
        <p:spPr>
          <a:xfrm>
            <a:off x="2212188" y="965750"/>
            <a:ext cx="925500" cy="280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Controls</a:t>
            </a:r>
            <a:endParaRPr b="1"/>
          </a:p>
        </p:txBody>
      </p:sp>
      <p:sp>
        <p:nvSpPr>
          <p:cNvPr id="162" name="Google Shape;162;p26"/>
          <p:cNvSpPr txBox="1"/>
          <p:nvPr/>
        </p:nvSpPr>
        <p:spPr>
          <a:xfrm>
            <a:off x="6726100" y="965750"/>
            <a:ext cx="544500" cy="2802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SCI</a:t>
            </a:r>
            <a:endParaRPr b="1"/>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27"/>
          <p:cNvSpPr txBox="1">
            <a:spLocks noGrp="1"/>
          </p:cNvSpPr>
          <p:nvPr>
            <p:ph type="title"/>
          </p:nvPr>
        </p:nvSpPr>
        <p:spPr>
          <a:xfrm>
            <a:off x="311700" y="2407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2400" b="1">
                <a:solidFill>
                  <a:srgbClr val="002060"/>
                </a:solidFill>
              </a:rPr>
              <a:t>Conclusions and Observations/Suggestions:</a:t>
            </a:r>
            <a:endParaRPr sz="2400" b="1">
              <a:solidFill>
                <a:srgbClr val="002060"/>
              </a:solidFill>
            </a:endParaRPr>
          </a:p>
        </p:txBody>
      </p:sp>
      <p:sp>
        <p:nvSpPr>
          <p:cNvPr id="168" name="Google Shape;168;p27"/>
          <p:cNvSpPr txBox="1">
            <a:spLocks noGrp="1"/>
          </p:cNvSpPr>
          <p:nvPr>
            <p:ph type="body" idx="1"/>
          </p:nvPr>
        </p:nvSpPr>
        <p:spPr>
          <a:xfrm>
            <a:off x="311700" y="863550"/>
            <a:ext cx="8136900" cy="3416400"/>
          </a:xfrm>
          <a:prstGeom prst="rect">
            <a:avLst/>
          </a:prstGeom>
        </p:spPr>
        <p:txBody>
          <a:bodyPr spcFirstLastPara="1" wrap="square" lIns="91425" tIns="91425" rIns="91425" bIns="91425" anchor="t" anchorCtr="0">
            <a:noAutofit/>
          </a:bodyPr>
          <a:lstStyle/>
          <a:p>
            <a:pPr marL="457200" lvl="0" indent="0" algn="just" rtl="0">
              <a:spcBef>
                <a:spcPts val="0"/>
              </a:spcBef>
              <a:spcAft>
                <a:spcPts val="0"/>
              </a:spcAft>
              <a:buNone/>
            </a:pPr>
            <a:r>
              <a:rPr lang="en" sz="1600">
                <a:solidFill>
                  <a:srgbClr val="203864"/>
                </a:solidFill>
              </a:rPr>
              <a:t>The StartReact Response yielded decreased reaction times following a hand training paradigm that utilized gross hand function, indicating reticulospinal involvement. </a:t>
            </a:r>
            <a:endParaRPr sz="1600">
              <a:solidFill>
                <a:srgbClr val="203864"/>
              </a:solidFill>
            </a:endParaRPr>
          </a:p>
          <a:p>
            <a:pPr marL="457200" lvl="0" indent="0" algn="just" rtl="0">
              <a:spcBef>
                <a:spcPts val="0"/>
              </a:spcBef>
              <a:spcAft>
                <a:spcPts val="0"/>
              </a:spcAft>
              <a:buNone/>
            </a:pPr>
            <a:r>
              <a:rPr lang="en" sz="1600">
                <a:solidFill>
                  <a:srgbClr val="203864"/>
                </a:solidFill>
              </a:rPr>
              <a:t>The most improvement can be seen comparing the testing results of the VRT condition in control subjects.</a:t>
            </a:r>
            <a:endParaRPr sz="1600">
              <a:solidFill>
                <a:srgbClr val="203864"/>
              </a:solidFill>
            </a:endParaRPr>
          </a:p>
          <a:p>
            <a:pPr marL="457200" lvl="0" indent="0" algn="just" rtl="0">
              <a:spcBef>
                <a:spcPts val="0"/>
              </a:spcBef>
              <a:spcAft>
                <a:spcPts val="0"/>
              </a:spcAft>
              <a:buNone/>
            </a:pPr>
            <a:r>
              <a:rPr lang="en" sz="1600">
                <a:solidFill>
                  <a:srgbClr val="203864"/>
                </a:solidFill>
              </a:rPr>
              <a:t>Maximum reticulospinal effects were seen following the Startle Training in control subjects. </a:t>
            </a:r>
            <a:endParaRPr sz="1600">
              <a:solidFill>
                <a:srgbClr val="203864"/>
              </a:solidFill>
            </a:endParaRPr>
          </a:p>
          <a:p>
            <a:pPr marL="914400" lvl="1" indent="-330200" algn="just" rtl="0">
              <a:spcBef>
                <a:spcPts val="0"/>
              </a:spcBef>
              <a:spcAft>
                <a:spcPts val="0"/>
              </a:spcAft>
              <a:buClr>
                <a:srgbClr val="203864"/>
              </a:buClr>
              <a:buSzPts val="1600"/>
              <a:buChar char="○"/>
            </a:pPr>
            <a:r>
              <a:rPr lang="en" sz="1600">
                <a:solidFill>
                  <a:srgbClr val="203864"/>
                </a:solidFill>
              </a:rPr>
              <a:t>SCI patients did not demonstrate the same degree of improvement</a:t>
            </a:r>
            <a:endParaRPr sz="1600">
              <a:solidFill>
                <a:srgbClr val="203864"/>
              </a:solidFill>
            </a:endParaRPr>
          </a:p>
          <a:p>
            <a:pPr marL="914400" lvl="1" indent="-330200" algn="just" rtl="0">
              <a:spcBef>
                <a:spcPts val="0"/>
              </a:spcBef>
              <a:spcAft>
                <a:spcPts val="0"/>
              </a:spcAft>
              <a:buClr>
                <a:srgbClr val="203864"/>
              </a:buClr>
              <a:buSzPts val="1600"/>
              <a:buChar char="○"/>
            </a:pPr>
            <a:r>
              <a:rPr lang="en" sz="1600">
                <a:solidFill>
                  <a:srgbClr val="203864"/>
                </a:solidFill>
              </a:rPr>
              <a:t>Potential reasons why:</a:t>
            </a:r>
            <a:endParaRPr sz="1600">
              <a:solidFill>
                <a:srgbClr val="203864"/>
              </a:solidFill>
            </a:endParaRPr>
          </a:p>
          <a:p>
            <a:pPr marL="1371600" lvl="2" indent="-330200" algn="just" rtl="0">
              <a:spcBef>
                <a:spcPts val="0"/>
              </a:spcBef>
              <a:spcAft>
                <a:spcPts val="0"/>
              </a:spcAft>
              <a:buClr>
                <a:srgbClr val="203864"/>
              </a:buClr>
              <a:buSzPts val="1600"/>
              <a:buChar char="■"/>
            </a:pPr>
            <a:r>
              <a:rPr lang="en" sz="1600" i="1">
                <a:solidFill>
                  <a:srgbClr val="203864"/>
                </a:solidFill>
              </a:rPr>
              <a:t>Training is too long, and they are getting tired</a:t>
            </a:r>
            <a:endParaRPr sz="1600" i="1">
              <a:solidFill>
                <a:srgbClr val="203864"/>
              </a:solidFill>
            </a:endParaRPr>
          </a:p>
          <a:p>
            <a:pPr marL="1371600" lvl="2" indent="-330200" algn="just" rtl="0">
              <a:spcBef>
                <a:spcPts val="0"/>
              </a:spcBef>
              <a:spcAft>
                <a:spcPts val="0"/>
              </a:spcAft>
              <a:buClr>
                <a:srgbClr val="203864"/>
              </a:buClr>
              <a:buSzPts val="1600"/>
              <a:buChar char="■"/>
            </a:pPr>
            <a:r>
              <a:rPr lang="en" sz="1600" i="1">
                <a:solidFill>
                  <a:srgbClr val="203864"/>
                </a:solidFill>
              </a:rPr>
              <a:t>**Training protocol might not be long enough**</a:t>
            </a:r>
            <a:endParaRPr sz="1600" i="1">
              <a:solidFill>
                <a:srgbClr val="203864"/>
              </a:solidFill>
            </a:endParaRPr>
          </a:p>
          <a:p>
            <a:pPr marL="457200" lvl="0" indent="0" algn="just" rtl="0">
              <a:spcBef>
                <a:spcPts val="0"/>
              </a:spcBef>
              <a:spcAft>
                <a:spcPts val="0"/>
              </a:spcAft>
              <a:buNone/>
            </a:pPr>
            <a:r>
              <a:rPr lang="en" sz="1600" b="1">
                <a:solidFill>
                  <a:srgbClr val="203864"/>
                </a:solidFill>
              </a:rPr>
              <a:t>Future studies will test how to optimize the StartReact paradigm with the gross hand training protocol to maximize reticulospinal effects in humans with SCI.</a:t>
            </a:r>
            <a:endParaRPr sz="1600" b="1">
              <a:solidFill>
                <a:srgbClr val="203864"/>
              </a:solidFill>
            </a:endParaRPr>
          </a:p>
          <a:p>
            <a:pPr marL="0" marR="0" lvl="0" indent="0" algn="l" rtl="0">
              <a:lnSpc>
                <a:spcPct val="115000"/>
              </a:lnSpc>
              <a:spcBef>
                <a:spcPts val="0"/>
              </a:spcBef>
              <a:spcAft>
                <a:spcPts val="1600"/>
              </a:spcAft>
              <a:buNone/>
            </a:pPr>
            <a:endParaRPr sz="14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2060"/>
                </a:solidFill>
              </a:rPr>
              <a:t>Acknowledgements</a:t>
            </a:r>
            <a:endParaRPr b="1">
              <a:solidFill>
                <a:srgbClr val="002060"/>
              </a:solidFill>
            </a:endParaRPr>
          </a:p>
        </p:txBody>
      </p:sp>
      <p:sp>
        <p:nvSpPr>
          <p:cNvPr id="174" name="Google Shape;174;p28"/>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lgn="just" rtl="0">
              <a:spcBef>
                <a:spcPts val="0"/>
              </a:spcBef>
              <a:spcAft>
                <a:spcPts val="0"/>
              </a:spcAft>
              <a:buNone/>
            </a:pPr>
            <a:r>
              <a:rPr lang="en">
                <a:solidFill>
                  <a:srgbClr val="203864"/>
                </a:solidFill>
              </a:rPr>
              <a:t>This material is based upon work supported by the National Science Foundation (NSF) under Grant No. CNS-1659144 and the Perez Lab at the Miami Project to Cure Paralysis. </a:t>
            </a:r>
            <a:endParaRPr>
              <a:solidFill>
                <a:srgbClr val="203864"/>
              </a:solidFill>
            </a:endParaRPr>
          </a:p>
          <a:p>
            <a:pPr marL="0" lvl="0" indent="0" algn="just" rtl="0">
              <a:spcBef>
                <a:spcPts val="0"/>
              </a:spcBef>
              <a:spcAft>
                <a:spcPts val="0"/>
              </a:spcAft>
              <a:buNone/>
            </a:pPr>
            <a:endParaRPr>
              <a:solidFill>
                <a:srgbClr val="203864"/>
              </a:solidFill>
            </a:endParaRPr>
          </a:p>
          <a:p>
            <a:pPr marL="0" lvl="0" indent="0" algn="just" rtl="0">
              <a:spcBef>
                <a:spcPts val="0"/>
              </a:spcBef>
              <a:spcAft>
                <a:spcPts val="0"/>
              </a:spcAft>
              <a:buClr>
                <a:schemeClr val="dk1"/>
              </a:buClr>
              <a:buSzPts val="1100"/>
              <a:buFont typeface="Arial"/>
              <a:buNone/>
            </a:pPr>
            <a:r>
              <a:rPr lang="en">
                <a:solidFill>
                  <a:srgbClr val="203864"/>
                </a:solidFill>
              </a:rPr>
              <a:t>Special Thanks to Dr. Monica A. Perez and everyone at the Perez Lab, particularly Hang Jin Jo and Audrey Wilson. Also, to Dr. Vance Lemmon and Dr. Burt Rosenburg with the University of Miami’s Computing for a Structure Research Experience for Undergraduates (REU). </a:t>
            </a:r>
            <a:endParaRPr>
              <a:solidFill>
                <a:srgbClr val="203864"/>
              </a:solidFill>
            </a:endParaRPr>
          </a:p>
          <a:p>
            <a:pPr marL="0" lvl="0" indent="0">
              <a:spcBef>
                <a:spcPts val="0"/>
              </a:spcBef>
              <a:spcAft>
                <a:spcPts val="160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sp>
        <p:nvSpPr>
          <p:cNvPr id="64" name="Google Shape;64;p14"/>
          <p:cNvSpPr txBox="1">
            <a:spLocks noGrp="1"/>
          </p:cNvSpPr>
          <p:nvPr>
            <p:ph type="title"/>
          </p:nvPr>
        </p:nvSpPr>
        <p:spPr>
          <a:xfrm>
            <a:off x="311700" y="4285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2060"/>
                </a:solidFill>
              </a:rPr>
              <a:t>Background</a:t>
            </a:r>
            <a:r>
              <a:rPr lang="en"/>
              <a:t> </a:t>
            </a:r>
            <a:endParaRPr/>
          </a:p>
        </p:txBody>
      </p:sp>
      <p:sp>
        <p:nvSpPr>
          <p:cNvPr id="65" name="Google Shape;65;p14"/>
          <p:cNvSpPr txBox="1">
            <a:spLocks noGrp="1"/>
          </p:cNvSpPr>
          <p:nvPr>
            <p:ph type="body" idx="1"/>
          </p:nvPr>
        </p:nvSpPr>
        <p:spPr>
          <a:xfrm>
            <a:off x="423925" y="1362325"/>
            <a:ext cx="8139300" cy="3539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a:solidFill>
                  <a:srgbClr val="203864"/>
                </a:solidFill>
              </a:rPr>
              <a:t>The Reticulospinal Tract consists of 2 different pathways originating from </a:t>
            </a:r>
            <a:endParaRPr>
              <a:solidFill>
                <a:srgbClr val="203864"/>
              </a:solidFill>
            </a:endParaRPr>
          </a:p>
          <a:p>
            <a:pPr marL="914400" lvl="1" indent="-342900" rtl="0">
              <a:spcBef>
                <a:spcPts val="1600"/>
              </a:spcBef>
              <a:spcAft>
                <a:spcPts val="0"/>
              </a:spcAft>
              <a:buClr>
                <a:srgbClr val="203864"/>
              </a:buClr>
              <a:buSzPts val="1800"/>
              <a:buChar char="○"/>
            </a:pPr>
            <a:r>
              <a:rPr lang="en" sz="1800" b="1" i="1">
                <a:solidFill>
                  <a:srgbClr val="203864"/>
                </a:solidFill>
              </a:rPr>
              <a:t>Pontine reticular formation</a:t>
            </a:r>
            <a:endParaRPr sz="1800" b="1" i="1">
              <a:solidFill>
                <a:srgbClr val="203864"/>
              </a:solidFill>
            </a:endParaRPr>
          </a:p>
          <a:p>
            <a:pPr marL="1371600" lvl="2" indent="-317500">
              <a:spcBef>
                <a:spcPts val="0"/>
              </a:spcBef>
              <a:spcAft>
                <a:spcPts val="0"/>
              </a:spcAft>
              <a:buClr>
                <a:srgbClr val="203864"/>
              </a:buClr>
              <a:buSzPts val="1400"/>
              <a:buChar char="■"/>
            </a:pPr>
            <a:r>
              <a:rPr lang="en">
                <a:solidFill>
                  <a:srgbClr val="203864"/>
                </a:solidFill>
              </a:rPr>
              <a:t>Fibers terminate on neurons affecting axial and limb muscles in spinal cord</a:t>
            </a:r>
            <a:endParaRPr>
              <a:solidFill>
                <a:srgbClr val="203864"/>
              </a:solidFill>
            </a:endParaRPr>
          </a:p>
          <a:p>
            <a:pPr marL="1371600" lvl="2" indent="-317500">
              <a:spcBef>
                <a:spcPts val="0"/>
              </a:spcBef>
              <a:spcAft>
                <a:spcPts val="0"/>
              </a:spcAft>
              <a:buClr>
                <a:srgbClr val="203864"/>
              </a:buClr>
              <a:buSzPts val="1400"/>
              <a:buChar char="■"/>
            </a:pPr>
            <a:r>
              <a:rPr lang="en">
                <a:solidFill>
                  <a:srgbClr val="203864"/>
                </a:solidFill>
              </a:rPr>
              <a:t>Activity facilitates voluntary and reflex response/influences muscle tone</a:t>
            </a:r>
            <a:endParaRPr>
              <a:solidFill>
                <a:srgbClr val="203864"/>
              </a:solidFill>
            </a:endParaRPr>
          </a:p>
          <a:p>
            <a:pPr marL="914400" lvl="1" indent="-342900">
              <a:spcBef>
                <a:spcPts val="0"/>
              </a:spcBef>
              <a:spcAft>
                <a:spcPts val="0"/>
              </a:spcAft>
              <a:buClr>
                <a:srgbClr val="203864"/>
              </a:buClr>
              <a:buSzPts val="1800"/>
              <a:buChar char="○"/>
            </a:pPr>
            <a:r>
              <a:rPr lang="en" sz="1800" b="1" i="1">
                <a:solidFill>
                  <a:srgbClr val="203864"/>
                </a:solidFill>
              </a:rPr>
              <a:t>Medullary reticular formation</a:t>
            </a:r>
            <a:endParaRPr sz="1800" b="1" i="1">
              <a:solidFill>
                <a:srgbClr val="203864"/>
              </a:solidFill>
            </a:endParaRPr>
          </a:p>
          <a:p>
            <a:pPr marL="1371600" lvl="2" indent="-317500">
              <a:spcBef>
                <a:spcPts val="0"/>
              </a:spcBef>
              <a:spcAft>
                <a:spcPts val="0"/>
              </a:spcAft>
              <a:buClr>
                <a:srgbClr val="203864"/>
              </a:buClr>
              <a:buSzPts val="1400"/>
              <a:buChar char="■"/>
            </a:pPr>
            <a:r>
              <a:rPr lang="en">
                <a:solidFill>
                  <a:srgbClr val="203864"/>
                </a:solidFill>
              </a:rPr>
              <a:t>Fibers located in the anterior funiculus and terminate at all levels of the spinal cord</a:t>
            </a:r>
            <a:endParaRPr>
              <a:solidFill>
                <a:srgbClr val="203864"/>
              </a:solidFill>
            </a:endParaRPr>
          </a:p>
          <a:p>
            <a:pPr marL="1371600" lvl="2" indent="-317500" rtl="0">
              <a:spcBef>
                <a:spcPts val="0"/>
              </a:spcBef>
              <a:spcAft>
                <a:spcPts val="0"/>
              </a:spcAft>
              <a:buClr>
                <a:srgbClr val="203864"/>
              </a:buClr>
              <a:buSzPts val="1400"/>
              <a:buChar char="■"/>
            </a:pPr>
            <a:r>
              <a:rPr lang="en">
                <a:solidFill>
                  <a:srgbClr val="203864"/>
                </a:solidFill>
              </a:rPr>
              <a:t>Have inhibitory effect on voluntary and reflex responses of axial and limb muscles (“Descending Pathways”)</a:t>
            </a:r>
            <a:endParaRPr>
              <a:solidFill>
                <a:srgbClr val="203864"/>
              </a:solidFill>
            </a:endParaRPr>
          </a:p>
          <a:p>
            <a:pPr marL="0" lvl="0" indent="0">
              <a:spcBef>
                <a:spcPts val="1600"/>
              </a:spcBef>
              <a:spcAft>
                <a:spcPts val="1600"/>
              </a:spcAft>
              <a:buNone/>
            </a:pPr>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t>Background</a:t>
            </a:r>
            <a:endParaRPr b="1"/>
          </a:p>
        </p:txBody>
      </p:sp>
      <p:pic>
        <p:nvPicPr>
          <p:cNvPr id="71" name="Google Shape;71;p15"/>
          <p:cNvPicPr preferRelativeResize="0"/>
          <p:nvPr/>
        </p:nvPicPr>
        <p:blipFill>
          <a:blip r:embed="rId3">
            <a:alphaModFix/>
          </a:blip>
          <a:stretch>
            <a:fillRect/>
          </a:stretch>
        </p:blipFill>
        <p:spPr>
          <a:xfrm>
            <a:off x="1558550" y="1248925"/>
            <a:ext cx="6026925" cy="2645650"/>
          </a:xfrm>
          <a:prstGeom prst="rect">
            <a:avLst/>
          </a:prstGeom>
          <a:noFill/>
          <a:ln>
            <a:noFill/>
          </a:ln>
        </p:spPr>
      </p:pic>
      <p:sp>
        <p:nvSpPr>
          <p:cNvPr id="72" name="Google Shape;72;p15"/>
          <p:cNvSpPr txBox="1"/>
          <p:nvPr/>
        </p:nvSpPr>
        <p:spPr>
          <a:xfrm>
            <a:off x="1057950" y="4258700"/>
            <a:ext cx="7028100" cy="4593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sz="1000" b="1"/>
              <a:t>Figure 1. </a:t>
            </a:r>
            <a:r>
              <a:rPr lang="en" sz="1000"/>
              <a:t>Diagram of Pontine Reticular Formation and Medullary Reticular Formation of the Reticulospinal Tract, taken from </a:t>
            </a:r>
            <a:r>
              <a:rPr lang="en" sz="1000">
                <a:solidFill>
                  <a:srgbClr val="333333"/>
                </a:solidFill>
                <a:highlight>
                  <a:srgbClr val="FFFFFF"/>
                </a:highlight>
              </a:rPr>
              <a:t>Lab 9 - Descending Pathways to the Spinal Cord. (1997). Retrieved June 20, 2018, from https://nba.uth.tmc.edu/neuroanatomy/L9/Lab09p33_index.html</a:t>
            </a:r>
            <a:endParaRPr sz="1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2060"/>
                </a:solidFill>
              </a:rPr>
              <a:t>Background</a:t>
            </a:r>
            <a:endParaRPr b="1">
              <a:solidFill>
                <a:srgbClr val="002060"/>
              </a:solidFill>
            </a:endParaRPr>
          </a:p>
        </p:txBody>
      </p:sp>
      <p:sp>
        <p:nvSpPr>
          <p:cNvPr id="78" name="Google Shape;78;p16"/>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rtl="0">
              <a:spcBef>
                <a:spcPts val="0"/>
              </a:spcBef>
              <a:spcAft>
                <a:spcPts val="0"/>
              </a:spcAft>
              <a:buNone/>
            </a:pPr>
            <a:r>
              <a:rPr lang="en" sz="2000" b="1">
                <a:solidFill>
                  <a:srgbClr val="203864"/>
                </a:solidFill>
              </a:rPr>
              <a:t>StartReact</a:t>
            </a:r>
            <a:endParaRPr sz="2000" b="1">
              <a:solidFill>
                <a:srgbClr val="203864"/>
              </a:solidFill>
            </a:endParaRPr>
          </a:p>
          <a:p>
            <a:pPr marL="457200" lvl="0" indent="-342900" rtl="0">
              <a:spcBef>
                <a:spcPts val="1600"/>
              </a:spcBef>
              <a:spcAft>
                <a:spcPts val="0"/>
              </a:spcAft>
              <a:buClr>
                <a:srgbClr val="203864"/>
              </a:buClr>
              <a:buSzPts val="1800"/>
              <a:buChar char="●"/>
            </a:pPr>
            <a:r>
              <a:rPr lang="en">
                <a:solidFill>
                  <a:srgbClr val="203864"/>
                </a:solidFill>
              </a:rPr>
              <a:t>Presenting a startling auditory stimulus with an imperative signal in a reaction time task paradigm promotes an acceleration in reaction time (Valls-Sole´ et al. 1995, 1999)</a:t>
            </a:r>
            <a:endParaRPr>
              <a:solidFill>
                <a:srgbClr val="203864"/>
              </a:solidFill>
            </a:endParaRPr>
          </a:p>
          <a:p>
            <a:pPr marL="457200" lvl="0" indent="-342900" rtl="0">
              <a:spcBef>
                <a:spcPts val="0"/>
              </a:spcBef>
              <a:spcAft>
                <a:spcPts val="0"/>
              </a:spcAft>
              <a:buClr>
                <a:srgbClr val="203864"/>
              </a:buClr>
              <a:buSzPts val="1800"/>
              <a:buChar char="●"/>
            </a:pPr>
            <a:r>
              <a:rPr lang="en">
                <a:solidFill>
                  <a:srgbClr val="203864"/>
                </a:solidFill>
              </a:rPr>
              <a:t>A startling stimulus induces two effects:</a:t>
            </a:r>
            <a:endParaRPr>
              <a:solidFill>
                <a:srgbClr val="203864"/>
              </a:solidFill>
            </a:endParaRPr>
          </a:p>
          <a:p>
            <a:pPr marL="914400" lvl="1" indent="-317500" rtl="0">
              <a:spcBef>
                <a:spcPts val="0"/>
              </a:spcBef>
              <a:spcAft>
                <a:spcPts val="0"/>
              </a:spcAft>
              <a:buClr>
                <a:srgbClr val="203864"/>
              </a:buClr>
              <a:buSzPts val="1400"/>
              <a:buChar char="○"/>
            </a:pPr>
            <a:r>
              <a:rPr lang="en">
                <a:solidFill>
                  <a:srgbClr val="203864"/>
                </a:solidFill>
              </a:rPr>
              <a:t>Startle response</a:t>
            </a:r>
            <a:endParaRPr>
              <a:solidFill>
                <a:srgbClr val="203864"/>
              </a:solidFill>
            </a:endParaRPr>
          </a:p>
          <a:p>
            <a:pPr marL="914400" lvl="1" indent="-317500" rtl="0">
              <a:spcBef>
                <a:spcPts val="0"/>
              </a:spcBef>
              <a:spcAft>
                <a:spcPts val="0"/>
              </a:spcAft>
              <a:buClr>
                <a:srgbClr val="203864"/>
              </a:buClr>
              <a:buSzPts val="1400"/>
              <a:buChar char="○"/>
            </a:pPr>
            <a:r>
              <a:rPr lang="en">
                <a:solidFill>
                  <a:srgbClr val="203864"/>
                </a:solidFill>
              </a:rPr>
              <a:t>Acceleration of reaction time (Valls-Sole´ et al. 1995, 1999, 2005)</a:t>
            </a:r>
            <a:endParaRPr>
              <a:solidFill>
                <a:srgbClr val="203864"/>
              </a:solidFill>
            </a:endParaRPr>
          </a:p>
          <a:p>
            <a:pPr marL="457200" lvl="0" indent="-342900" rtl="0">
              <a:spcBef>
                <a:spcPts val="0"/>
              </a:spcBef>
              <a:spcAft>
                <a:spcPts val="0"/>
              </a:spcAft>
              <a:buClr>
                <a:srgbClr val="203864"/>
              </a:buClr>
              <a:buSzPts val="1800"/>
              <a:buChar char="●"/>
            </a:pPr>
            <a:r>
              <a:rPr lang="en">
                <a:solidFill>
                  <a:srgbClr val="203864"/>
                </a:solidFill>
              </a:rPr>
              <a:t>Shortened reaction time may involve subcortical structures like the reticular formation (Valls-Sole et al., 1999; Carlsen et al., 2003, 2004, 2005)</a:t>
            </a:r>
            <a:endParaRPr>
              <a:solidFill>
                <a:srgbClr val="203864"/>
              </a:solidFill>
            </a:endParaRPr>
          </a:p>
          <a:p>
            <a:pPr marL="0" marR="0" lvl="0" indent="0" algn="l" rtl="0">
              <a:lnSpc>
                <a:spcPct val="115000"/>
              </a:lnSpc>
              <a:spcBef>
                <a:spcPts val="1600"/>
              </a:spcBef>
              <a:spcAft>
                <a:spcPts val="0"/>
              </a:spcAft>
              <a:buNone/>
            </a:pPr>
            <a:endParaRPr sz="1600"/>
          </a:p>
          <a:p>
            <a:pPr marL="0" lvl="0" indent="0">
              <a:spcBef>
                <a:spcPts val="1600"/>
              </a:spcBef>
              <a:spcAft>
                <a:spcPts val="0"/>
              </a:spcAft>
              <a:buNone/>
            </a:pPr>
            <a:endParaRPr/>
          </a:p>
          <a:p>
            <a:pPr marL="0" lvl="0" indent="0">
              <a:spcBef>
                <a:spcPts val="1600"/>
              </a:spcBef>
              <a:spcAft>
                <a:spcPts val="1600"/>
              </a:spcAft>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82"/>
        <p:cNvGrpSpPr/>
        <p:nvPr/>
      </p:nvGrpSpPr>
      <p:grpSpPr>
        <a:xfrm>
          <a:off x="0" y="0"/>
          <a:ext cx="0" cy="0"/>
          <a:chOff x="0" y="0"/>
          <a:chExt cx="0" cy="0"/>
        </a:xfrm>
      </p:grpSpPr>
      <p:sp>
        <p:nvSpPr>
          <p:cNvPr id="83" name="Google Shape;83;p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2060"/>
                </a:solidFill>
              </a:rPr>
              <a:t>Background</a:t>
            </a:r>
            <a:endParaRPr b="1">
              <a:solidFill>
                <a:srgbClr val="002060"/>
              </a:solidFill>
            </a:endParaRPr>
          </a:p>
        </p:txBody>
      </p:sp>
      <p:sp>
        <p:nvSpPr>
          <p:cNvPr id="84" name="Google Shape;84;p17"/>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a:solidFill>
                  <a:srgbClr val="203864"/>
                </a:solidFill>
              </a:rPr>
              <a:t>Baker and Perez (2017) used the StartReact paradigm in humans with spinal cord injury (SCI) while performing grasping manipulations. They demonstrated that the reticulospinal tract contributes to a greater extent to the control of gross versus fine finger manipulations after SCI. </a:t>
            </a:r>
            <a:endParaRPr>
              <a:solidFill>
                <a:srgbClr val="203864"/>
              </a:solidFill>
            </a:endParaRPr>
          </a:p>
          <a:p>
            <a:pPr marL="0" lvl="0" indent="0" rtl="0">
              <a:spcBef>
                <a:spcPts val="1600"/>
              </a:spcBef>
              <a:spcAft>
                <a:spcPts val="1600"/>
              </a:spcAft>
              <a:buNone/>
            </a:pPr>
            <a:r>
              <a:rPr lang="en" b="1">
                <a:solidFill>
                  <a:srgbClr val="203864"/>
                </a:solidFill>
              </a:rPr>
              <a:t>Object of this Experiment:</a:t>
            </a:r>
            <a:r>
              <a:rPr lang="en">
                <a:solidFill>
                  <a:srgbClr val="203864"/>
                </a:solidFill>
              </a:rPr>
              <a:t> to implement this information, and use a gross hand training protocol paired with the StartReact Paradigm to improve gross hand function by improving reaction time in the FDI.</a:t>
            </a:r>
            <a:endParaRPr>
              <a:solidFill>
                <a:srgbClr val="203864"/>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8"/>
          <p:cNvSpPr txBox="1">
            <a:spLocks noGrp="1"/>
          </p:cNvSpPr>
          <p:nvPr>
            <p:ph type="title"/>
          </p:nvPr>
        </p:nvSpPr>
        <p:spPr>
          <a:xfrm>
            <a:off x="311700" y="242750"/>
            <a:ext cx="85206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2060"/>
                </a:solidFill>
              </a:rPr>
              <a:t>Methods- Baseline/Post-Testing</a:t>
            </a:r>
            <a:endParaRPr b="1">
              <a:solidFill>
                <a:srgbClr val="002060"/>
              </a:solidFill>
            </a:endParaRPr>
          </a:p>
        </p:txBody>
      </p:sp>
      <p:sp>
        <p:nvSpPr>
          <p:cNvPr id="90" name="Google Shape;90;p18"/>
          <p:cNvSpPr txBox="1">
            <a:spLocks noGrp="1"/>
          </p:cNvSpPr>
          <p:nvPr>
            <p:ph type="body" idx="1"/>
          </p:nvPr>
        </p:nvSpPr>
        <p:spPr>
          <a:xfrm>
            <a:off x="536950" y="927900"/>
            <a:ext cx="8110800" cy="3640800"/>
          </a:xfrm>
          <a:prstGeom prst="rect">
            <a:avLst/>
          </a:prstGeom>
        </p:spPr>
        <p:txBody>
          <a:bodyPr spcFirstLastPara="1" wrap="square" lIns="91425" tIns="91425" rIns="91425" bIns="91425" anchor="t" anchorCtr="0">
            <a:noAutofit/>
          </a:bodyPr>
          <a:lstStyle/>
          <a:p>
            <a:pPr marL="457200" marR="0" lvl="0" indent="-323850" algn="l" rtl="0">
              <a:lnSpc>
                <a:spcPct val="115000"/>
              </a:lnSpc>
              <a:spcBef>
                <a:spcPts val="0"/>
              </a:spcBef>
              <a:spcAft>
                <a:spcPts val="0"/>
              </a:spcAft>
              <a:buClr>
                <a:srgbClr val="203864"/>
              </a:buClr>
              <a:buSzPts val="1500"/>
              <a:buFont typeface="Arial"/>
              <a:buChar char="●"/>
            </a:pPr>
            <a:r>
              <a:rPr lang="en" sz="1500">
                <a:solidFill>
                  <a:srgbClr val="203864"/>
                </a:solidFill>
              </a:rPr>
              <a:t>Subjects’ dominant hand was tested, subjects were seated with dominant arm bent at 90 degrees</a:t>
            </a:r>
            <a:endParaRPr sz="1500">
              <a:solidFill>
                <a:srgbClr val="203864"/>
              </a:solidFill>
            </a:endParaRPr>
          </a:p>
          <a:p>
            <a:pPr marL="457200" marR="0" lvl="0" indent="-323850" algn="l" rtl="0">
              <a:lnSpc>
                <a:spcPct val="115000"/>
              </a:lnSpc>
              <a:spcBef>
                <a:spcPts val="0"/>
              </a:spcBef>
              <a:spcAft>
                <a:spcPts val="0"/>
              </a:spcAft>
              <a:buClr>
                <a:srgbClr val="203864"/>
              </a:buClr>
              <a:buSzPts val="1500"/>
              <a:buChar char="●"/>
            </a:pPr>
            <a:r>
              <a:rPr lang="en" sz="1500">
                <a:solidFill>
                  <a:srgbClr val="203864"/>
                </a:solidFill>
              </a:rPr>
              <a:t>Surface EMGs were placed on the belly of the FDI, APB, and ADM muscles (Figure 3) and recorded using the Spike2 Software </a:t>
            </a:r>
            <a:endParaRPr sz="1500">
              <a:solidFill>
                <a:srgbClr val="203864"/>
              </a:solidFill>
            </a:endParaRPr>
          </a:p>
          <a:p>
            <a:pPr marL="914400" marR="0" lvl="1" indent="-323850" algn="l" rtl="0">
              <a:lnSpc>
                <a:spcPct val="115000"/>
              </a:lnSpc>
              <a:spcBef>
                <a:spcPts val="0"/>
              </a:spcBef>
              <a:spcAft>
                <a:spcPts val="0"/>
              </a:spcAft>
              <a:buClr>
                <a:srgbClr val="203864"/>
              </a:buClr>
              <a:buSzPts val="1500"/>
              <a:buChar char="○"/>
            </a:pPr>
            <a:r>
              <a:rPr lang="en" sz="1500">
                <a:solidFill>
                  <a:srgbClr val="203864"/>
                </a:solidFill>
              </a:rPr>
              <a:t> emphasis/attention was focused on the FDI (Figure 4)</a:t>
            </a:r>
            <a:endParaRPr sz="1500">
              <a:solidFill>
                <a:srgbClr val="203864"/>
              </a:solidFill>
            </a:endParaRPr>
          </a:p>
          <a:p>
            <a:pPr marL="457200" marR="0" lvl="0" indent="-323850" algn="l" rtl="0">
              <a:lnSpc>
                <a:spcPct val="115000"/>
              </a:lnSpc>
              <a:spcBef>
                <a:spcPts val="0"/>
              </a:spcBef>
              <a:spcAft>
                <a:spcPts val="0"/>
              </a:spcAft>
              <a:buClr>
                <a:srgbClr val="203864"/>
              </a:buClr>
              <a:buSzPts val="1500"/>
              <a:buChar char="●"/>
            </a:pPr>
            <a:r>
              <a:rPr lang="en" sz="1500">
                <a:solidFill>
                  <a:srgbClr val="203864"/>
                </a:solidFill>
              </a:rPr>
              <a:t>Subjects were instructructed to make the movement of squeezing their fist, from a relaxed fisted position, and immediately release and return to the relaxed position (Figure 2)</a:t>
            </a:r>
            <a:endParaRPr sz="1500">
              <a:solidFill>
                <a:srgbClr val="203864"/>
              </a:solidFill>
            </a:endParaRPr>
          </a:p>
          <a:p>
            <a:pPr marL="457200" marR="0" lvl="0" indent="-323850" algn="l" rtl="0">
              <a:lnSpc>
                <a:spcPct val="115000"/>
              </a:lnSpc>
              <a:spcBef>
                <a:spcPts val="0"/>
              </a:spcBef>
              <a:spcAft>
                <a:spcPts val="0"/>
              </a:spcAft>
              <a:buClr>
                <a:srgbClr val="203864"/>
              </a:buClr>
              <a:buSzPts val="1500"/>
              <a:buChar char="●"/>
            </a:pPr>
            <a:r>
              <a:rPr lang="en" sz="1500">
                <a:solidFill>
                  <a:srgbClr val="203864"/>
                </a:solidFill>
              </a:rPr>
              <a:t>Movement was cued when a red LED illuminated for 20 ms</a:t>
            </a:r>
            <a:endParaRPr sz="1500">
              <a:solidFill>
                <a:srgbClr val="203864"/>
              </a:solidFill>
            </a:endParaRPr>
          </a:p>
          <a:p>
            <a:pPr marL="914400" marR="0" lvl="1" indent="-323850" algn="l" rtl="0">
              <a:lnSpc>
                <a:spcPct val="115000"/>
              </a:lnSpc>
              <a:spcBef>
                <a:spcPts val="0"/>
              </a:spcBef>
              <a:spcAft>
                <a:spcPts val="0"/>
              </a:spcAft>
              <a:buClr>
                <a:srgbClr val="203864"/>
              </a:buClr>
              <a:buSzPts val="1500"/>
              <a:buChar char="○"/>
            </a:pPr>
            <a:r>
              <a:rPr lang="en" sz="1500">
                <a:solidFill>
                  <a:srgbClr val="203864"/>
                </a:solidFill>
              </a:rPr>
              <a:t>VRT:  LED only</a:t>
            </a:r>
            <a:endParaRPr sz="1500">
              <a:solidFill>
                <a:srgbClr val="203864"/>
              </a:solidFill>
            </a:endParaRPr>
          </a:p>
          <a:p>
            <a:pPr marL="914400" marR="0" lvl="1" indent="-323850" algn="l" rtl="0">
              <a:lnSpc>
                <a:spcPct val="115000"/>
              </a:lnSpc>
              <a:spcBef>
                <a:spcPts val="0"/>
              </a:spcBef>
              <a:spcAft>
                <a:spcPts val="0"/>
              </a:spcAft>
              <a:buClr>
                <a:srgbClr val="203864"/>
              </a:buClr>
              <a:buSzPts val="1500"/>
              <a:buChar char="○"/>
            </a:pPr>
            <a:r>
              <a:rPr lang="en" sz="1500">
                <a:solidFill>
                  <a:srgbClr val="203864"/>
                </a:solidFill>
              </a:rPr>
              <a:t>VART: LED + control sound (80 dB; 500 Hz, 20 ms)</a:t>
            </a:r>
            <a:endParaRPr sz="1500">
              <a:solidFill>
                <a:srgbClr val="203864"/>
              </a:solidFill>
            </a:endParaRPr>
          </a:p>
          <a:p>
            <a:pPr marL="914400" marR="0" lvl="1" indent="-323850" algn="l" rtl="0">
              <a:lnSpc>
                <a:spcPct val="115000"/>
              </a:lnSpc>
              <a:spcBef>
                <a:spcPts val="0"/>
              </a:spcBef>
              <a:spcAft>
                <a:spcPts val="0"/>
              </a:spcAft>
              <a:buClr>
                <a:srgbClr val="203864"/>
              </a:buClr>
              <a:buSzPts val="1500"/>
              <a:buChar char="○"/>
            </a:pPr>
            <a:r>
              <a:rPr lang="en" sz="1500">
                <a:solidFill>
                  <a:srgbClr val="203864"/>
                </a:solidFill>
              </a:rPr>
              <a:t>VSRT: LED + Startle sound (115 dB, 500 Hz, 20 ms)</a:t>
            </a:r>
            <a:endParaRPr sz="1500">
              <a:solidFill>
                <a:srgbClr val="203864"/>
              </a:solidFill>
            </a:endParaRPr>
          </a:p>
          <a:p>
            <a:pPr marL="457200" marR="0" lvl="0" indent="-323850" algn="l" rtl="0">
              <a:lnSpc>
                <a:spcPct val="115000"/>
              </a:lnSpc>
              <a:spcBef>
                <a:spcPts val="0"/>
              </a:spcBef>
              <a:spcAft>
                <a:spcPts val="0"/>
              </a:spcAft>
              <a:buClr>
                <a:srgbClr val="203864"/>
              </a:buClr>
              <a:buSzPts val="1500"/>
              <a:buChar char="●"/>
            </a:pPr>
            <a:r>
              <a:rPr lang="en" sz="1500">
                <a:solidFill>
                  <a:srgbClr val="203864"/>
                </a:solidFill>
              </a:rPr>
              <a:t>LED was located roughly a meter away from the position of the subject</a:t>
            </a:r>
            <a:endParaRPr sz="1500">
              <a:solidFill>
                <a:srgbClr val="203864"/>
              </a:solidFill>
            </a:endParaRPr>
          </a:p>
          <a:p>
            <a:pPr marL="457200" marR="0" lvl="0" indent="-323850" algn="l" rtl="0">
              <a:lnSpc>
                <a:spcPct val="115000"/>
              </a:lnSpc>
              <a:spcBef>
                <a:spcPts val="0"/>
              </a:spcBef>
              <a:spcAft>
                <a:spcPts val="0"/>
              </a:spcAft>
              <a:buClr>
                <a:srgbClr val="203864"/>
              </a:buClr>
              <a:buSzPts val="1500"/>
              <a:buChar char="●"/>
            </a:pPr>
            <a:r>
              <a:rPr lang="en" sz="1500">
                <a:solidFill>
                  <a:srgbClr val="203864"/>
                </a:solidFill>
              </a:rPr>
              <a:t>Sound was delivered using headphones </a:t>
            </a:r>
            <a:endParaRPr sz="1500">
              <a:solidFill>
                <a:srgbClr val="203864"/>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Google Shape;95;p19"/>
          <p:cNvPicPr preferRelativeResize="0"/>
          <p:nvPr/>
        </p:nvPicPr>
        <p:blipFill>
          <a:blip r:embed="rId3">
            <a:alphaModFix/>
          </a:blip>
          <a:stretch>
            <a:fillRect/>
          </a:stretch>
        </p:blipFill>
        <p:spPr>
          <a:xfrm>
            <a:off x="517275" y="908775"/>
            <a:ext cx="1867100" cy="1976425"/>
          </a:xfrm>
          <a:prstGeom prst="rect">
            <a:avLst/>
          </a:prstGeom>
          <a:noFill/>
          <a:ln>
            <a:noFill/>
          </a:ln>
        </p:spPr>
      </p:pic>
      <p:sp>
        <p:nvSpPr>
          <p:cNvPr id="96" name="Google Shape;96;p19"/>
          <p:cNvSpPr txBox="1"/>
          <p:nvPr/>
        </p:nvSpPr>
        <p:spPr>
          <a:xfrm>
            <a:off x="393625" y="2969500"/>
            <a:ext cx="2374800" cy="505800"/>
          </a:xfrm>
          <a:prstGeom prst="rect">
            <a:avLst/>
          </a:prstGeom>
          <a:noFill/>
          <a:ln>
            <a:noFill/>
          </a:ln>
        </p:spPr>
        <p:txBody>
          <a:bodyPr spcFirstLastPara="1" wrap="square" lIns="91425" tIns="91425" rIns="91425" bIns="91425" anchor="t" anchorCtr="0">
            <a:noAutofit/>
          </a:bodyPr>
          <a:lstStyle/>
          <a:p>
            <a:pPr marL="0" lvl="0" indent="0" rtl="0">
              <a:spcBef>
                <a:spcPts val="0"/>
              </a:spcBef>
              <a:spcAft>
                <a:spcPts val="0"/>
              </a:spcAft>
              <a:buNone/>
            </a:pPr>
            <a:r>
              <a:rPr lang="en" b="1"/>
              <a:t>Figure 2. </a:t>
            </a:r>
            <a:r>
              <a:rPr lang="en"/>
              <a:t>Picture of power grip hand motion, used as squeezing motion for Pre/Post-Testing and to perform training (Baker &amp; Perez, 2017).</a:t>
            </a:r>
            <a:endParaRPr/>
          </a:p>
        </p:txBody>
      </p:sp>
      <p:pic>
        <p:nvPicPr>
          <p:cNvPr id="97" name="Google Shape;97;p19"/>
          <p:cNvPicPr preferRelativeResize="0"/>
          <p:nvPr/>
        </p:nvPicPr>
        <p:blipFill>
          <a:blip r:embed="rId4">
            <a:alphaModFix/>
          </a:blip>
          <a:stretch>
            <a:fillRect/>
          </a:stretch>
        </p:blipFill>
        <p:spPr>
          <a:xfrm>
            <a:off x="6075800" y="908775"/>
            <a:ext cx="2731123" cy="2815350"/>
          </a:xfrm>
          <a:prstGeom prst="rect">
            <a:avLst/>
          </a:prstGeom>
          <a:noFill/>
          <a:ln>
            <a:noFill/>
          </a:ln>
        </p:spPr>
      </p:pic>
      <p:pic>
        <p:nvPicPr>
          <p:cNvPr id="98" name="Google Shape;98;p19"/>
          <p:cNvPicPr preferRelativeResize="0"/>
          <p:nvPr/>
        </p:nvPicPr>
        <p:blipFill>
          <a:blip r:embed="rId5">
            <a:alphaModFix/>
          </a:blip>
          <a:stretch>
            <a:fillRect/>
          </a:stretch>
        </p:blipFill>
        <p:spPr>
          <a:xfrm>
            <a:off x="3344675" y="908775"/>
            <a:ext cx="2731123" cy="2815350"/>
          </a:xfrm>
          <a:prstGeom prst="rect">
            <a:avLst/>
          </a:prstGeom>
          <a:noFill/>
          <a:ln>
            <a:noFill/>
          </a:ln>
        </p:spPr>
      </p:pic>
      <p:sp>
        <p:nvSpPr>
          <p:cNvPr id="99" name="Google Shape;99;p19"/>
          <p:cNvSpPr txBox="1"/>
          <p:nvPr/>
        </p:nvSpPr>
        <p:spPr>
          <a:xfrm>
            <a:off x="3471175" y="3747550"/>
            <a:ext cx="5115300" cy="646500"/>
          </a:xfrm>
          <a:prstGeom prst="rect">
            <a:avLst/>
          </a:prstGeom>
          <a:noFill/>
          <a:ln>
            <a:noFill/>
          </a:ln>
        </p:spPr>
        <p:txBody>
          <a:bodyPr spcFirstLastPara="1" wrap="square" lIns="91425" tIns="91425" rIns="91425" bIns="91425" anchor="t" anchorCtr="0">
            <a:noAutofit/>
          </a:bodyPr>
          <a:lstStyle/>
          <a:p>
            <a:pPr marL="0" lvl="0" indent="0">
              <a:spcBef>
                <a:spcPts val="0"/>
              </a:spcBef>
              <a:spcAft>
                <a:spcPts val="0"/>
              </a:spcAft>
              <a:buNone/>
            </a:pPr>
            <a:r>
              <a:rPr lang="en" b="1"/>
              <a:t>Figure 3</a:t>
            </a:r>
            <a:r>
              <a:rPr lang="en"/>
              <a:t>. Placement of electrodes on hand for Pre and Post-Testing procedures.</a:t>
            </a: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0"/>
          <p:cNvSpPr txBox="1">
            <a:spLocks noGrp="1"/>
          </p:cNvSpPr>
          <p:nvPr>
            <p:ph type="title"/>
          </p:nvPr>
        </p:nvSpPr>
        <p:spPr>
          <a:xfrm>
            <a:off x="1225975" y="4362950"/>
            <a:ext cx="6849900" cy="5484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sz="1400" b="1"/>
              <a:t>Figure 4.</a:t>
            </a:r>
            <a:r>
              <a:rPr lang="en" sz="1400"/>
              <a:t> Reaction time of FDI recorded via EMG activity in Spike 2 software. Analysis of instigation of reaction time using Matlab.</a:t>
            </a:r>
            <a:endParaRPr sz="1400"/>
          </a:p>
        </p:txBody>
      </p:sp>
      <p:pic>
        <p:nvPicPr>
          <p:cNvPr id="105" name="Google Shape;105;p20"/>
          <p:cNvPicPr preferRelativeResize="0"/>
          <p:nvPr/>
        </p:nvPicPr>
        <p:blipFill rotWithShape="1">
          <a:blip r:embed="rId3">
            <a:alphaModFix/>
          </a:blip>
          <a:srcRect l="10518" t="16136" r="8260" b="6060"/>
          <a:stretch/>
        </p:blipFill>
        <p:spPr>
          <a:xfrm>
            <a:off x="1037863" y="361125"/>
            <a:ext cx="7226126" cy="389370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9"/>
        <p:cNvGrpSpPr/>
        <p:nvPr/>
      </p:nvGrpSpPr>
      <p:grpSpPr>
        <a:xfrm>
          <a:off x="0" y="0"/>
          <a:ext cx="0" cy="0"/>
          <a:chOff x="0" y="0"/>
          <a:chExt cx="0" cy="0"/>
        </a:xfrm>
      </p:grpSpPr>
      <p:sp>
        <p:nvSpPr>
          <p:cNvPr id="110" name="Google Shape;110;p21"/>
          <p:cNvSpPr txBox="1">
            <a:spLocks noGrp="1"/>
          </p:cNvSpPr>
          <p:nvPr>
            <p:ph type="title"/>
          </p:nvPr>
        </p:nvSpPr>
        <p:spPr>
          <a:xfrm>
            <a:off x="311700" y="218925"/>
            <a:ext cx="7881300" cy="572700"/>
          </a:xfrm>
          <a:prstGeom prst="rect">
            <a:avLst/>
          </a:prstGeom>
        </p:spPr>
        <p:txBody>
          <a:bodyPr spcFirstLastPara="1" wrap="square" lIns="91425" tIns="91425" rIns="91425" bIns="91425" anchor="t" anchorCtr="0">
            <a:noAutofit/>
          </a:bodyPr>
          <a:lstStyle/>
          <a:p>
            <a:pPr marL="0" lvl="0" indent="0">
              <a:spcBef>
                <a:spcPts val="0"/>
              </a:spcBef>
              <a:spcAft>
                <a:spcPts val="0"/>
              </a:spcAft>
              <a:buNone/>
            </a:pPr>
            <a:r>
              <a:rPr lang="en" b="1">
                <a:solidFill>
                  <a:srgbClr val="002060"/>
                </a:solidFill>
              </a:rPr>
              <a:t>Methods- Training</a:t>
            </a:r>
            <a:endParaRPr b="1">
              <a:solidFill>
                <a:srgbClr val="002060"/>
              </a:solidFill>
            </a:endParaRPr>
          </a:p>
        </p:txBody>
      </p:sp>
      <p:sp>
        <p:nvSpPr>
          <p:cNvPr id="111" name="Google Shape;111;p21"/>
          <p:cNvSpPr txBox="1">
            <a:spLocks noGrp="1"/>
          </p:cNvSpPr>
          <p:nvPr>
            <p:ph type="body" idx="1"/>
          </p:nvPr>
        </p:nvSpPr>
        <p:spPr>
          <a:xfrm>
            <a:off x="664125" y="984425"/>
            <a:ext cx="7528800" cy="3606900"/>
          </a:xfrm>
          <a:prstGeom prst="rect">
            <a:avLst/>
          </a:prstGeom>
        </p:spPr>
        <p:txBody>
          <a:bodyPr spcFirstLastPara="1" wrap="square" lIns="91425" tIns="91425" rIns="91425" bIns="91425" anchor="t" anchorCtr="0">
            <a:noAutofit/>
          </a:bodyPr>
          <a:lstStyle/>
          <a:p>
            <a:pPr marL="457200" lvl="0" indent="-330200" rtl="0">
              <a:spcBef>
                <a:spcPts val="0"/>
              </a:spcBef>
              <a:spcAft>
                <a:spcPts val="0"/>
              </a:spcAft>
              <a:buClr>
                <a:srgbClr val="203864"/>
              </a:buClr>
              <a:buSzPts val="1600"/>
              <a:buChar char="●"/>
            </a:pPr>
            <a:r>
              <a:rPr lang="en" sz="1600">
                <a:solidFill>
                  <a:srgbClr val="203864"/>
                </a:solidFill>
              </a:rPr>
              <a:t>2 Sessions of training were completed 1-2 days apart/not on the same day</a:t>
            </a:r>
            <a:endParaRPr sz="1600">
              <a:solidFill>
                <a:srgbClr val="203864"/>
              </a:solidFill>
            </a:endParaRPr>
          </a:p>
          <a:p>
            <a:pPr marL="914400" lvl="1" indent="-323850" rtl="0">
              <a:spcBef>
                <a:spcPts val="0"/>
              </a:spcBef>
              <a:spcAft>
                <a:spcPts val="0"/>
              </a:spcAft>
              <a:buClr>
                <a:srgbClr val="203864"/>
              </a:buClr>
              <a:buSzPts val="1500"/>
              <a:buChar char="○"/>
            </a:pPr>
            <a:r>
              <a:rPr lang="en" sz="1500">
                <a:solidFill>
                  <a:srgbClr val="203864"/>
                </a:solidFill>
              </a:rPr>
              <a:t>Sham Training: 300 repetitions with sham noise (35dB; 500 Hz, 20 ms)</a:t>
            </a:r>
            <a:endParaRPr sz="1500">
              <a:solidFill>
                <a:srgbClr val="203864"/>
              </a:solidFill>
            </a:endParaRPr>
          </a:p>
          <a:p>
            <a:pPr marL="914400" lvl="1" indent="-323850" rtl="0">
              <a:spcBef>
                <a:spcPts val="0"/>
              </a:spcBef>
              <a:spcAft>
                <a:spcPts val="0"/>
              </a:spcAft>
              <a:buClr>
                <a:srgbClr val="203864"/>
              </a:buClr>
              <a:buSzPts val="1500"/>
              <a:buChar char="○"/>
            </a:pPr>
            <a:r>
              <a:rPr lang="en" sz="1500">
                <a:solidFill>
                  <a:srgbClr val="203864"/>
                </a:solidFill>
              </a:rPr>
              <a:t>Startle Training: 300 repetitions with startle noise (96.5dB, 500 Hz, 20 ms)</a:t>
            </a:r>
            <a:endParaRPr sz="1500">
              <a:solidFill>
                <a:srgbClr val="203864"/>
              </a:solidFill>
            </a:endParaRPr>
          </a:p>
          <a:p>
            <a:pPr marL="914400" lvl="1" indent="-323850" rtl="0">
              <a:spcBef>
                <a:spcPts val="0"/>
              </a:spcBef>
              <a:spcAft>
                <a:spcPts val="0"/>
              </a:spcAft>
              <a:buClr>
                <a:srgbClr val="203864"/>
              </a:buClr>
              <a:buSzPts val="1500"/>
              <a:buChar char="○"/>
            </a:pPr>
            <a:r>
              <a:rPr lang="en" sz="1500">
                <a:solidFill>
                  <a:srgbClr val="203864"/>
                </a:solidFill>
              </a:rPr>
              <a:t>Training order was randomized, sound was delivered with headphones</a:t>
            </a:r>
            <a:endParaRPr sz="1500">
              <a:solidFill>
                <a:srgbClr val="203864"/>
              </a:solidFill>
            </a:endParaRPr>
          </a:p>
          <a:p>
            <a:pPr marL="457200" lvl="0" indent="-330200" rtl="0">
              <a:spcBef>
                <a:spcPts val="0"/>
              </a:spcBef>
              <a:spcAft>
                <a:spcPts val="0"/>
              </a:spcAft>
              <a:buClr>
                <a:srgbClr val="203864"/>
              </a:buClr>
              <a:buSzPts val="1600"/>
              <a:buChar char="●"/>
            </a:pPr>
            <a:r>
              <a:rPr lang="en" sz="1600">
                <a:solidFill>
                  <a:srgbClr val="203864"/>
                </a:solidFill>
              </a:rPr>
              <a:t>Training involved moving a blue cylinder to illuminated slots on an engineered board (Figure 5, Figure 6) </a:t>
            </a:r>
            <a:endParaRPr sz="1600">
              <a:solidFill>
                <a:srgbClr val="203864"/>
              </a:solidFill>
            </a:endParaRPr>
          </a:p>
          <a:p>
            <a:pPr marL="914400" lvl="1" indent="-323850" rtl="0">
              <a:spcBef>
                <a:spcPts val="0"/>
              </a:spcBef>
              <a:spcAft>
                <a:spcPts val="0"/>
              </a:spcAft>
              <a:buClr>
                <a:srgbClr val="203864"/>
              </a:buClr>
              <a:buSzPts val="1500"/>
              <a:buChar char="○"/>
            </a:pPr>
            <a:r>
              <a:rPr lang="en" sz="1500">
                <a:solidFill>
                  <a:srgbClr val="203864"/>
                </a:solidFill>
              </a:rPr>
              <a:t>Cylinder started on table to begin training and was then moved from its current slot position to the next illuminated position once training was in an ongoing state</a:t>
            </a:r>
            <a:endParaRPr sz="1500">
              <a:solidFill>
                <a:srgbClr val="203864"/>
              </a:solidFill>
            </a:endParaRPr>
          </a:p>
          <a:p>
            <a:pPr marL="914400" lvl="1" indent="-323850" rtl="0">
              <a:spcBef>
                <a:spcPts val="0"/>
              </a:spcBef>
              <a:spcAft>
                <a:spcPts val="0"/>
              </a:spcAft>
              <a:buClr>
                <a:srgbClr val="203864"/>
              </a:buClr>
              <a:buSzPts val="1500"/>
              <a:buChar char="○"/>
            </a:pPr>
            <a:r>
              <a:rPr lang="en" sz="1500">
                <a:solidFill>
                  <a:srgbClr val="203864"/>
                </a:solidFill>
              </a:rPr>
              <a:t>Subjects placed their hands on the counter in between each movement</a:t>
            </a:r>
            <a:endParaRPr sz="1500">
              <a:solidFill>
                <a:srgbClr val="203864"/>
              </a:solidFill>
            </a:endParaRPr>
          </a:p>
          <a:p>
            <a:pPr marL="914400" lvl="1" indent="-323850" rtl="0">
              <a:spcBef>
                <a:spcPts val="0"/>
              </a:spcBef>
              <a:spcAft>
                <a:spcPts val="0"/>
              </a:spcAft>
              <a:buClr>
                <a:srgbClr val="203864"/>
              </a:buClr>
              <a:buSzPts val="1500"/>
              <a:buChar char="○"/>
            </a:pPr>
            <a:r>
              <a:rPr lang="en" sz="1500">
                <a:solidFill>
                  <a:srgbClr val="203864"/>
                </a:solidFill>
              </a:rPr>
              <a:t>Subjects moved blue cylinder with dominant hand only, and held the cylinder in a power grip when moving it </a:t>
            </a:r>
            <a:endParaRPr sz="1500">
              <a:solidFill>
                <a:srgbClr val="203864"/>
              </a:solidFill>
            </a:endParaRPr>
          </a:p>
          <a:p>
            <a:pPr marL="0" lvl="0" indent="0">
              <a:spcBef>
                <a:spcPts val="1600"/>
              </a:spcBef>
              <a:spcAft>
                <a:spcPts val="0"/>
              </a:spcAft>
              <a:buClr>
                <a:schemeClr val="dk1"/>
              </a:buClr>
              <a:buSzPts val="1100"/>
              <a:buFont typeface="Arial"/>
              <a:buNone/>
            </a:pPr>
            <a:endParaRPr/>
          </a:p>
          <a:p>
            <a:pPr marL="0" lvl="0" indent="0">
              <a:spcBef>
                <a:spcPts val="1600"/>
              </a:spcBef>
              <a:spcAft>
                <a:spcPts val="1600"/>
              </a:spcAft>
              <a:buNone/>
            </a:pPr>
            <a:endParaRPr/>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TotalTime>
  <Words>1485</Words>
  <Application>Microsoft Office PowerPoint</Application>
  <PresentationFormat>On-screen Show (16:9)</PresentationFormat>
  <Paragraphs>95</Paragraphs>
  <Slides>16</Slides>
  <Notes>16</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16</vt:i4>
      </vt:variant>
    </vt:vector>
  </HeadingPairs>
  <TitlesOfParts>
    <vt:vector size="20" baseType="lpstr">
      <vt:lpstr>Arial</vt:lpstr>
      <vt:lpstr>Raleway</vt:lpstr>
      <vt:lpstr>Verdana</vt:lpstr>
      <vt:lpstr>Simple Light</vt:lpstr>
      <vt:lpstr>The Effect of the StartReact Response on Gross Hand Function after Spinal Cord Injury</vt:lpstr>
      <vt:lpstr>Background </vt:lpstr>
      <vt:lpstr>Background</vt:lpstr>
      <vt:lpstr>Background</vt:lpstr>
      <vt:lpstr>Background</vt:lpstr>
      <vt:lpstr>Methods- Baseline/Post-Testing</vt:lpstr>
      <vt:lpstr>PowerPoint Presentation</vt:lpstr>
      <vt:lpstr>Figure 4. Reaction time of FDI recorded via EMG activity in Spike 2 software. Analysis of instigation of reaction time using Matlab.</vt:lpstr>
      <vt:lpstr>Methods- Training</vt:lpstr>
      <vt:lpstr>PowerPoint Presentation</vt:lpstr>
      <vt:lpstr>Methods</vt:lpstr>
      <vt:lpstr>Reaction times are shorter in the VSRT Condition at baseline </vt:lpstr>
      <vt:lpstr>ΔTSR/ΔTAR is lower in control subjects after Startle Training </vt:lpstr>
      <vt:lpstr>Reaction times are shorter in the VRT compared with VART and VSRT </vt:lpstr>
      <vt:lpstr>Conclusions and Observations/Suggestions:</vt:lpstr>
      <vt:lpstr>Acknowledgements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Effect of the StartReact Response on Gross Hand Function after Spinal Cord Injury</dc:title>
  <dc:creator>Morgan Rosser</dc:creator>
  <cp:lastModifiedBy>Morgan Rosser</cp:lastModifiedBy>
  <cp:revision>3</cp:revision>
  <dcterms:modified xsi:type="dcterms:W3CDTF">2018-07-27T02:46:25Z</dcterms:modified>
</cp:coreProperties>
</file>